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2"/>
    <p:sldMasterId id="2147483672" r:id="rId23"/>
    <p:sldMasterId id="2147483675" r:id="rId24"/>
    <p:sldMasterId id="2147483678" r:id="rId25"/>
    <p:sldMasterId id="2147483690" r:id="rId26"/>
  </p:sldMasterIdLst>
  <p:notesMasterIdLst>
    <p:notesMasterId r:id="rId54"/>
  </p:notesMasterIdLst>
  <p:handoutMasterIdLst>
    <p:handoutMasterId r:id="rId55"/>
  </p:handoutMasterIdLst>
  <p:sldIdLst>
    <p:sldId id="320" r:id="rId27"/>
    <p:sldId id="376" r:id="rId28"/>
    <p:sldId id="377" r:id="rId29"/>
    <p:sldId id="312" r:id="rId30"/>
    <p:sldId id="407" r:id="rId31"/>
    <p:sldId id="381" r:id="rId32"/>
    <p:sldId id="382" r:id="rId33"/>
    <p:sldId id="405" r:id="rId34"/>
    <p:sldId id="384" r:id="rId35"/>
    <p:sldId id="319" r:id="rId36"/>
    <p:sldId id="380" r:id="rId37"/>
    <p:sldId id="385" r:id="rId38"/>
    <p:sldId id="313" r:id="rId39"/>
    <p:sldId id="392" r:id="rId40"/>
    <p:sldId id="403" r:id="rId41"/>
    <p:sldId id="388" r:id="rId42"/>
    <p:sldId id="389" r:id="rId43"/>
    <p:sldId id="390" r:id="rId44"/>
    <p:sldId id="391" r:id="rId45"/>
    <p:sldId id="406" r:id="rId46"/>
    <p:sldId id="394" r:id="rId47"/>
    <p:sldId id="399" r:id="rId48"/>
    <p:sldId id="400" r:id="rId49"/>
    <p:sldId id="402" r:id="rId50"/>
    <p:sldId id="315" r:id="rId51"/>
    <p:sldId id="316" r:id="rId52"/>
    <p:sldId id="306" r:id="rId53"/>
  </p:sldIdLst>
  <p:sldSz cx="12192000" cy="6858000"/>
  <p:notesSz cx="9906000" cy="12954000"/>
  <p:custDataLst>
    <p:custData r:id="rId20"/>
    <p:custData r:id="rId1"/>
    <p:custData r:id="rId15"/>
    <p:custData r:id="rId21"/>
    <p:custData r:id="rId18"/>
    <p:custData r:id="rId4"/>
    <p:custData r:id="rId16"/>
    <p:custData r:id="rId12"/>
    <p:custData r:id="rId13"/>
    <p:custData r:id="rId8"/>
    <p:custData r:id="rId6"/>
    <p:custData r:id="rId7"/>
    <p:custData r:id="rId14"/>
    <p:custData r:id="rId3"/>
    <p:custData r:id="rId9"/>
    <p:custData r:id="rId17"/>
    <p:custData r:id="rId11"/>
    <p:custData r:id="rId10"/>
    <p:custData r:id="rId2"/>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5" userDrawn="1">
          <p15:clr>
            <a:srgbClr val="A4A3A4"/>
          </p15:clr>
        </p15:guide>
        <p15:guide id="3" orient="horz" pos="744" userDrawn="1">
          <p15:clr>
            <a:srgbClr val="A4A3A4"/>
          </p15:clr>
        </p15:guide>
        <p15:guide id="4" orient="horz" pos="1560" userDrawn="1">
          <p15:clr>
            <a:srgbClr val="A4A3A4"/>
          </p15:clr>
        </p15:guide>
        <p15:guide id="5" pos="2240" userDrawn="1">
          <p15:clr>
            <a:srgbClr val="A4A3A4"/>
          </p15:clr>
        </p15:guide>
        <p15:guide id="6" pos="7488" userDrawn="1">
          <p15:clr>
            <a:srgbClr val="A4A3A4"/>
          </p15:clr>
        </p15:guide>
        <p15:guide id="7" pos="480" userDrawn="1">
          <p15:clr>
            <a:srgbClr val="A4A3A4"/>
          </p15:clr>
        </p15:guide>
        <p15:guide id="8" pos="3872" userDrawn="1">
          <p15:clr>
            <a:srgbClr val="A4A3A4"/>
          </p15:clr>
        </p15:guide>
        <p15:guide id="9" pos="4669" userDrawn="1">
          <p15:clr>
            <a:srgbClr val="A4A3A4"/>
          </p15:clr>
        </p15:guide>
        <p15:guide id="10" pos="584" userDrawn="1">
          <p15:clr>
            <a:srgbClr val="A4A3A4"/>
          </p15:clr>
        </p15:guide>
        <p15:guide id="11" pos="6923" userDrawn="1">
          <p15:clr>
            <a:srgbClr val="A4A3A4"/>
          </p15:clr>
        </p15:guide>
        <p15:guide id="12" orient="horz" pos="2088" userDrawn="1">
          <p15:clr>
            <a:srgbClr val="A4A3A4"/>
          </p15:clr>
        </p15:guide>
        <p15:guide id="13" pos="6336" userDrawn="1">
          <p15:clr>
            <a:srgbClr val="A4A3A4"/>
          </p15:clr>
        </p15:guide>
        <p15:guide id="14" pos="1312" userDrawn="1">
          <p15:clr>
            <a:srgbClr val="A4A3A4"/>
          </p15:clr>
        </p15:guide>
        <p15:guide id="15" pos="393" userDrawn="1">
          <p15:clr>
            <a:srgbClr val="A4A3A4"/>
          </p15:clr>
        </p15:guide>
        <p15:guide id="16" orient="horz" pos="3672" userDrawn="1">
          <p15:clr>
            <a:srgbClr val="A4A3A4"/>
          </p15:clr>
        </p15:guide>
      </p15:sldGuideLst>
    </p:ext>
    <p:ext uri="{2D200454-40CA-4A62-9FC3-DE9A4176ACB9}">
      <p15:notesGuideLst xmlns:p15="http://schemas.microsoft.com/office/powerpoint/2012/main">
        <p15:guide id="1" orient="horz" pos="4080" userDrawn="1">
          <p15:clr>
            <a:srgbClr val="A4A3A4"/>
          </p15:clr>
        </p15:guide>
        <p15:guide id="2" pos="1051" userDrawn="1">
          <p15:clr>
            <a:srgbClr val="A4A3A4"/>
          </p15:clr>
        </p15:guide>
        <p15:guide id="3" pos="52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 id="3" name="Diehl, Donald E. E (Mutual Funds)" initials="DDEE(F" lastIdx="16" clrIdx="3">
    <p:extLst>
      <p:ext uri="{19B8F6BF-5375-455C-9EA6-DF929625EA0E}">
        <p15:presenceInfo xmlns:p15="http://schemas.microsoft.com/office/powerpoint/2012/main" userId="S-1-5-21-343818398-1383384898-1801674531-310939" providerId="AD"/>
      </p:ext>
    </p:extLst>
  </p:cmAuthor>
  <p:cmAuthor id="4" name="Cromleigh, Katherine L (Hartford Funds)" initials="CKL(F" lastIdx="6" clrIdx="4">
    <p:extLst>
      <p:ext uri="{19B8F6BF-5375-455C-9EA6-DF929625EA0E}">
        <p15:presenceInfo xmlns:p15="http://schemas.microsoft.com/office/powerpoint/2012/main" userId="S-1-5-21-343818398-1383384898-1801674531-821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B"/>
    <a:srgbClr val="0D406A"/>
    <a:srgbClr val="76BC46"/>
    <a:srgbClr val="FA7A1E"/>
    <a:srgbClr val="552A77"/>
    <a:srgbClr val="00B0F0"/>
    <a:srgbClr val="BAD5E4"/>
    <a:srgbClr val="44C8F5"/>
    <a:srgbClr val="DD3C2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00" autoAdjust="0"/>
    <p:restoredTop sz="28487" autoAdjust="0"/>
  </p:normalViewPr>
  <p:slideViewPr>
    <p:cSldViewPr snapToGrid="0" showGuides="1">
      <p:cViewPr varScale="1">
        <p:scale>
          <a:sx n="19" d="100"/>
          <a:sy n="19" d="100"/>
        </p:scale>
        <p:origin x="2046" y="24"/>
      </p:cViewPr>
      <p:guideLst>
        <p:guide orient="horz" pos="295"/>
        <p:guide orient="horz" pos="744"/>
        <p:guide orient="horz" pos="1560"/>
        <p:guide pos="2240"/>
        <p:guide pos="7488"/>
        <p:guide pos="480"/>
        <p:guide pos="3872"/>
        <p:guide pos="4669"/>
        <p:guide pos="584"/>
        <p:guide pos="6923"/>
        <p:guide orient="horz" pos="2088"/>
        <p:guide pos="6336"/>
        <p:guide pos="1312"/>
        <p:guide pos="393"/>
        <p:guide orient="horz" pos="36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85" d="100"/>
          <a:sy n="85" d="100"/>
        </p:scale>
        <p:origin x="3768" y="-120"/>
      </p:cViewPr>
      <p:guideLst>
        <p:guide orient="horz" pos="4080"/>
        <p:guide pos="1051"/>
        <p:guide pos="52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5.xml"/><Relationship Id="rId39" Type="http://schemas.openxmlformats.org/officeDocument/2006/relationships/slide" Target="slides/slide13.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slideMaster" Target="slideMasters/slideMaster3.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4.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2.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293031" cy="646842"/>
          </a:xfrm>
          <a:prstGeom prst="rect">
            <a:avLst/>
          </a:prstGeom>
        </p:spPr>
        <p:txBody>
          <a:bodyPr vert="horz" lIns="127490" tIns="63744" rIns="127490" bIns="63744" rtlCol="0"/>
          <a:lstStyle>
            <a:lvl1pPr algn="l">
              <a:defRPr sz="1600">
                <a:latin typeface="Arial" charset="0"/>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5610820" y="5"/>
            <a:ext cx="4293031" cy="646842"/>
          </a:xfrm>
          <a:prstGeom prst="rect">
            <a:avLst/>
          </a:prstGeom>
        </p:spPr>
        <p:txBody>
          <a:bodyPr vert="horz" lIns="127490" tIns="63744" rIns="127490" bIns="63744" rtlCol="0"/>
          <a:lstStyle>
            <a:lvl1pPr algn="r">
              <a:defRPr sz="1600">
                <a:latin typeface="Arial" charset="0"/>
              </a:defRPr>
            </a:lvl1pPr>
          </a:lstStyle>
          <a:p>
            <a:pPr>
              <a:defRPr/>
            </a:pPr>
            <a:fld id="{1F380165-60F6-4824-8EF0-EE6E49DC2731}" type="datetimeFigureOut">
              <a:rPr lang="en-US">
                <a:latin typeface="Calibri" panose="020F0502020204030204" pitchFamily="34" charset="0"/>
              </a:rPr>
              <a:pPr>
                <a:defRPr/>
              </a:pPr>
              <a:t>8/31/2023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4" y="12305020"/>
            <a:ext cx="4293031" cy="646842"/>
          </a:xfrm>
          <a:prstGeom prst="rect">
            <a:avLst/>
          </a:prstGeom>
        </p:spPr>
        <p:txBody>
          <a:bodyPr vert="horz" lIns="127490" tIns="63744" rIns="127490" bIns="63744" rtlCol="0" anchor="b"/>
          <a:lstStyle>
            <a:lvl1pPr algn="l">
              <a:defRPr sz="1600">
                <a:latin typeface="Arial" charset="0"/>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5610820" y="12305020"/>
            <a:ext cx="4293031" cy="646842"/>
          </a:xfrm>
          <a:prstGeom prst="rect">
            <a:avLst/>
          </a:prstGeom>
        </p:spPr>
        <p:txBody>
          <a:bodyPr vert="horz" lIns="127490" tIns="63744" rIns="127490" bIns="63744"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635000" y="973138"/>
            <a:ext cx="8636000" cy="4857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1039" y="6153585"/>
            <a:ext cx="7923940" cy="5828014"/>
          </a:xfrm>
          <a:prstGeom prst="rect">
            <a:avLst/>
          </a:prstGeom>
          <a:noFill/>
          <a:ln w="9525">
            <a:noFill/>
            <a:miter lim="800000"/>
            <a:headEnd/>
            <a:tailEnd/>
          </a:ln>
          <a:effectLst/>
        </p:spPr>
        <p:txBody>
          <a:bodyPr vert="horz" wrap="square" lIns="130523" tIns="65260" rIns="130523" bIns="6526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5610820" y="12305020"/>
            <a:ext cx="4293031" cy="646842"/>
          </a:xfrm>
          <a:prstGeom prst="rect">
            <a:avLst/>
          </a:prstGeom>
          <a:noFill/>
          <a:ln w="9525">
            <a:noFill/>
            <a:miter lim="800000"/>
            <a:headEnd/>
            <a:tailEnd/>
          </a:ln>
          <a:effectLst/>
        </p:spPr>
        <p:txBody>
          <a:bodyPr vert="horz" wrap="square" lIns="130523" tIns="65260" rIns="130523" bIns="65260" numCol="1" anchor="b" anchorCtr="0" compatLnSpc="1">
            <a:prstTxWarp prst="textNoShape">
              <a:avLst/>
            </a:prstTxWarp>
          </a:bodyPr>
          <a:lstStyle>
            <a:lvl1pPr algn="r">
              <a:defRPr sz="1600" b="0">
                <a:latin typeface="Calibri" panose="020F0502020204030204" pitchFamily="34" charset="0"/>
              </a:defRPr>
            </a:lvl1pPr>
          </a:lstStyle>
          <a:p>
            <a:pPr>
              <a:defRPr/>
            </a:pPr>
            <a:fld id="{F9CC64C5-72B8-48B3-9F32-B70947D2168E}" type="slidenum">
              <a:rPr lang="en-US" smtClean="0"/>
              <a:pPr>
                <a:defRPr/>
              </a:pPr>
              <a:t>‹#›</a:t>
            </a:fld>
            <a:endParaRPr lang="en-US" dirty="0"/>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635000" y="485775"/>
            <a:ext cx="8636000" cy="4857750"/>
          </a:xfrm>
          <a:ln/>
        </p:spPr>
      </p:sp>
      <p:sp>
        <p:nvSpPr>
          <p:cNvPr id="22532" name="Rectangle 3"/>
          <p:cNvSpPr>
            <a:spLocks noGrp="1" noChangeArrowheads="1"/>
          </p:cNvSpPr>
          <p:nvPr>
            <p:ph type="body" idx="1"/>
          </p:nvPr>
        </p:nvSpPr>
        <p:spPr>
          <a:xfrm>
            <a:off x="576722" y="5916073"/>
            <a:ext cx="8862143" cy="6809776"/>
          </a:xfrm>
          <a:noFill/>
          <a:ln/>
        </p:spPr>
        <p:txBody>
          <a:bodyPr/>
          <a:lstStyle/>
          <a:p>
            <a:pPr marL="240322" indent="-240322">
              <a:buFont typeface="Arial" panose="020B0604020202020204" pitchFamily="34" charset="0"/>
              <a:buChar char="•"/>
            </a:pPr>
            <a:r>
              <a:rPr lang="en-US" dirty="0">
                <a:solidFill>
                  <a:srgbClr val="222222"/>
                </a:solidFill>
              </a:rPr>
              <a:t>Facebook has been around since 2004. But it’s usage by financial professionals is still building momentum.</a:t>
            </a:r>
          </a:p>
          <a:p>
            <a:pPr marL="240322" indent="-240322">
              <a:buFont typeface="Arial" panose="020B0604020202020204" pitchFamily="34" charset="0"/>
              <a:buChar char="•"/>
            </a:pPr>
            <a:r>
              <a:rPr lang="en-US" dirty="0">
                <a:solidFill>
                  <a:srgbClr val="222222"/>
                </a:solidFill>
              </a:rPr>
              <a:t>There are so many features to tap into, so many terms to learn. It’s why many business users never go beyond very basic usage (setting up a business page and posting occasionally). </a:t>
            </a:r>
          </a:p>
          <a:p>
            <a:pPr marL="240322" indent="-240322">
              <a:buFont typeface="Arial" panose="020B0604020202020204" pitchFamily="34" charset="0"/>
              <a:buChar char="•"/>
            </a:pPr>
            <a:r>
              <a:rPr lang="en-US" dirty="0">
                <a:solidFill>
                  <a:srgbClr val="222222"/>
                </a:solidFill>
              </a:rPr>
              <a:t>In today’s session, our goal is to help you take your Facebook usage to the next level.</a:t>
            </a:r>
          </a:p>
          <a:p>
            <a:pPr marL="240322" indent="-240322">
              <a:buFont typeface="Arial" panose="020B0604020202020204" pitchFamily="34" charset="0"/>
              <a:buChar char="•"/>
            </a:pPr>
            <a:r>
              <a:rPr lang="en-US" dirty="0">
                <a:solidFill>
                  <a:srgbClr val="222222"/>
                </a:solidFill>
              </a:rPr>
              <a:t>This presentation was built in partnership with Oechsli, a leading marketing firm for financial professionals. They’ve worked with thousands of financial professionals to help improve their social media usage and I think you’ll find their insights very relevant. </a:t>
            </a:r>
          </a:p>
          <a:p>
            <a:pPr marL="240322" indent="-240322">
              <a:buFont typeface="Arial" panose="020B0604020202020204" pitchFamily="34" charset="0"/>
              <a:buChar char="•"/>
            </a:pPr>
            <a:endParaRPr lang="en-US" baseline="0" dirty="0">
              <a:latin typeface="+mj-lt"/>
            </a:endParaRPr>
          </a:p>
        </p:txBody>
      </p:sp>
      <p:sp>
        <p:nvSpPr>
          <p:cNvPr id="22533" name="Rectangle 4"/>
          <p:cNvSpPr>
            <a:spLocks noChangeArrowheads="1"/>
          </p:cNvSpPr>
          <p:nvPr/>
        </p:nvSpPr>
        <p:spPr bwMode="auto">
          <a:xfrm>
            <a:off x="4" y="-173118"/>
            <a:ext cx="88776" cy="346237"/>
          </a:xfrm>
          <a:prstGeom prst="rect">
            <a:avLst/>
          </a:prstGeom>
          <a:noFill/>
          <a:ln w="9525">
            <a:noFill/>
            <a:miter lim="800000"/>
            <a:headEnd/>
            <a:tailEnd/>
          </a:ln>
        </p:spPr>
        <p:txBody>
          <a:bodyPr wrap="none" lIns="87853" tIns="68568" rIns="0" bIns="0" anchor="ctr">
            <a:spAutoFit/>
          </a:bodyPr>
          <a:lstStyle/>
          <a:p>
            <a:endParaRPr lang="en-US" b="0" dirty="0">
              <a:solidFill>
                <a:prstClr val="black"/>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a:t>
            </a:fld>
            <a:endParaRPr lang="en-US" dirty="0"/>
          </a:p>
        </p:txBody>
      </p:sp>
    </p:spTree>
    <p:extLst>
      <p:ext uri="{BB962C8B-B14F-4D97-AF65-F5344CB8AC3E}">
        <p14:creationId xmlns:p14="http://schemas.microsoft.com/office/powerpoint/2010/main" val="126260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normAutofit/>
          </a:bodyPr>
          <a:lstStyle/>
          <a:p>
            <a:r>
              <a:rPr lang="en-US" dirty="0"/>
              <a:t>Our</a:t>
            </a:r>
            <a:r>
              <a:rPr lang="en-US" baseline="0" dirty="0"/>
              <a:t> second section is…</a:t>
            </a:r>
            <a:endParaRPr lang="en-US" dirty="0"/>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10</a:t>
            </a:fld>
            <a:endParaRPr lang="en-US" dirty="0"/>
          </a:p>
        </p:txBody>
      </p:sp>
    </p:spTree>
    <p:extLst>
      <p:ext uri="{BB962C8B-B14F-4D97-AF65-F5344CB8AC3E}">
        <p14:creationId xmlns:p14="http://schemas.microsoft.com/office/powerpoint/2010/main" val="149374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640859" indent="-418338">
              <a:spcBef>
                <a:spcPts val="0"/>
              </a:spcBef>
              <a:spcAft>
                <a:spcPts val="841"/>
              </a:spcAft>
              <a:buClr>
                <a:srgbClr val="222222"/>
              </a:buClr>
              <a:buSzPts val="1100"/>
              <a:buFont typeface="Calibri"/>
              <a:buChar char="●"/>
            </a:pPr>
            <a:r>
              <a:rPr lang="en-US" dirty="0"/>
              <a:t>We’re often asked about the difference between using Facebook personally vs. for a business.</a:t>
            </a:r>
          </a:p>
          <a:p>
            <a:pPr marL="640859" indent="-418338">
              <a:spcBef>
                <a:spcPts val="0"/>
              </a:spcBef>
              <a:spcAft>
                <a:spcPts val="841"/>
              </a:spcAft>
              <a:buClr>
                <a:srgbClr val="222222"/>
              </a:buClr>
              <a:buSzPts val="1100"/>
              <a:buFont typeface="Calibri"/>
              <a:buChar char="●"/>
            </a:pPr>
            <a:r>
              <a:rPr lang="en-US" dirty="0"/>
              <a:t>Everyone should start by creating a personal profile. It enables you to connect personally with your friends, clients, and centers-of-influence (COIs). Most of you probably have this already. The idea is to share photos, videos, and messages with your friends. </a:t>
            </a:r>
          </a:p>
          <a:p>
            <a:pPr marL="640859" indent="-418338">
              <a:spcBef>
                <a:spcPts val="0"/>
              </a:spcBef>
              <a:spcAft>
                <a:spcPts val="841"/>
              </a:spcAft>
              <a:buClr>
                <a:srgbClr val="222222"/>
              </a:buClr>
              <a:buSzPts val="1100"/>
              <a:buFont typeface="Calibri"/>
              <a:buChar char="●"/>
            </a:pPr>
            <a:r>
              <a:rPr lang="en-US" dirty="0"/>
              <a:t>You’re going to need to have a personal profile to create a business page. This enables you to share business-related content, build a following, and advertise to potential clients. </a:t>
            </a:r>
          </a:p>
          <a:p>
            <a:pPr marL="640859" indent="-418338">
              <a:spcBef>
                <a:spcPts val="0"/>
              </a:spcBef>
              <a:spcAft>
                <a:spcPts val="841"/>
              </a:spcAft>
              <a:buClr>
                <a:srgbClr val="222222"/>
              </a:buClr>
              <a:buSzPts val="1100"/>
              <a:buFont typeface="Calibri"/>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11</a:t>
            </a:fld>
            <a:endParaRPr lang="en-US" dirty="0"/>
          </a:p>
        </p:txBody>
      </p:sp>
    </p:spTree>
    <p:extLst>
      <p:ext uri="{BB962C8B-B14F-4D97-AF65-F5344CB8AC3E}">
        <p14:creationId xmlns:p14="http://schemas.microsoft.com/office/powerpoint/2010/main" val="270439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12</a:t>
            </a:fld>
            <a:endParaRPr lang="en-US" dirty="0"/>
          </a:p>
        </p:txBody>
      </p:sp>
    </p:spTree>
    <p:extLst>
      <p:ext uri="{BB962C8B-B14F-4D97-AF65-F5344CB8AC3E}">
        <p14:creationId xmlns:p14="http://schemas.microsoft.com/office/powerpoint/2010/main" val="317884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normAutofit/>
          </a:bodyPr>
          <a:lstStyle/>
          <a:p>
            <a:pPr rtl="0"/>
            <a:r>
              <a:rPr lang="en-US" dirty="0">
                <a:latin typeface="+mj-lt"/>
              </a:rPr>
              <a:t>Finally, let’s discuss our last section.</a:t>
            </a:r>
          </a:p>
          <a:p>
            <a:r>
              <a:rPr lang="en-US" dirty="0"/>
              <a:t>We’ll cover three</a:t>
            </a:r>
            <a:r>
              <a:rPr lang="en-US" baseline="0" dirty="0"/>
              <a:t> </a:t>
            </a:r>
            <a:r>
              <a:rPr lang="en-US" dirty="0"/>
              <a:t>strategies that can help deepen your connections with existing clients and help you find new clients as well.</a:t>
            </a:r>
          </a:p>
          <a:p>
            <a:pPr rtl="0"/>
            <a:endParaRPr lang="en-US" dirty="0">
              <a:latin typeface="+mj-lt"/>
            </a:endParaRP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13</a:t>
            </a:fld>
            <a:endParaRPr lang="en-US" dirty="0"/>
          </a:p>
        </p:txBody>
      </p:sp>
    </p:spTree>
    <p:extLst>
      <p:ext uri="{BB962C8B-B14F-4D97-AF65-F5344CB8AC3E}">
        <p14:creationId xmlns:p14="http://schemas.microsoft.com/office/powerpoint/2010/main" val="379040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640859" indent="-418338">
              <a:spcBef>
                <a:spcPts val="0"/>
              </a:spcBef>
              <a:spcAft>
                <a:spcPts val="841"/>
              </a:spcAft>
              <a:buSzPts val="1100"/>
              <a:buChar char="●"/>
            </a:pPr>
            <a:r>
              <a:rPr lang="en-US" dirty="0"/>
              <a:t>Before we cover the four strategies, let’s discuss Oechsli’s recommendations for what to do on Facebook vs. LinkedIn.</a:t>
            </a:r>
          </a:p>
          <a:p>
            <a:pPr marL="640859" indent="-418338">
              <a:spcBef>
                <a:spcPts val="0"/>
              </a:spcBef>
              <a:spcAft>
                <a:spcPts val="841"/>
              </a:spcAft>
              <a:buSzPts val="1100"/>
              <a:buChar char="●"/>
            </a:pPr>
            <a:r>
              <a:rPr lang="en-US" dirty="0"/>
              <a:t>So,</a:t>
            </a:r>
            <a:r>
              <a:rPr lang="en-US" baseline="0" dirty="0"/>
              <a:t> </a:t>
            </a:r>
            <a:r>
              <a:rPr lang="en-US" dirty="0"/>
              <a:t>why Facebook instead of LinkedIn? Both platforms have tons of value, but the use case for Facebook is a little different.</a:t>
            </a:r>
          </a:p>
          <a:p>
            <a:pPr marL="640859" indent="-418338">
              <a:spcBef>
                <a:spcPts val="0"/>
              </a:spcBef>
              <a:spcAft>
                <a:spcPts val="841"/>
              </a:spcAft>
              <a:buSzPts val="1100"/>
              <a:buChar char="●"/>
            </a:pPr>
            <a:r>
              <a:rPr lang="en-US" dirty="0"/>
              <a:t>Its biggest selling point is that it helps you stay in tune with what’s happening in your clients’ lives. </a:t>
            </a:r>
          </a:p>
          <a:p>
            <a:pPr marL="640859" indent="-418338">
              <a:spcBef>
                <a:spcPts val="0"/>
              </a:spcBef>
              <a:spcAft>
                <a:spcPts val="841"/>
              </a:spcAft>
              <a:buSzPts val="1100"/>
              <a:buChar char="●"/>
            </a:pPr>
            <a:r>
              <a:rPr lang="en-US" dirty="0"/>
              <a:t>The secondary benefit, from an advertising perspective, is that Facebook is the larger and more targetable of the two, boasting 3 billion users (Source: Number of monthly active Facebook users worldwide as of 2nd quarter 2023, Statista, 8/22/23), compared to LinkedIn’s 900 million</a:t>
            </a:r>
            <a:r>
              <a:rPr lang="en-US" baseline="0" dirty="0"/>
              <a:t> (source: LinkedIn, 2023).</a:t>
            </a:r>
            <a:r>
              <a:rPr lang="en-US" dirty="0"/>
              <a:t> </a:t>
            </a:r>
          </a:p>
          <a:p>
            <a:pPr marL="640859" indent="-418338">
              <a:spcBef>
                <a:spcPts val="0"/>
              </a:spcBef>
              <a:spcAft>
                <a:spcPts val="841"/>
              </a:spcAft>
              <a:buSzPts val="1100"/>
              <a:buChar char="●"/>
            </a:pPr>
            <a:r>
              <a:rPr lang="en-US" dirty="0"/>
              <a:t>LinkedIn is great for making connections, finding introduction opportunities, and sharing business-related content. It’s also great for focusing on a certain company or occupation.</a:t>
            </a:r>
          </a:p>
          <a:p>
            <a:pPr marL="640859" indent="-418338">
              <a:spcBef>
                <a:spcPts val="0"/>
              </a:spcBef>
              <a:spcAft>
                <a:spcPts val="841"/>
              </a:spcAft>
              <a:buSzPts val="1100"/>
              <a:buChar char="●"/>
            </a:pPr>
            <a:r>
              <a:rPr lang="en-US" dirty="0"/>
              <a:t>In practicality, here’s how you’d use them differently. (Discuss</a:t>
            </a:r>
            <a:r>
              <a:rPr lang="en-US" baseline="0" dirty="0"/>
              <a:t> table</a:t>
            </a:r>
            <a:r>
              <a:rPr lang="en-US" dirty="0"/>
              <a:t>)</a:t>
            </a:r>
          </a:p>
          <a:p>
            <a:pPr>
              <a:spcAft>
                <a:spcPts val="841"/>
              </a:spcAft>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14</a:t>
            </a:fld>
            <a:endParaRPr lang="en-US" dirty="0"/>
          </a:p>
        </p:txBody>
      </p:sp>
    </p:spTree>
    <p:extLst>
      <p:ext uri="{BB962C8B-B14F-4D97-AF65-F5344CB8AC3E}">
        <p14:creationId xmlns:p14="http://schemas.microsoft.com/office/powerpoint/2010/main" val="305519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defTabSz="1281718">
              <a:buFont typeface="Arial" panose="020B0604020202020204" pitchFamily="34" charset="0"/>
              <a:buChar char="•"/>
              <a:defRPr/>
            </a:pPr>
            <a:r>
              <a:rPr lang="en-US" dirty="0"/>
              <a:t>Strategy number one</a:t>
            </a:r>
            <a:r>
              <a:rPr lang="en-US" baseline="0" dirty="0"/>
              <a:t> is </a:t>
            </a:r>
            <a:r>
              <a:rPr lang="en-US" dirty="0"/>
              <a:t>using Facebook for what it was originally built to provide—personal connections</a:t>
            </a:r>
          </a:p>
          <a:p>
            <a:pPr marL="240322" indent="-240322">
              <a:spcBef>
                <a:spcPts val="0"/>
              </a:spcBef>
              <a:spcAft>
                <a:spcPts val="0"/>
              </a:spcAft>
              <a:buFont typeface="Arial" panose="020B0604020202020204" pitchFamily="34" charset="0"/>
              <a:buChar char="•"/>
            </a:pPr>
            <a:r>
              <a:rPr lang="en-US" dirty="0"/>
              <a:t>There are only so many times per year you can meet with a client.</a:t>
            </a:r>
            <a:r>
              <a:rPr lang="en-US" baseline="0" dirty="0"/>
              <a:t> </a:t>
            </a:r>
            <a:r>
              <a:rPr lang="en-US" dirty="0"/>
              <a:t>In between those meetings or social outings, Facebook gives you the chance to continue engaging</a:t>
            </a:r>
            <a:r>
              <a:rPr lang="en-US" baseline="0" dirty="0"/>
              <a:t> and learning about them</a:t>
            </a:r>
          </a:p>
          <a:p>
            <a:pPr marL="240322" indent="-240322">
              <a:spcBef>
                <a:spcPts val="0"/>
              </a:spcBef>
              <a:spcAft>
                <a:spcPts val="0"/>
              </a:spcAft>
              <a:buFont typeface="Arial" panose="020B0604020202020204" pitchFamily="34" charset="0"/>
              <a:buChar char="•"/>
            </a:pPr>
            <a:r>
              <a:rPr lang="en-US" dirty="0"/>
              <a:t>You’re seeing their new grandchild, new job, new baby, new house, the trip they took to France, or the friends they play tennis with…  It all helps</a:t>
            </a:r>
          </a:p>
          <a:p>
            <a:pPr marL="240322" indent="-240322">
              <a:spcBef>
                <a:spcPts val="0"/>
              </a:spcBef>
              <a:spcAft>
                <a:spcPts val="0"/>
              </a:spcAft>
              <a:buFont typeface="Arial" panose="020B0604020202020204" pitchFamily="34" charset="0"/>
              <a:buChar char="•"/>
            </a:pPr>
            <a:r>
              <a:rPr lang="en-US" dirty="0"/>
              <a:t>Edward Jones now allows financial professionals to like, love, comment, share,</a:t>
            </a:r>
            <a:r>
              <a:rPr lang="en-US" baseline="0" dirty="0"/>
              <a:t> etc. on client and prospective client non-financial posts</a:t>
            </a:r>
            <a:r>
              <a:rPr lang="en-US" dirty="0"/>
              <a:t> </a:t>
            </a:r>
          </a:p>
          <a:p>
            <a:pPr marL="240322" indent="-2403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15</a:t>
            </a:fld>
            <a:endParaRPr lang="en-US" dirty="0"/>
          </a:p>
        </p:txBody>
      </p:sp>
    </p:spTree>
    <p:extLst>
      <p:ext uri="{BB962C8B-B14F-4D97-AF65-F5344CB8AC3E}">
        <p14:creationId xmlns:p14="http://schemas.microsoft.com/office/powerpoint/2010/main" val="369581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spcBef>
                <a:spcPts val="0"/>
              </a:spcBef>
              <a:spcAft>
                <a:spcPts val="841"/>
              </a:spcAft>
              <a:buFont typeface="Arial" panose="020B0604020202020204" pitchFamily="34" charset="0"/>
              <a:buChar char="•"/>
            </a:pPr>
            <a:r>
              <a:rPr lang="en-US" dirty="0"/>
              <a:t>You’re all in a different place with Facebook usage right now, but here’s a quick game plan for using it to deepen client connections.</a:t>
            </a:r>
          </a:p>
          <a:p>
            <a:pPr marL="240322" indent="-240322">
              <a:spcBef>
                <a:spcPts val="0"/>
              </a:spcBef>
              <a:spcAft>
                <a:spcPts val="841"/>
              </a:spcAft>
              <a:buFont typeface="Arial" panose="020B0604020202020204" pitchFamily="34" charset="0"/>
              <a:buChar char="•"/>
            </a:pPr>
            <a:r>
              <a:rPr lang="en-US" dirty="0"/>
              <a:t>Check your clients’ Facebook feeds prior to review meetings or touch-base calls. In your meetings, reference posts from the past week. This is perfectly acceptable, but not if you’re referencing something that happened last year. </a:t>
            </a:r>
          </a:p>
          <a:p>
            <a:pPr marL="240322" indent="-240322">
              <a:spcBef>
                <a:spcPts val="0"/>
              </a:spcBef>
              <a:spcAft>
                <a:spcPts val="841"/>
              </a:spcAft>
              <a:buFont typeface="Arial" panose="020B0604020202020204" pitchFamily="34" charset="0"/>
              <a:buChar char="•"/>
            </a:pPr>
            <a:r>
              <a:rPr lang="en-US" dirty="0"/>
              <a:t>On your business page, occasionally post about your personal life. Relationship building is a two-way street. Clients will deepen their connection with you as they learn about your family, hobbies, and interests. </a:t>
            </a:r>
            <a:endParaRPr lang="en" dirty="0"/>
          </a:p>
          <a:p>
            <a:pPr marL="240322" indent="-240322">
              <a:spcBef>
                <a:spcPts val="0"/>
              </a:spcBef>
              <a:spcAft>
                <a:spcPts val="841"/>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16</a:t>
            </a:fld>
            <a:endParaRPr lang="en-US" dirty="0"/>
          </a:p>
        </p:txBody>
      </p:sp>
    </p:spTree>
    <p:extLst>
      <p:ext uri="{BB962C8B-B14F-4D97-AF65-F5344CB8AC3E}">
        <p14:creationId xmlns:p14="http://schemas.microsoft.com/office/powerpoint/2010/main" val="319902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Now let’s shift gears and talk about what’s possible with a business page.</a:t>
            </a:r>
          </a:p>
          <a:p>
            <a:pPr marL="240322" indent="-240322">
              <a:buFont typeface="Arial" panose="020B0604020202020204" pitchFamily="34" charset="0"/>
              <a:buChar char="•"/>
            </a:pPr>
            <a:r>
              <a:rPr lang="en-US" dirty="0"/>
              <a:t>When you post regularly, people in the community get to know you and your ideas  </a:t>
            </a:r>
          </a:p>
          <a:p>
            <a:pPr marL="240322" indent="-240322">
              <a:buFont typeface="Arial" panose="020B0604020202020204" pitchFamily="34" charset="0"/>
              <a:buChar char="•"/>
            </a:pPr>
            <a:r>
              <a:rPr lang="en-US" dirty="0"/>
              <a:t>In the old world, awareness-building took place in newspaper ads or TV commercials.  Now it happens much more cost effectively through social media.</a:t>
            </a:r>
          </a:p>
          <a:p>
            <a:pPr marL="240322" indent="-240322">
              <a:buFont typeface="Arial" panose="020B0604020202020204" pitchFamily="34" charset="0"/>
              <a:buChar char="•"/>
            </a:pPr>
            <a:r>
              <a:rPr lang="en-US" dirty="0"/>
              <a:t>When someone decides to retire, inherits some money, or sells a business, who do they think of for financial guidance? </a:t>
            </a:r>
          </a:p>
          <a:p>
            <a:pPr marL="240322" indent="-240322">
              <a:buFont typeface="Arial" panose="020B0604020202020204" pitchFamily="34" charset="0"/>
              <a:buChar char="•"/>
            </a:pPr>
            <a:r>
              <a:rPr lang="en-US" dirty="0"/>
              <a:t>If it’s not you, it’s fixable, but you have to understand how the Facebook algorithm works</a:t>
            </a:r>
          </a:p>
          <a:p>
            <a:pPr marL="240322" indent="-240322">
              <a:buFont typeface="Arial" panose="020B0604020202020204" pitchFamily="34" charset="0"/>
              <a:buChar char="•"/>
            </a:pPr>
            <a:r>
              <a:rPr lang="en-US" dirty="0"/>
              <a:t>When you post something to your business page, let’s say an article on Social Security, you might think that all your followers (those who’ve “liked” your page) would see it.</a:t>
            </a:r>
          </a:p>
          <a:p>
            <a:pPr marL="240322" indent="-240322">
              <a:buFont typeface="Arial" panose="020B0604020202020204" pitchFamily="34" charset="0"/>
              <a:buChar char="•"/>
            </a:pPr>
            <a:endParaRPr lang="en-US" dirty="0"/>
          </a:p>
          <a:p>
            <a:pPr marL="240322" indent="-2403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17</a:t>
            </a:fld>
            <a:endParaRPr lang="en-US" dirty="0"/>
          </a:p>
        </p:txBody>
      </p:sp>
    </p:spTree>
    <p:extLst>
      <p:ext uri="{BB962C8B-B14F-4D97-AF65-F5344CB8AC3E}">
        <p14:creationId xmlns:p14="http://schemas.microsoft.com/office/powerpoint/2010/main" val="103218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spcBef>
                <a:spcPts val="0"/>
              </a:spcBef>
              <a:spcAft>
                <a:spcPts val="841"/>
              </a:spcAft>
              <a:buFont typeface="Arial" panose="020B0604020202020204" pitchFamily="34" charset="0"/>
              <a:buChar char="•"/>
            </a:pPr>
            <a:r>
              <a:rPr lang="en-US" b="0" i="0" u="none" strike="noStrike" dirty="0">
                <a:solidFill>
                  <a:srgbClr val="222222"/>
                </a:solidFill>
                <a:effectLst/>
              </a:rPr>
              <a:t>On average, only 1-3% of your Facebook followers see your unadvertised posts. That statistic is called your “organic reach” and it’s quite low on Facebook.  Organic Reach Rate (ORR) is the percentage of your followers (page likes) who see your posts WITHOUT spending money on ads.</a:t>
            </a:r>
          </a:p>
          <a:p>
            <a:pPr marL="240322" indent="-240322">
              <a:spcBef>
                <a:spcPts val="0"/>
              </a:spcBef>
              <a:spcAft>
                <a:spcPts val="841"/>
              </a:spcAft>
              <a:buFont typeface="Arial" panose="020B0604020202020204" pitchFamily="34" charset="0"/>
              <a:buChar char="•"/>
            </a:pPr>
            <a:r>
              <a:rPr lang="en-US" b="0" i="0" u="none" strike="noStrike" dirty="0">
                <a:solidFill>
                  <a:srgbClr val="222222"/>
                </a:solidFill>
                <a:effectLst/>
              </a:rPr>
              <a:t>Boosting Posts is an easy way to extend your reach. Boosting is basically advertising on a post-by-post basis. So, say</a:t>
            </a:r>
            <a:r>
              <a:rPr lang="en-US" b="0" i="0" u="none" strike="noStrike" baseline="0" dirty="0">
                <a:solidFill>
                  <a:srgbClr val="222222"/>
                </a:solidFill>
                <a:effectLst/>
              </a:rPr>
              <a:t> you</a:t>
            </a:r>
            <a:r>
              <a:rPr lang="en-US" b="0" i="0" u="none" strike="noStrike" dirty="0">
                <a:solidFill>
                  <a:srgbClr val="222222"/>
                </a:solidFill>
                <a:effectLst/>
              </a:rPr>
              <a:t> want a</a:t>
            </a:r>
            <a:r>
              <a:rPr lang="en-US" b="0" i="0" u="none" strike="noStrike" baseline="0" dirty="0">
                <a:solidFill>
                  <a:srgbClr val="222222"/>
                </a:solidFill>
                <a:effectLst/>
              </a:rPr>
              <a:t> specific</a:t>
            </a:r>
            <a:r>
              <a:rPr lang="en-US" b="0" i="0" u="none" strike="noStrike" dirty="0">
                <a:solidFill>
                  <a:srgbClr val="222222"/>
                </a:solidFill>
                <a:effectLst/>
              </a:rPr>
              <a:t> post to get more views—you</a:t>
            </a:r>
            <a:r>
              <a:rPr lang="en-US" b="0" i="0" u="none" strike="noStrike" baseline="0" dirty="0">
                <a:solidFill>
                  <a:srgbClr val="222222"/>
                </a:solidFill>
                <a:effectLst/>
              </a:rPr>
              <a:t> might consider spending </a:t>
            </a:r>
            <a:r>
              <a:rPr lang="en-US" b="0" i="0" u="none" strike="noStrike" dirty="0">
                <a:solidFill>
                  <a:srgbClr val="222222"/>
                </a:solidFill>
                <a:effectLst/>
              </a:rPr>
              <a:t>$25 to</a:t>
            </a:r>
            <a:r>
              <a:rPr lang="en-US" b="0" i="0" u="none" strike="noStrike" baseline="0" dirty="0">
                <a:solidFill>
                  <a:srgbClr val="222222"/>
                </a:solidFill>
                <a:effectLst/>
              </a:rPr>
              <a:t> boost it.</a:t>
            </a:r>
          </a:p>
          <a:p>
            <a:pPr marL="240322" indent="-240322">
              <a:spcBef>
                <a:spcPts val="0"/>
              </a:spcBef>
              <a:spcAft>
                <a:spcPts val="841"/>
              </a:spcAft>
              <a:buFont typeface="Arial" panose="020B0604020202020204" pitchFamily="34" charset="0"/>
              <a:buChar char="•"/>
            </a:pPr>
            <a:r>
              <a:rPr lang="en-US" dirty="0"/>
              <a:t>Choose posts to boost. Edward Jones has identified posts that are optimal for boosting. Search their Hearsay library for the “boostable” tag. </a:t>
            </a:r>
          </a:p>
          <a:p>
            <a:pPr>
              <a:spcAft>
                <a:spcPts val="841"/>
              </a:spcAft>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18</a:t>
            </a:fld>
            <a:endParaRPr lang="en-US" dirty="0"/>
          </a:p>
        </p:txBody>
      </p:sp>
    </p:spTree>
    <p:extLst>
      <p:ext uri="{BB962C8B-B14F-4D97-AF65-F5344CB8AC3E}">
        <p14:creationId xmlns:p14="http://schemas.microsoft.com/office/powerpoint/2010/main" val="355312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defTabSz="1281718">
              <a:spcBef>
                <a:spcPts val="0"/>
              </a:spcBef>
              <a:spcAft>
                <a:spcPts val="841"/>
              </a:spcAft>
              <a:buFont typeface="Arial" panose="020B0604020202020204" pitchFamily="34" charset="0"/>
              <a:buChar char="•"/>
              <a:defRPr/>
            </a:pPr>
            <a:r>
              <a:rPr lang="en-US" dirty="0">
                <a:solidFill>
                  <a:srgbClr val="222222"/>
                </a:solidFill>
              </a:rPr>
              <a:t>It’s important to note, you’re not telling Facebook to simply show your post to more people—you’re specifying the audience.</a:t>
            </a:r>
          </a:p>
          <a:p>
            <a:pPr marL="240322" indent="-240322" defTabSz="1281718">
              <a:spcBef>
                <a:spcPts val="0"/>
              </a:spcBef>
              <a:spcAft>
                <a:spcPts val="841"/>
              </a:spcAft>
              <a:buFont typeface="Arial" panose="020B0604020202020204" pitchFamily="34" charset="0"/>
              <a:buChar char="•"/>
              <a:defRPr/>
            </a:pPr>
            <a:r>
              <a:rPr lang="en-US" dirty="0">
                <a:solidFill>
                  <a:srgbClr val="222222"/>
                </a:solidFill>
              </a:rPr>
              <a:t>Going back to our previous example of the Social Security article, you could boost that post to those who: </a:t>
            </a:r>
            <a:endParaRPr lang="en-US" dirty="0">
              <a:solidFill>
                <a:srgbClr val="000000"/>
              </a:solidFill>
            </a:endParaRPr>
          </a:p>
          <a:p>
            <a:pPr marL="881181" lvl="1" indent="-240322" defTabSz="1281718">
              <a:spcBef>
                <a:spcPts val="0"/>
              </a:spcBef>
              <a:spcAft>
                <a:spcPts val="841"/>
              </a:spcAft>
              <a:buFont typeface="Courier New" panose="02070309020205020404" pitchFamily="49" charset="0"/>
              <a:buChar char="o"/>
              <a:defRPr/>
            </a:pPr>
            <a:r>
              <a:rPr lang="en-US" dirty="0">
                <a:solidFill>
                  <a:srgbClr val="222222"/>
                </a:solidFill>
              </a:rPr>
              <a:t>Are of a certain age</a:t>
            </a:r>
          </a:p>
          <a:p>
            <a:pPr marL="881181" lvl="1" indent="-240322" defTabSz="1281718">
              <a:spcBef>
                <a:spcPts val="0"/>
              </a:spcBef>
              <a:spcAft>
                <a:spcPts val="841"/>
              </a:spcAft>
              <a:buFont typeface="Courier New" panose="02070309020205020404" pitchFamily="49" charset="0"/>
              <a:buChar char="o"/>
              <a:defRPr/>
            </a:pPr>
            <a:r>
              <a:rPr lang="en-US" dirty="0">
                <a:solidFill>
                  <a:srgbClr val="222222"/>
                </a:solidFill>
              </a:rPr>
              <a:t>Live in the within 25 miles of your office </a:t>
            </a:r>
          </a:p>
          <a:p>
            <a:pPr marL="881181" lvl="1" indent="-240322" defTabSz="1281718">
              <a:spcBef>
                <a:spcPts val="0"/>
              </a:spcBef>
              <a:spcAft>
                <a:spcPts val="841"/>
              </a:spcAft>
              <a:buFont typeface="Courier New" panose="02070309020205020404" pitchFamily="49" charset="0"/>
              <a:buChar char="o"/>
              <a:defRPr/>
            </a:pPr>
            <a:r>
              <a:rPr lang="en-US" dirty="0">
                <a:solidFill>
                  <a:srgbClr val="222222"/>
                </a:solidFill>
              </a:rPr>
              <a:t>Have shown interest in Social Security topics before </a:t>
            </a:r>
          </a:p>
          <a:p>
            <a:pPr marL="240322" indent="-240322" defTabSz="1281718">
              <a:spcBef>
                <a:spcPts val="0"/>
              </a:spcBef>
              <a:spcAft>
                <a:spcPts val="841"/>
              </a:spcAft>
              <a:buFont typeface="Arial" panose="020B0604020202020204" pitchFamily="34" charset="0"/>
              <a:buChar char="•"/>
              <a:defRPr/>
            </a:pPr>
            <a:r>
              <a:rPr lang="en-US" dirty="0">
                <a:solidFill>
                  <a:srgbClr val="000000"/>
                </a:solidFill>
              </a:rPr>
              <a:t>You wouldn’t boost every post, but it’s a great strategy for 3-4 of your best posts every month.</a:t>
            </a: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19</a:t>
            </a:fld>
            <a:endParaRPr lang="en-US" dirty="0"/>
          </a:p>
        </p:txBody>
      </p:sp>
    </p:spTree>
    <p:extLst>
      <p:ext uri="{BB962C8B-B14F-4D97-AF65-F5344CB8AC3E}">
        <p14:creationId xmlns:p14="http://schemas.microsoft.com/office/powerpoint/2010/main" val="92885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a:t>
            </a:fld>
            <a:endParaRPr lang="en-US" dirty="0"/>
          </a:p>
        </p:txBody>
      </p:sp>
    </p:spTree>
    <p:extLst>
      <p:ext uri="{BB962C8B-B14F-4D97-AF65-F5344CB8AC3E}">
        <p14:creationId xmlns:p14="http://schemas.microsoft.com/office/powerpoint/2010/main" val="187651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Facebook advertising is based on finding the audiences that are most likely to become your fan or your customer. These targeting options focus directly on users and profiling potential customers to get clicks and grow your business.</a:t>
            </a:r>
          </a:p>
          <a:p>
            <a:pPr marL="240322" indent="-240322">
              <a:buFont typeface="Arial" panose="020B0604020202020204" pitchFamily="34" charset="0"/>
              <a:buChar char="•"/>
            </a:pPr>
            <a:r>
              <a:rPr lang="en-US" dirty="0"/>
              <a:t>Facebook can automatically show your ads to people who are most likely to find your ads relevant. And you can further target your ads using criteria such as demographics, interests, behaviors, social media connections, and more.</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20</a:t>
            </a:fld>
            <a:endParaRPr lang="en-US" dirty="0"/>
          </a:p>
        </p:txBody>
      </p:sp>
    </p:spTree>
    <p:extLst>
      <p:ext uri="{BB962C8B-B14F-4D97-AF65-F5344CB8AC3E}">
        <p14:creationId xmlns:p14="http://schemas.microsoft.com/office/powerpoint/2010/main" val="301535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spcAft>
                <a:spcPts val="841"/>
              </a:spcAft>
              <a:buFont typeface="Arial" panose="020B0604020202020204" pitchFamily="34" charset="0"/>
              <a:buChar char="•"/>
            </a:pPr>
            <a:r>
              <a:rPr lang="en-US" dirty="0">
                <a:solidFill>
                  <a:srgbClr val="222222"/>
                </a:solidFill>
              </a:rPr>
              <a:t>Review bulleted list</a:t>
            </a:r>
          </a:p>
          <a:p>
            <a:pPr marL="240322" indent="-240322" defTabSz="1281718">
              <a:spcAft>
                <a:spcPts val="841"/>
              </a:spcAft>
              <a:buFont typeface="Arial" panose="020B0604020202020204" pitchFamily="34" charset="0"/>
              <a:buChar char="•"/>
              <a:defRPr/>
            </a:pPr>
            <a:r>
              <a:rPr lang="en-US" dirty="0"/>
              <a:t>Edward Jones has identified posts that are optimal for boosting. Search their Hearsay library for the “boostable” tag. </a:t>
            </a:r>
            <a:endParaRPr lang="en-US" dirty="0">
              <a:solidFill>
                <a:srgbClr val="222222"/>
              </a:solidFill>
            </a:endParaRPr>
          </a:p>
          <a:p>
            <a:pPr marL="240322" indent="-240322">
              <a:spcAft>
                <a:spcPts val="841"/>
              </a:spcAft>
              <a:buFont typeface="Arial" panose="020B0604020202020204" pitchFamily="34" charset="0"/>
              <a:buChar char="•"/>
            </a:pPr>
            <a:r>
              <a:rPr lang="en-US" dirty="0">
                <a:solidFill>
                  <a:srgbClr val="222222"/>
                </a:solidFill>
              </a:rPr>
              <a:t>Determine your monthly budget. $100 is a good place to start, but if you want bigger results, you’ll want to increase your budget.</a:t>
            </a:r>
          </a:p>
          <a:p>
            <a:pPr marL="240322" indent="-240322">
              <a:spcAft>
                <a:spcPts val="841"/>
              </a:spcAft>
              <a:buFont typeface="Arial" panose="020B0604020202020204" pitchFamily="34" charset="0"/>
              <a:buChar char="•"/>
            </a:pPr>
            <a:r>
              <a:rPr lang="en-US" dirty="0">
                <a:solidFill>
                  <a:srgbClr val="222222"/>
                </a:solidFill>
              </a:rPr>
              <a:t>Think about your ideal client in Facebook audience terms. Facebook doesn’t have a way to select “those who need a new financial professional.” You will need to think about your ideal client’s age, location, occupation, and other criteria that are identifiable on Facebook. </a:t>
            </a:r>
          </a:p>
          <a:p>
            <a:pPr marL="240322" indent="-240322">
              <a:spcAft>
                <a:spcPts val="841"/>
              </a:spcAft>
              <a:buFont typeface="Arial" panose="020B0604020202020204" pitchFamily="34" charset="0"/>
              <a:buChar char="•"/>
            </a:pPr>
            <a:r>
              <a:rPr lang="en-US" dirty="0">
                <a:solidFill>
                  <a:srgbClr val="222222"/>
                </a:solidFill>
              </a:rPr>
              <a:t>Finally, boost your first post. Although you’re somewhat ensuring that more people will see it, you still have to monitor your statistics. Keep an eye on Engagements and Link Clicks in particular as you want those metrics going up consistently. </a:t>
            </a:r>
          </a:p>
          <a:p>
            <a:pPr marL="240322" indent="-240322">
              <a:spcBef>
                <a:spcPts val="0"/>
              </a:spcBef>
              <a:spcAft>
                <a:spcPts val="841"/>
              </a:spcAft>
              <a:buFont typeface="Arial" panose="020B0604020202020204" pitchFamily="34" charset="0"/>
              <a:buChar char="•"/>
            </a:pPr>
            <a:endParaRPr lang="en-US" dirty="0"/>
          </a:p>
          <a:p>
            <a:pPr marL="240322" indent="-240322">
              <a:spcAft>
                <a:spcPts val="841"/>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21</a:t>
            </a:fld>
            <a:endParaRPr lang="en-US" dirty="0"/>
          </a:p>
        </p:txBody>
      </p:sp>
    </p:spTree>
    <p:extLst>
      <p:ext uri="{BB962C8B-B14F-4D97-AF65-F5344CB8AC3E}">
        <p14:creationId xmlns:p14="http://schemas.microsoft.com/office/powerpoint/2010/main" val="661313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Let’s dive into the final section here. Social proof may be a new term for some of you, but everyone here has experienced its impact.</a:t>
            </a:r>
          </a:p>
          <a:p>
            <a:pPr marL="240322" indent="-240322">
              <a:buFont typeface="Arial" panose="020B0604020202020204" pitchFamily="34" charset="0"/>
              <a:buChar char="•"/>
            </a:pPr>
            <a:r>
              <a:rPr lang="en-US" dirty="0">
                <a:solidFill>
                  <a:srgbClr val="222222"/>
                </a:solidFill>
              </a:rPr>
              <a:t>In the book, </a:t>
            </a:r>
            <a:r>
              <a:rPr lang="en-US" i="1" dirty="0">
                <a:solidFill>
                  <a:srgbClr val="222222"/>
                </a:solidFill>
              </a:rPr>
              <a:t>Influence: The Power of Persuasion</a:t>
            </a:r>
            <a:r>
              <a:rPr lang="en-US" dirty="0">
                <a:solidFill>
                  <a:srgbClr val="222222"/>
                </a:solidFill>
              </a:rPr>
              <a:t>, Robert Cialdini wrote about the concept of “social proof.”  He made the point that “we view a behavior as more correct in a given situation to the degree that we see others performing it.”  In other words, we inherently trust the decisions that many other seemingly-normal people have made.  </a:t>
            </a:r>
          </a:p>
          <a:p>
            <a:pPr marL="240322" indent="-240322">
              <a:buFont typeface="Arial" panose="020B0604020202020204" pitchFamily="34" charset="0"/>
              <a:buChar char="•"/>
            </a:pPr>
            <a:r>
              <a:rPr lang="en-US" dirty="0">
                <a:solidFill>
                  <a:srgbClr val="222222"/>
                </a:solidFill>
              </a:rPr>
              <a:t>You can play into this on your Facebook Business Page.  If someone lands on your page and sees a great number of followers, many of whom they know, and they see that your posts garner high levels of engagement, it gives you instant credibility.  </a:t>
            </a:r>
            <a:endParaRPr lang="en-US" dirty="0"/>
          </a:p>
          <a:p>
            <a:endParaRPr lang="en-US" dirty="0"/>
          </a:p>
          <a:p>
            <a:pPr>
              <a:spcBef>
                <a:spcPts val="0"/>
              </a:spcBef>
              <a:spcAft>
                <a:spcPts val="0"/>
              </a:spcAft>
            </a:pPr>
            <a:endParaRPr lang="en-US" dirty="0"/>
          </a:p>
          <a:p>
            <a:pPr marL="240322" indent="-2403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22</a:t>
            </a:fld>
            <a:endParaRPr lang="en-US" dirty="0"/>
          </a:p>
        </p:txBody>
      </p:sp>
    </p:spTree>
    <p:extLst>
      <p:ext uri="{BB962C8B-B14F-4D97-AF65-F5344CB8AC3E}">
        <p14:creationId xmlns:p14="http://schemas.microsoft.com/office/powerpoint/2010/main" val="3395231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If you think about it, many of your new clients over the next five years, will likely come one degree removed from an existing client. Why not get in front of them right away with Facebook’s help?</a:t>
            </a:r>
          </a:p>
          <a:p>
            <a:pPr marL="240322" indent="-240322">
              <a:buFont typeface="Arial" panose="020B0604020202020204" pitchFamily="34" charset="0"/>
              <a:buChar char="•"/>
            </a:pPr>
            <a:r>
              <a:rPr lang="en-US" dirty="0"/>
              <a:t>Gathering more followers over time isn’t all about social proof, it also gives you the ability to advertise to those followers and their friends.  </a:t>
            </a:r>
          </a:p>
          <a:p>
            <a:pPr marL="240322" indent="-240322">
              <a:buFont typeface="Arial" panose="020B0604020202020204" pitchFamily="34" charset="0"/>
              <a:buChar char="•"/>
            </a:pPr>
            <a:r>
              <a:rPr lang="en-US" dirty="0"/>
              <a:t>I’m not going to get into how specifically how to run these type of ads today. My point is to raise awareness that this type of targeting exists.</a:t>
            </a:r>
          </a:p>
          <a:p>
            <a:pPr marL="640859" indent="-418338" eaLnBrk="1" fontAlgn="auto" hangingPunct="1">
              <a:spcBef>
                <a:spcPts val="0"/>
              </a:spcBef>
              <a:spcAft>
                <a:spcPts val="0"/>
              </a:spcAft>
              <a:buClr>
                <a:srgbClr val="000000"/>
              </a:buClr>
              <a:buSzPts val="1100"/>
              <a:buFont typeface="Arial"/>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23</a:t>
            </a:fld>
            <a:endParaRPr lang="en-US" dirty="0"/>
          </a:p>
        </p:txBody>
      </p:sp>
    </p:spTree>
    <p:extLst>
      <p:ext uri="{BB962C8B-B14F-4D97-AF65-F5344CB8AC3E}">
        <p14:creationId xmlns:p14="http://schemas.microsoft.com/office/powerpoint/2010/main" val="2595621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You’ve likely all seen this type of ad in your Facebook feed before. It says one of your friends likes a certain brand. They didn’t just go in and follow (or like) that brand. </a:t>
            </a:r>
          </a:p>
          <a:p>
            <a:pPr marL="240322" indent="-240322">
              <a:buFont typeface="Arial" panose="020B0604020202020204" pitchFamily="34" charset="0"/>
              <a:buChar char="•"/>
            </a:pPr>
            <a:r>
              <a:rPr lang="en-US" dirty="0"/>
              <a:t>Because they liked them in the past, that brand now can reference them in advertising</a:t>
            </a:r>
          </a:p>
          <a:p>
            <a:pPr marL="240322" indent="-240322">
              <a:buFont typeface="Arial" panose="020B0604020202020204" pitchFamily="34" charset="0"/>
              <a:buChar char="•"/>
            </a:pPr>
            <a:r>
              <a:rPr lang="en-US" dirty="0"/>
              <a:t>For any of this to work, you need followers. Encourage your clients to follow your page. Encourage your friends and COIs too. You can even run ads soliciting new followers to your page. Over time, you’ll have a nice audience to advertise through.</a:t>
            </a:r>
          </a:p>
          <a:p>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24</a:t>
            </a:fld>
            <a:endParaRPr lang="en-US" dirty="0"/>
          </a:p>
        </p:txBody>
      </p:sp>
    </p:spTree>
    <p:extLst>
      <p:ext uri="{BB962C8B-B14F-4D97-AF65-F5344CB8AC3E}">
        <p14:creationId xmlns:p14="http://schemas.microsoft.com/office/powerpoint/2010/main" val="3948113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35000" y="973138"/>
            <a:ext cx="8636000" cy="4857750"/>
          </a:xfrm>
          <a:ln/>
        </p:spPr>
      </p:sp>
      <p:sp>
        <p:nvSpPr>
          <p:cNvPr id="38915" name="Notes Placeholder 2"/>
          <p:cNvSpPr>
            <a:spLocks noGrp="1"/>
          </p:cNvSpPr>
          <p:nvPr>
            <p:ph type="body" idx="1"/>
          </p:nvPr>
        </p:nvSpPr>
        <p:spPr>
          <a:xfrm>
            <a:off x="1642406" y="6153585"/>
            <a:ext cx="6548107" cy="5828014"/>
          </a:xfrm>
          <a:noFill/>
          <a:ln/>
        </p:spPr>
        <p:txBody>
          <a:bodyPr/>
          <a:lstStyle/>
          <a:p>
            <a:pPr marL="240322" indent="-240322">
              <a:buFont typeface="Arial" panose="020B0604020202020204" pitchFamily="34" charset="0"/>
              <a:buChar char="•"/>
            </a:pPr>
            <a:r>
              <a:rPr lang="en-US" dirty="0"/>
              <a:t>To</a:t>
            </a:r>
            <a:r>
              <a:rPr lang="en-US" baseline="0" dirty="0"/>
              <a:t> summarize, today we discussed [read slide]</a:t>
            </a:r>
          </a:p>
        </p:txBody>
      </p:sp>
      <p:sp>
        <p:nvSpPr>
          <p:cNvPr id="3891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23" tIns="65260" rIns="130523" bIns="65260" anchor="b"/>
          <a:lstStyle/>
          <a:p>
            <a:pPr algn="r"/>
            <a:fld id="{D514C5EA-D6AE-4630-BD36-25527B3D4096}" type="slidenum">
              <a:rPr lang="en-US" sz="1600" b="0">
                <a:latin typeface="Calibri" panose="020F0502020204030204" pitchFamily="34" charset="0"/>
              </a:rPr>
              <a:pPr algn="r"/>
              <a:t>25</a:t>
            </a:fld>
            <a:endParaRPr lang="en-US" sz="1600" b="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25</a:t>
            </a:fld>
            <a:endParaRPr lang="en-US" dirty="0"/>
          </a:p>
        </p:txBody>
      </p:sp>
    </p:spTree>
    <p:extLst>
      <p:ext uri="{BB962C8B-B14F-4D97-AF65-F5344CB8AC3E}">
        <p14:creationId xmlns:p14="http://schemas.microsoft.com/office/powerpoint/2010/main" val="322096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normAutofit/>
          </a:bodyPr>
          <a:lstStyle/>
          <a:p>
            <a:pPr marL="240322" indent="-240322">
              <a:buFont typeface="Arial" panose="020B0604020202020204" pitchFamily="34" charset="0"/>
              <a:buChar char="•"/>
            </a:pPr>
            <a:r>
              <a:rPr lang="en-US" dirty="0">
                <a:latin typeface="+mj-lt"/>
              </a:rPr>
              <a:t>Here’s the bottom line.</a:t>
            </a:r>
            <a:r>
              <a:rPr lang="en-US" baseline="0" dirty="0">
                <a:latin typeface="+mj-lt"/>
              </a:rPr>
              <a:t> </a:t>
            </a:r>
            <a:r>
              <a:rPr lang="en-US" dirty="0">
                <a:latin typeface="+mj-lt"/>
              </a:rPr>
              <a:t>[Read</a:t>
            </a:r>
            <a:r>
              <a:rPr lang="en-US" baseline="0" dirty="0">
                <a:latin typeface="+mj-lt"/>
              </a:rPr>
              <a:t> slide]</a:t>
            </a:r>
            <a:endParaRPr lang="en-US" dirty="0">
              <a:cs typeface="Arial" panose="020B0604020202020204" pitchFamily="34" charset="0"/>
            </a:endParaRP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26</a:t>
            </a:fld>
            <a:endParaRPr lang="en-US" dirty="0"/>
          </a:p>
        </p:txBody>
      </p:sp>
    </p:spTree>
    <p:extLst>
      <p:ext uri="{BB962C8B-B14F-4D97-AF65-F5344CB8AC3E}">
        <p14:creationId xmlns:p14="http://schemas.microsoft.com/office/powerpoint/2010/main" val="131675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35000" y="973138"/>
            <a:ext cx="8636000" cy="4857750"/>
          </a:xfrm>
          <a:ln/>
        </p:spPr>
      </p:sp>
      <p:sp>
        <p:nvSpPr>
          <p:cNvPr id="54275" name="Notes Placeholder 2"/>
          <p:cNvSpPr>
            <a:spLocks noGrp="1"/>
          </p:cNvSpPr>
          <p:nvPr>
            <p:ph type="body" idx="1"/>
          </p:nvPr>
        </p:nvSpPr>
        <p:spPr>
          <a:xfrm>
            <a:off x="991039" y="6153585"/>
            <a:ext cx="7923940" cy="2880593"/>
          </a:xfrm>
          <a:noFill/>
          <a:ln/>
        </p:spPr>
        <p:txBody>
          <a:bodyPr/>
          <a:lstStyle/>
          <a:p>
            <a:pPr marL="240322" indent="-240322">
              <a:spcBef>
                <a:spcPts val="841"/>
              </a:spcBef>
              <a:buFont typeface="Arial" panose="020B0604020202020204" pitchFamily="34" charset="0"/>
              <a:buChar char="•"/>
            </a:pPr>
            <a:r>
              <a:rPr lang="en-US" dirty="0">
                <a:solidFill>
                  <a:srgbClr val="000000"/>
                </a:solidFill>
              </a:rPr>
              <a:t>Read slide</a:t>
            </a:r>
          </a:p>
        </p:txBody>
      </p:sp>
      <p:sp>
        <p:nvSpPr>
          <p:cNvPr id="5427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23" tIns="65260" rIns="130523" bIns="65260" anchor="b"/>
          <a:lstStyle/>
          <a:p>
            <a:pPr algn="r"/>
            <a:fld id="{73BD991D-DD1D-4F37-B958-914757FF2534}" type="slidenum">
              <a:rPr lang="en-US" sz="1600" b="0">
                <a:latin typeface="Calibri" panose="020F0502020204030204" pitchFamily="34" charset="0"/>
              </a:rPr>
              <a:pPr algn="r"/>
              <a:t>27</a:t>
            </a:fld>
            <a:endParaRPr lang="en-US" sz="1600" b="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27</a:t>
            </a:fld>
            <a:endParaRPr lang="en-US" dirty="0"/>
          </a:p>
        </p:txBody>
      </p:sp>
    </p:spTree>
    <p:extLst>
      <p:ext uri="{BB962C8B-B14F-4D97-AF65-F5344CB8AC3E}">
        <p14:creationId xmlns:p14="http://schemas.microsoft.com/office/powerpoint/2010/main" val="143870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35000" y="973138"/>
            <a:ext cx="8636000" cy="4857750"/>
          </a:xfrm>
          <a:ln/>
        </p:spPr>
      </p:sp>
      <p:sp>
        <p:nvSpPr>
          <p:cNvPr id="38915" name="Notes Placeholder 2"/>
          <p:cNvSpPr>
            <a:spLocks noGrp="1"/>
          </p:cNvSpPr>
          <p:nvPr>
            <p:ph type="body" idx="1"/>
          </p:nvPr>
        </p:nvSpPr>
        <p:spPr>
          <a:xfrm>
            <a:off x="1642406" y="6153585"/>
            <a:ext cx="6548107" cy="5828014"/>
          </a:xfrm>
          <a:noFill/>
          <a:ln/>
        </p:spPr>
        <p:txBody>
          <a:bodyPr/>
          <a:lstStyle/>
          <a:p>
            <a:r>
              <a:rPr lang="en-US" dirty="0">
                <a:latin typeface="+mj-lt"/>
              </a:rPr>
              <a:t>Here are three areas we’ll consider</a:t>
            </a:r>
            <a:r>
              <a:rPr lang="en-US" baseline="0" dirty="0">
                <a:latin typeface="+mj-lt"/>
              </a:rPr>
              <a:t> [read slide]</a:t>
            </a:r>
            <a:endParaRPr lang="en-US" dirty="0">
              <a:latin typeface="+mj-lt"/>
            </a:endParaRPr>
          </a:p>
        </p:txBody>
      </p:sp>
      <p:sp>
        <p:nvSpPr>
          <p:cNvPr id="3891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23" tIns="65260" rIns="130523" bIns="65260" anchor="b"/>
          <a:lstStyle/>
          <a:p>
            <a:pPr algn="r"/>
            <a:fld id="{D514C5EA-D6AE-4630-BD36-25527B3D4096}" type="slidenum">
              <a:rPr lang="en-US" sz="1600" b="0">
                <a:latin typeface="Calibri" panose="020F0502020204030204" pitchFamily="34" charset="0"/>
              </a:rPr>
              <a:pPr algn="r"/>
              <a:t>3</a:t>
            </a:fld>
            <a:endParaRPr lang="en-US" sz="1600" b="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3</a:t>
            </a:fld>
            <a:endParaRPr lang="en-US" dirty="0"/>
          </a:p>
        </p:txBody>
      </p:sp>
    </p:spTree>
    <p:extLst>
      <p:ext uri="{BB962C8B-B14F-4D97-AF65-F5344CB8AC3E}">
        <p14:creationId xmlns:p14="http://schemas.microsoft.com/office/powerpoint/2010/main" val="335012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normAutofit/>
          </a:bodyPr>
          <a:lstStyle/>
          <a:p>
            <a:r>
              <a:rPr lang="en-US" dirty="0"/>
              <a:t>First,</a:t>
            </a:r>
            <a:r>
              <a:rPr lang="en-US" baseline="0" dirty="0"/>
              <a:t> l</a:t>
            </a:r>
            <a:r>
              <a:rPr lang="en-US" dirty="0"/>
              <a:t>et’s talk about…</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4</a:t>
            </a:fld>
            <a:endParaRPr lang="en-US" dirty="0"/>
          </a:p>
        </p:txBody>
      </p:sp>
    </p:spTree>
    <p:extLst>
      <p:ext uri="{BB962C8B-B14F-4D97-AF65-F5344CB8AC3E}">
        <p14:creationId xmlns:p14="http://schemas.microsoft.com/office/powerpoint/2010/main" val="407243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defTabSz="1281718">
              <a:defRPr/>
            </a:pPr>
            <a:r>
              <a:rPr lang="en-US" dirty="0"/>
              <a:t>In</a:t>
            </a:r>
            <a:r>
              <a:rPr lang="en-US" baseline="0" dirty="0"/>
              <a:t> a 2021 Hartford Funds survey, 46% of consumer respondents said social media impacts who they hire as a financial professional, and 20% cited social media as the sole deciding factor in their decision making.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5</a:t>
            </a:fld>
            <a:endParaRPr lang="en-US" dirty="0"/>
          </a:p>
        </p:txBody>
      </p:sp>
    </p:spTree>
    <p:extLst>
      <p:ext uri="{BB962C8B-B14F-4D97-AF65-F5344CB8AC3E}">
        <p14:creationId xmlns:p14="http://schemas.microsoft.com/office/powerpoint/2010/main" val="188742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When it comes to using social media, LinkedIn is often seen as a natural starting point for financial professionals. But the affluent use Facebook more frequently and fill it with much more personal information.</a:t>
            </a:r>
          </a:p>
          <a:p>
            <a:pPr marL="240322" indent="-240322">
              <a:buFont typeface="Arial" panose="020B0604020202020204" pitchFamily="34" charset="0"/>
              <a:buChar char="•"/>
            </a:pPr>
            <a:r>
              <a:rPr lang="en-US" dirty="0"/>
              <a:t>In a 2021 Oechsli survey, affluent investors were asked for their favorite social network. As you can see, Facebook was the clear winner.</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6</a:t>
            </a:fld>
            <a:endParaRPr lang="en-US" dirty="0"/>
          </a:p>
        </p:txBody>
      </p:sp>
    </p:spTree>
    <p:extLst>
      <p:ext uri="{BB962C8B-B14F-4D97-AF65-F5344CB8AC3E}">
        <p14:creationId xmlns:p14="http://schemas.microsoft.com/office/powerpoint/2010/main" val="167701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solidFill>
                  <a:srgbClr val="222222"/>
                </a:solidFill>
                <a:latin typeface="Calibri"/>
                <a:ea typeface="Calibri"/>
                <a:cs typeface="Calibri"/>
                <a:sym typeface="Calibri"/>
              </a:rPr>
              <a:t>You’ll also notice how often they use Facebook;</a:t>
            </a:r>
            <a:r>
              <a:rPr lang="en-US" baseline="0" dirty="0">
                <a:solidFill>
                  <a:srgbClr val="222222"/>
                </a:solidFill>
                <a:latin typeface="Calibri"/>
                <a:ea typeface="Calibri"/>
                <a:cs typeface="Calibri"/>
                <a:sym typeface="Calibri"/>
              </a:rPr>
              <a:t> </a:t>
            </a:r>
            <a:r>
              <a:rPr lang="en-US" dirty="0">
                <a:solidFill>
                  <a:srgbClr val="222222"/>
                </a:solidFill>
                <a:latin typeface="Calibri"/>
                <a:ea typeface="Calibri"/>
                <a:cs typeface="Calibri"/>
                <a:sym typeface="Calibri"/>
              </a:rPr>
              <a:t>58% say they use it multiple times per day.</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7</a:t>
            </a:fld>
            <a:endParaRPr lang="en-US" dirty="0"/>
          </a:p>
        </p:txBody>
      </p:sp>
    </p:spTree>
    <p:extLst>
      <p:ext uri="{BB962C8B-B14F-4D97-AF65-F5344CB8AC3E}">
        <p14:creationId xmlns:p14="http://schemas.microsoft.com/office/powerpoint/2010/main" val="109904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pPr marL="240322" indent="-240322">
              <a:buFont typeface="Arial" panose="020B0604020202020204" pitchFamily="34" charset="0"/>
              <a:buChar char="•"/>
            </a:pPr>
            <a:r>
              <a:rPr lang="en-US" dirty="0"/>
              <a:t>One of the biggest, long-term advantages of Facebook marketing is having an online presence to help you thrive in a digital world.</a:t>
            </a:r>
          </a:p>
          <a:p>
            <a:pPr marL="240322" indent="-240322">
              <a:buFont typeface="Arial" panose="020B0604020202020204" pitchFamily="34" charset="0"/>
              <a:buChar char="•"/>
            </a:pPr>
            <a:r>
              <a:rPr lang="en-US" dirty="0"/>
              <a:t>When looking for a </a:t>
            </a:r>
            <a:r>
              <a:rPr lang="en-US"/>
              <a:t>financial professional, </a:t>
            </a:r>
            <a:r>
              <a:rPr lang="en-US" dirty="0"/>
              <a:t>affluent investors tend to rely on friends, family, and professional recommendations. However, there’s a trend toward using online searches and social networks. Last year 13% began their search online; this year it’s 23%.</a:t>
            </a:r>
            <a:br>
              <a:rPr lang="en-US" dirty="0"/>
            </a:br>
            <a:endParaRPr lang="en-US" dirty="0"/>
          </a:p>
          <a:p>
            <a:pPr marL="240322" indent="-240322">
              <a:buFont typeface="Arial" panose="020B0604020202020204" pitchFamily="34" charset="0"/>
              <a:buChar char="•"/>
            </a:pPr>
            <a:r>
              <a:rPr lang="en-US" dirty="0"/>
              <a:t>Source: </a:t>
            </a:r>
            <a:r>
              <a:rPr lang="en-US" dirty="0" err="1"/>
              <a:t>Oechsli</a:t>
            </a:r>
            <a:r>
              <a:rPr lang="en-US" dirty="0"/>
              <a:t>, 2023</a:t>
            </a:r>
          </a:p>
          <a:p>
            <a:pPr marL="240322" indent="-2403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8</a:t>
            </a:fld>
            <a:endParaRPr lang="en-US" dirty="0"/>
          </a:p>
        </p:txBody>
      </p:sp>
    </p:spTree>
    <p:extLst>
      <p:ext uri="{BB962C8B-B14F-4D97-AF65-F5344CB8AC3E}">
        <p14:creationId xmlns:p14="http://schemas.microsoft.com/office/powerpoint/2010/main" val="319454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973138"/>
            <a:ext cx="8636000" cy="485775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9</a:t>
            </a:fld>
            <a:endParaRPr lang="en-US" dirty="0"/>
          </a:p>
        </p:txBody>
      </p:sp>
    </p:spTree>
    <p:extLst>
      <p:ext uri="{BB962C8B-B14F-4D97-AF65-F5344CB8AC3E}">
        <p14:creationId xmlns:p14="http://schemas.microsoft.com/office/powerpoint/2010/main" val="121715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C305B3F-E5A9-4347-88D9-AB79E8B741D3}"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605035" y="214489"/>
            <a:ext cx="6783592" cy="333168"/>
          </a:xfrm>
          <a:prstGeom prst="rect">
            <a:avLst/>
          </a:prstGeom>
          <a:noFill/>
          <a:ln w="9525">
            <a:noFill/>
            <a:miter lim="800000"/>
            <a:headEnd/>
            <a:tailEnd/>
          </a:ln>
        </p:spPr>
        <p:txBody>
          <a:bodyPr wrap="square">
            <a:spAutoFit/>
          </a:bodyPr>
          <a:lstStyle/>
          <a:p>
            <a:pPr>
              <a:lnSpc>
                <a:spcPct val="75000"/>
              </a:lnSpc>
            </a:pPr>
            <a:r>
              <a:rPr lang="en-US" sz="2000" dirty="0">
                <a:solidFill>
                  <a:schemeClr val="bg1"/>
                </a:solidFill>
                <a:latin typeface="Calibri" panose="020F0502020204030204" pitchFamily="34" charset="0"/>
                <a:cs typeface="Calibri" panose="020F0502020204030204" pitchFamily="34" charset="0"/>
              </a:rPr>
              <a:t>Instinctual Behavior</a:t>
            </a: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29199157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Opening Slide">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57100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9181559" y="6303723"/>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29629910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487681" y="183362"/>
            <a:ext cx="7363628" cy="309059"/>
          </a:xfrm>
          <a:prstGeom prst="rect">
            <a:avLst/>
          </a:prstGeom>
          <a:noFill/>
          <a:ln w="9525">
            <a:noFill/>
            <a:miter lim="800000"/>
            <a:headEnd/>
            <a:tailEnd/>
          </a:ln>
        </p:spPr>
        <p:txBody>
          <a:bodyPr wrap="square">
            <a:spAutoFit/>
          </a:bodyPr>
          <a:lstStyle/>
          <a:p>
            <a:pPr>
              <a:lnSpc>
                <a:spcPct val="75000"/>
              </a:lnSpc>
            </a:pPr>
            <a:r>
              <a:rPr lang="en-US" sz="1800" dirty="0">
                <a:solidFill>
                  <a:schemeClr val="bg1"/>
                </a:solidFill>
                <a:latin typeface="Calibri" panose="020F0502020204030204" pitchFamily="34" charset="0"/>
                <a:cs typeface="Calibri" panose="020F0502020204030204" pitchFamily="34" charset="0"/>
              </a:rPr>
              <a:t>Social Media Preferences of Affluent Investors</a:t>
            </a: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2225922121"/>
      </p:ext>
    </p:extLst>
  </p:cSld>
  <p:clrMapOvr>
    <a:masterClrMapping/>
  </p:clrMapOvr>
  <p:transition>
    <p:fade/>
  </p:transition>
  <p:extLst>
    <p:ext uri="{DCECCB84-F9BA-43D5-87BE-67443E8EF086}">
      <p15:sldGuideLst xmlns:p15="http://schemas.microsoft.com/office/powerpoint/2012/main">
        <p15:guide id="1" orient="horz" pos="29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5739068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487680" y="182881"/>
            <a:ext cx="6783592" cy="309059"/>
          </a:xfrm>
          <a:prstGeom prst="rect">
            <a:avLst/>
          </a:prstGeom>
          <a:noFill/>
          <a:ln w="9525">
            <a:noFill/>
            <a:miter lim="800000"/>
            <a:headEnd/>
            <a:tailEnd/>
          </a:ln>
        </p:spPr>
        <p:txBody>
          <a:bodyPr wrap="square">
            <a:spAutoFit/>
          </a:bodyPr>
          <a:lstStyle/>
          <a:p>
            <a:pPr>
              <a:lnSpc>
                <a:spcPct val="75000"/>
              </a:lnSpc>
            </a:pPr>
            <a:r>
              <a:rPr lang="en-US" sz="1800" dirty="0">
                <a:solidFill>
                  <a:schemeClr val="bg1"/>
                </a:solidFill>
                <a:latin typeface="Calibri" panose="020F0502020204030204" pitchFamily="34" charset="0"/>
                <a:cs typeface="Calibri" panose="020F0502020204030204" pitchFamily="34" charset="0"/>
              </a:rPr>
              <a:t>Three </a:t>
            </a:r>
            <a:r>
              <a:rPr lang="en-US" sz="1800" baseline="0" dirty="0">
                <a:solidFill>
                  <a:schemeClr val="bg1"/>
                </a:solidFill>
                <a:latin typeface="Calibri" panose="020F0502020204030204" pitchFamily="34" charset="0"/>
                <a:cs typeface="Calibri" panose="020F0502020204030204" pitchFamily="34" charset="0"/>
              </a:rPr>
              <a:t>Facebook Strategies</a:t>
            </a:r>
            <a:endParaRPr lang="en-US" sz="1800" dirty="0">
              <a:solidFill>
                <a:schemeClr val="bg1"/>
              </a:solidFill>
              <a:latin typeface="Calibri" panose="020F0502020204030204" pitchFamily="34" charset="0"/>
              <a:cs typeface="Calibri" panose="020F0502020204030204" pitchFamily="34" charset="0"/>
            </a:endParaRP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0866339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212522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487680" y="182881"/>
            <a:ext cx="6783592" cy="309059"/>
          </a:xfrm>
          <a:prstGeom prst="rect">
            <a:avLst/>
          </a:prstGeom>
          <a:noFill/>
          <a:ln w="9525">
            <a:noFill/>
            <a:miter lim="800000"/>
            <a:headEnd/>
            <a:tailEnd/>
          </a:ln>
        </p:spPr>
        <p:txBody>
          <a:bodyPr wrap="square">
            <a:spAutoFit/>
          </a:bodyPr>
          <a:lstStyle/>
          <a:p>
            <a:pPr>
              <a:lnSpc>
                <a:spcPct val="75000"/>
              </a:lnSpc>
            </a:pPr>
            <a:r>
              <a:rPr lang="en-US" sz="1800" dirty="0">
                <a:solidFill>
                  <a:schemeClr val="bg1"/>
                </a:solidFill>
                <a:latin typeface="Calibri" panose="020F0502020204030204" pitchFamily="34" charset="0"/>
                <a:cs typeface="Calibri" panose="020F0502020204030204" pitchFamily="34" charset="0"/>
              </a:rPr>
              <a:t>Personal Profile vs. Business Page</a:t>
            </a: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469015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0767393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7" name="Rectangle 24"/>
          <p:cNvSpPr>
            <a:spLocks noChangeArrowheads="1"/>
          </p:cNvSpPr>
          <p:nvPr userDrawn="1"/>
        </p:nvSpPr>
        <p:spPr bwMode="auto">
          <a:xfrm>
            <a:off x="2156884" y="6490156"/>
            <a:ext cx="80264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a:t>
            </a:r>
            <a:endParaRPr lang="en-US" b="0" i="0" dirty="0">
              <a:solidFill>
                <a:schemeClr val="tx1"/>
              </a:solidFill>
              <a:latin typeface="Calibri" panose="020F0502020204030204" pitchFamily="34" charset="0"/>
              <a:cs typeface="ＭＳ Ｐゴシック"/>
            </a:endParaRPr>
          </a:p>
        </p:txBody>
      </p:sp>
      <p:pic>
        <p:nvPicPr>
          <p:cNvPr id="2" name="Picture 1">
            <a:extLst>
              <a:ext uri="{FF2B5EF4-FFF2-40B4-BE49-F238E27FC236}">
                <a16:creationId xmlns:a16="http://schemas.microsoft.com/office/drawing/2014/main" id="{02D2FBA6-2F18-FB9E-D568-D338305D678E}"/>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flipH="1">
            <a:off x="-1" y="0"/>
            <a:ext cx="12192000" cy="655608"/>
          </a:xfrm>
          <a:prstGeom prst="rect">
            <a:avLst/>
          </a:prstGeom>
        </p:spPr>
      </p:pic>
      <p:pic>
        <p:nvPicPr>
          <p:cNvPr id="3" name="Picture 2" descr="Hartford Funds Logo&#10;Our benchmark is the investor®">
            <a:extLst>
              <a:ext uri="{FF2B5EF4-FFF2-40B4-BE49-F238E27FC236}">
                <a16:creationId xmlns:a16="http://schemas.microsoft.com/office/drawing/2014/main" id="{407F710E-9A62-EF86-73C3-5A1CDDACE0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367" y="151094"/>
            <a:ext cx="1894146" cy="35351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89"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p:cNvPicPr>
          <p:nvPr userDrawn="1"/>
        </p:nvPicPr>
        <p:blipFill rotWithShape="1">
          <a:blip r:embed="rId4">
            <a:extLst>
              <a:ext uri="{28A0092B-C50C-407E-A947-70E740481C1C}">
                <a14:useLocalDpi xmlns:a14="http://schemas.microsoft.com/office/drawing/2010/main" val="0"/>
              </a:ext>
            </a:extLst>
          </a:blip>
          <a:srcRect l="20627" t="58210" r="4910" b="38022"/>
          <a:stretch/>
        </p:blipFill>
        <p:spPr>
          <a:xfrm>
            <a:off x="1" y="0"/>
            <a:ext cx="12192000" cy="640080"/>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7" name="Rectangle 24"/>
          <p:cNvSpPr>
            <a:spLocks noChangeArrowheads="1"/>
          </p:cNvSpPr>
          <p:nvPr userDrawn="1"/>
        </p:nvSpPr>
        <p:spPr bwMode="auto">
          <a:xfrm>
            <a:off x="2156884" y="6490156"/>
            <a:ext cx="80264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a:t>
            </a:r>
            <a:endParaRPr lang="en-US" b="0" i="0" dirty="0">
              <a:solidFill>
                <a:schemeClr val="tx1"/>
              </a:solidFill>
              <a:latin typeface="Calibri" panose="020F0502020204030204" pitchFamily="34" charset="0"/>
              <a:cs typeface="ＭＳ Ｐゴシック"/>
            </a:endParaRPr>
          </a:p>
        </p:txBody>
      </p:sp>
      <p:pic>
        <p:nvPicPr>
          <p:cNvPr id="2" name="Picture 1" descr="Hartford Funds Logo&#10;Our benchmark is the investor®">
            <a:extLst>
              <a:ext uri="{FF2B5EF4-FFF2-40B4-BE49-F238E27FC236}">
                <a16:creationId xmlns:a16="http://schemas.microsoft.com/office/drawing/2014/main" id="{A7E4103F-BA77-03A5-8743-AE3F3F8FF9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367" y="161254"/>
            <a:ext cx="1894146" cy="353516"/>
          </a:xfrm>
          <a:prstGeom prst="rect">
            <a:avLst/>
          </a:prstGeom>
        </p:spPr>
      </p:pic>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74" r:id="rId1"/>
    <p:sldLayoutId id="2147483684"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7" name="Rectangle 24"/>
          <p:cNvSpPr>
            <a:spLocks noChangeArrowheads="1"/>
          </p:cNvSpPr>
          <p:nvPr userDrawn="1"/>
        </p:nvSpPr>
        <p:spPr bwMode="auto">
          <a:xfrm>
            <a:off x="2156884" y="6490156"/>
            <a:ext cx="80264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a:t>
            </a:r>
            <a:endParaRPr lang="en-US" b="0" i="0" dirty="0">
              <a:solidFill>
                <a:schemeClr val="tx1"/>
              </a:solidFill>
              <a:latin typeface="Calibri" panose="020F0502020204030204" pitchFamily="34" charset="0"/>
              <a:cs typeface="ＭＳ Ｐゴシック"/>
            </a:endParaRPr>
          </a:p>
        </p:txBody>
      </p:sp>
      <p:pic>
        <p:nvPicPr>
          <p:cNvPr id="2" name="Picture 1">
            <a:extLst>
              <a:ext uri="{FF2B5EF4-FFF2-40B4-BE49-F238E27FC236}">
                <a16:creationId xmlns:a16="http://schemas.microsoft.com/office/drawing/2014/main" id="{76DAE99E-F8BB-B86B-44D4-CA30BBB15D2E}"/>
              </a:ext>
              <a:ext uri="{C183D7F6-B498-43B3-948B-1728B52AA6E4}">
                <adec:decorative xmlns:adec="http://schemas.microsoft.com/office/drawing/2017/decorative" val="1"/>
              </a:ext>
            </a:extLst>
          </p:cNvPr>
          <p:cNvPicPr>
            <a:picLocks noChangeAspect="1"/>
          </p:cNvPicPr>
          <p:nvPr userDrawn="1"/>
        </p:nvPicPr>
        <p:blipFill>
          <a:blip r:embed="rId4"/>
          <a:srcRect t="29880" b="29880"/>
          <a:stretch/>
        </p:blipFill>
        <p:spPr>
          <a:xfrm>
            <a:off x="1" y="1"/>
            <a:ext cx="12331836" cy="689215"/>
          </a:xfrm>
          <a:prstGeom prst="rect">
            <a:avLst/>
          </a:prstGeom>
        </p:spPr>
      </p:pic>
      <p:pic>
        <p:nvPicPr>
          <p:cNvPr id="3" name="Picture 2" descr="Hartford Funds Logo&#10;Our benchmark is the investor®">
            <a:extLst>
              <a:ext uri="{FF2B5EF4-FFF2-40B4-BE49-F238E27FC236}">
                <a16:creationId xmlns:a16="http://schemas.microsoft.com/office/drawing/2014/main" id="{B1D1895E-6B44-A48B-7B8B-368381D02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367" y="191734"/>
            <a:ext cx="1894146" cy="353516"/>
          </a:xfrm>
          <a:prstGeom prst="rect">
            <a:avLst/>
          </a:prstGeom>
        </p:spPr>
      </p:pic>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77" r:id="rId1"/>
    <p:sldLayoutId id="2147483686"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p:cNvPicPr>
          <p:nvPr userDrawn="1"/>
        </p:nvPicPr>
        <p:blipFill rotWithShape="1">
          <a:blip r:embed="rId4">
            <a:extLst>
              <a:ext uri="{28A0092B-C50C-407E-A947-70E740481C1C}">
                <a14:useLocalDpi xmlns:a14="http://schemas.microsoft.com/office/drawing/2010/main" val="0"/>
              </a:ext>
            </a:extLst>
          </a:blip>
          <a:srcRect l="13175" t="14556" r="11587" b="76184"/>
          <a:stretch/>
        </p:blipFill>
        <p:spPr>
          <a:xfrm>
            <a:off x="0" y="0"/>
            <a:ext cx="12192000" cy="640080"/>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6" name="Rectangle 24"/>
          <p:cNvSpPr>
            <a:spLocks noChangeArrowheads="1"/>
          </p:cNvSpPr>
          <p:nvPr userDrawn="1"/>
        </p:nvSpPr>
        <p:spPr bwMode="auto">
          <a:xfrm>
            <a:off x="2156884" y="6490156"/>
            <a:ext cx="80264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a:t>
            </a:r>
            <a:endParaRPr lang="en-US" b="0" i="0" dirty="0">
              <a:solidFill>
                <a:schemeClr val="tx1"/>
              </a:solidFill>
              <a:latin typeface="Calibri" panose="020F0502020204030204" pitchFamily="34" charset="0"/>
              <a:cs typeface="ＭＳ Ｐゴシック"/>
            </a:endParaRPr>
          </a:p>
        </p:txBody>
      </p:sp>
      <p:pic>
        <p:nvPicPr>
          <p:cNvPr id="2" name="Picture 1" descr="Hartford Funds Logo&#10;Our benchmark is the investor®">
            <a:extLst>
              <a:ext uri="{FF2B5EF4-FFF2-40B4-BE49-F238E27FC236}">
                <a16:creationId xmlns:a16="http://schemas.microsoft.com/office/drawing/2014/main" id="{D16031EB-4FBD-96EC-E2D5-EB5FC3B76F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367" y="151094"/>
            <a:ext cx="1894146" cy="353516"/>
          </a:xfrm>
          <a:prstGeom prst="rect">
            <a:avLst/>
          </a:prstGeom>
        </p:spPr>
      </p:pic>
    </p:spTree>
    <p:extLst>
      <p:ext uri="{BB962C8B-B14F-4D97-AF65-F5344CB8AC3E}">
        <p14:creationId xmlns:p14="http://schemas.microsoft.com/office/powerpoint/2010/main" val="33255569"/>
      </p:ext>
    </p:extLst>
  </p:cSld>
  <p:clrMap bg1="lt1" tx1="dk1" bg2="lt2" tx2="dk2" accent1="accent1" accent2="accent2" accent3="accent3" accent4="accent4" accent5="accent5" accent6="accent6" hlink="hlink" folHlink="folHlink"/>
  <p:sldLayoutIdLst>
    <p:sldLayoutId id="2147483680" r:id="rId1"/>
    <p:sldLayoutId id="2147483688"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9" y="1"/>
            <a:ext cx="12192000" cy="685800"/>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7" name="Rectangle 24"/>
          <p:cNvSpPr>
            <a:spLocks noChangeArrowheads="1"/>
          </p:cNvSpPr>
          <p:nvPr userDrawn="1"/>
        </p:nvSpPr>
        <p:spPr bwMode="auto">
          <a:xfrm>
            <a:off x="2156884" y="6490156"/>
            <a:ext cx="80264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 </a:t>
            </a:r>
            <a:r>
              <a:rPr lang="en-US" sz="800" dirty="0">
                <a:solidFill>
                  <a:schemeClr val="tx1"/>
                </a:solidFill>
                <a:latin typeface="Calibri" panose="020F0502020204030204" pitchFamily="34" charset="0"/>
              </a:rPr>
              <a:t>FOR FINANCIAL PROFESSIONAL/INSTITUTIONAL INVESTOR USE ONLY</a:t>
            </a:r>
            <a:r>
              <a:rPr lang="en-US" sz="800" i="1" dirty="0">
                <a:solidFill>
                  <a:schemeClr val="tx1"/>
                </a:solidFill>
                <a:latin typeface="Calibri" panose="020F0502020204030204" pitchFamily="34" charset="0"/>
              </a:rPr>
              <a:t>. </a:t>
            </a:r>
            <a:r>
              <a:rPr lang="en-US" sz="800" i="0" dirty="0">
                <a:solidFill>
                  <a:schemeClr val="tx1"/>
                </a:solidFill>
                <a:latin typeface="Calibri" panose="020F0502020204030204" pitchFamily="34" charset="0"/>
              </a:rPr>
              <a:t>NOT</a:t>
            </a:r>
            <a:r>
              <a:rPr lang="en-US" sz="800" i="0" baseline="0" dirty="0">
                <a:solidFill>
                  <a:schemeClr val="tx1"/>
                </a:solidFill>
                <a:latin typeface="Calibri" panose="020F0502020204030204" pitchFamily="34" charset="0"/>
              </a:rPr>
              <a:t> FOR USE WITH THE PUBLIC.</a:t>
            </a:r>
            <a:endParaRPr lang="en-US" b="0" i="0" dirty="0">
              <a:solidFill>
                <a:schemeClr val="tx1"/>
              </a:solidFill>
              <a:latin typeface="Calibri" panose="020F0502020204030204" pitchFamily="34" charset="0"/>
              <a:cs typeface="ＭＳ Ｐゴシック"/>
            </a:endParaRPr>
          </a:p>
        </p:txBody>
      </p:sp>
      <p:pic>
        <p:nvPicPr>
          <p:cNvPr id="2" name="Picture 1" descr="Hartford Funds Logo&#10;Our benchmark is the investor®">
            <a:extLst>
              <a:ext uri="{FF2B5EF4-FFF2-40B4-BE49-F238E27FC236}">
                <a16:creationId xmlns:a16="http://schemas.microsoft.com/office/drawing/2014/main" id="{25D76CAE-DB89-0863-708D-04D039202B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367" y="171414"/>
            <a:ext cx="1894146" cy="353516"/>
          </a:xfrm>
          <a:prstGeom prst="rect">
            <a:avLst/>
          </a:prstGeom>
        </p:spPr>
      </p:pic>
    </p:spTree>
    <p:extLst>
      <p:ext uri="{BB962C8B-B14F-4D97-AF65-F5344CB8AC3E}">
        <p14:creationId xmlns:p14="http://schemas.microsoft.com/office/powerpoint/2010/main" val="3965005817"/>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file:///M:\Art\Art%20Images\Facebook-marketing\GettyImages-1213816083_cloud_powerpoint.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file:///M:\Art\Art%20Images\Facebook-marketing\icons.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file:///M:\Art\Art%20Images\Facebook-marketing\HF%20post.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file:///M:\Art\Art%20Images\Facebook-marketing\word-bubble-info.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file:///M:\Art\Art%20Images\Facebook-marketing\Like-01.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file:///M:\Art\Art%20Images\PurchasedImages\Getty\GettyImages-1209887620.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file:///M:\Art\Art%20Images\Facebook-marketing\percentage-info.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file:///M:\Art\Art%20Images\Facebook-marketing\Fav-Soc-Network-pie_PowerPoint.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file:///M:\Art\Art%20Images\Facebook-marketing\Like2.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bwMode="auto">
          <a:xfrm>
            <a:off x="-115747" y="-97971"/>
            <a:ext cx="1243121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Calibri" panose="020F0502020204030204" pitchFamily="34" charset="0"/>
            </a:endParaRPr>
          </a:p>
        </p:txBody>
      </p:sp>
      <p:pic>
        <p:nvPicPr>
          <p:cNvPr id="2" name="Picture 1">
            <a:extLst>
              <a:ext uri="{FF2B5EF4-FFF2-40B4-BE49-F238E27FC236}">
                <a16:creationId xmlns:a16="http://schemas.microsoft.com/office/drawing/2014/main" id="{2AD92F4B-4FF5-48D9-90D9-97FD19079C1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 t="28575" r="1487" b="-80"/>
          <a:stretch/>
        </p:blipFill>
        <p:spPr>
          <a:xfrm>
            <a:off x="-115747" y="822190"/>
            <a:ext cx="12453331" cy="6215612"/>
          </a:xfrm>
          <a:prstGeom prst="rect">
            <a:avLst/>
          </a:prstGeom>
        </p:spPr>
      </p:pic>
      <p:sp>
        <p:nvSpPr>
          <p:cNvPr id="235" name="Text Box 3"/>
          <p:cNvSpPr txBox="1">
            <a:spLocks noChangeArrowheads="1"/>
          </p:cNvSpPr>
          <p:nvPr/>
        </p:nvSpPr>
        <p:spPr bwMode="auto">
          <a:xfrm>
            <a:off x="1746885" y="2448158"/>
            <a:ext cx="3312795" cy="2287806"/>
          </a:xfrm>
          <a:prstGeom prst="rect">
            <a:avLst/>
          </a:prstGeom>
          <a:noFill/>
          <a:ln w="9525">
            <a:noFill/>
            <a:miter lim="800000"/>
            <a:headEnd/>
            <a:tailEnd/>
          </a:ln>
        </p:spPr>
        <p:txBody>
          <a:bodyPr wrap="square">
            <a:spAutoFit/>
          </a:bodyPr>
          <a:lstStyle/>
          <a:p>
            <a:pPr>
              <a:lnSpc>
                <a:spcPts val="4900"/>
              </a:lnSpc>
              <a:spcAft>
                <a:spcPts val="600"/>
              </a:spcAft>
            </a:pPr>
            <a:r>
              <a:rPr lang="en-US" sz="4800" dirty="0">
                <a:solidFill>
                  <a:schemeClr val="bg1"/>
                </a:solidFill>
                <a:latin typeface="Arial Narrow" panose="020B0606020202030204" pitchFamily="34" charset="0"/>
                <a:cs typeface="Calibri" panose="020F0502020204030204" pitchFamily="34" charset="0"/>
              </a:rPr>
              <a:t>Mastering</a:t>
            </a:r>
            <a:br>
              <a:rPr lang="en-US" sz="4800" dirty="0">
                <a:solidFill>
                  <a:schemeClr val="bg1"/>
                </a:solidFill>
                <a:latin typeface="Arial Narrow" panose="020B0606020202030204" pitchFamily="34" charset="0"/>
                <a:cs typeface="Calibri" panose="020F0502020204030204" pitchFamily="34" charset="0"/>
              </a:rPr>
            </a:br>
            <a:r>
              <a:rPr lang="en-US" sz="4800" dirty="0">
                <a:solidFill>
                  <a:schemeClr val="bg1"/>
                </a:solidFill>
                <a:latin typeface="Arial Narrow" panose="020B0606020202030204" pitchFamily="34" charset="0"/>
                <a:cs typeface="Calibri" panose="020F0502020204030204" pitchFamily="34" charset="0"/>
              </a:rPr>
              <a:t>Facebook</a:t>
            </a:r>
          </a:p>
          <a:p>
            <a:r>
              <a:rPr lang="en-US" b="0" dirty="0">
                <a:solidFill>
                  <a:schemeClr val="bg1"/>
                </a:solidFill>
                <a:latin typeface="Calibri" panose="020F0502020204030204" pitchFamily="34" charset="0"/>
                <a:cs typeface="Calibri" panose="020F0502020204030204" pitchFamily="34" charset="0"/>
              </a:rPr>
              <a:t>Acquire clients using the world’s most powerful social media tool</a:t>
            </a:r>
          </a:p>
          <a:p>
            <a:endParaRPr lang="en-US" sz="2000" b="0" dirty="0">
              <a:solidFill>
                <a:schemeClr val="bg1"/>
              </a:solidFill>
              <a:latin typeface="Calibri" panose="020F0502020204030204" pitchFamily="34" charset="0"/>
              <a:cs typeface="Calibri" panose="020F0502020204030204" pitchFamily="34" charset="0"/>
            </a:endParaRPr>
          </a:p>
        </p:txBody>
      </p:sp>
      <p:sp>
        <p:nvSpPr>
          <p:cNvPr id="5" name="TextBox 4"/>
          <p:cNvSpPr txBox="1"/>
          <p:nvPr/>
        </p:nvSpPr>
        <p:spPr>
          <a:xfrm>
            <a:off x="1746885" y="4918889"/>
            <a:ext cx="3679903" cy="261610"/>
          </a:xfrm>
          <a:prstGeom prst="rect">
            <a:avLst/>
          </a:prstGeom>
          <a:noFill/>
        </p:spPr>
        <p:txBody>
          <a:bodyPr wrap="square" rtlCol="0">
            <a:spAutoFit/>
          </a:bodyPr>
          <a:lstStyle/>
          <a:p>
            <a:r>
              <a:rPr lang="en-US" sz="1100" b="0" i="1" dirty="0">
                <a:solidFill>
                  <a:schemeClr val="bg1"/>
                </a:solidFill>
              </a:rPr>
              <a:t>Developed in collaboration with Oechsli</a:t>
            </a:r>
          </a:p>
        </p:txBody>
      </p:sp>
      <p:sp>
        <p:nvSpPr>
          <p:cNvPr id="53" name="Rectangle 24"/>
          <p:cNvSpPr>
            <a:spLocks noChangeArrowheads="1"/>
          </p:cNvSpPr>
          <p:nvPr/>
        </p:nvSpPr>
        <p:spPr bwMode="auto">
          <a:xfrm>
            <a:off x="3141663" y="649015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dirty="0">
                <a:solidFill>
                  <a:schemeClr val="bg1"/>
                </a:solidFill>
                <a:latin typeface="Calibri" panose="020F0502020204030204" pitchFamily="34" charset="0"/>
              </a:rPr>
              <a:t>NOT FOR USE WITH THE PUBLIC.</a:t>
            </a:r>
            <a:endParaRPr lang="en-US" b="0" i="0" dirty="0">
              <a:solidFill>
                <a:schemeClr val="bg1"/>
              </a:solidFill>
              <a:latin typeface="Calibri" panose="020F0502020204030204" pitchFamily="34" charset="0"/>
              <a:cs typeface="ＭＳ Ｐゴシック"/>
            </a:endParaRPr>
          </a:p>
        </p:txBody>
      </p:sp>
      <p:pic>
        <p:nvPicPr>
          <p:cNvPr id="4" name="Picture 3" descr="Hartford Funds Logo&#10;Our benchmark is the investor®">
            <a:extLst>
              <a:ext uri="{FF2B5EF4-FFF2-40B4-BE49-F238E27FC236}">
                <a16:creationId xmlns:a16="http://schemas.microsoft.com/office/drawing/2014/main" id="{CFBD0E55-BEBE-EDA3-5C3B-A151E3DD9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0021" y="176077"/>
            <a:ext cx="2215900" cy="414187"/>
          </a:xfrm>
          <a:prstGeom prst="rect">
            <a:avLst/>
          </a:prstGeom>
        </p:spPr>
      </p:pic>
    </p:spTree>
    <p:extLst>
      <p:ext uri="{BB962C8B-B14F-4D97-AF65-F5344CB8AC3E}">
        <p14:creationId xmlns:p14="http://schemas.microsoft.com/office/powerpoint/2010/main" val="908312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 t="6659" r="-1" b="8965"/>
          <a:stretch/>
        </p:blipFill>
        <p:spPr>
          <a:xfrm>
            <a:off x="0" y="0"/>
            <a:ext cx="12192000" cy="68580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0218" t="12894" r="38999" b="68710"/>
          <a:stretch/>
        </p:blipFill>
        <p:spPr>
          <a:xfrm>
            <a:off x="16498" y="2975385"/>
            <a:ext cx="4683579" cy="1355271"/>
          </a:xfrm>
          <a:prstGeom prst="rect">
            <a:avLst/>
          </a:prstGeom>
        </p:spPr>
      </p:pic>
      <p:sp>
        <p:nvSpPr>
          <p:cNvPr id="8" name="Title 1"/>
          <p:cNvSpPr txBox="1">
            <a:spLocks/>
          </p:cNvSpPr>
          <p:nvPr/>
        </p:nvSpPr>
        <p:spPr>
          <a:xfrm>
            <a:off x="691255" y="3236330"/>
            <a:ext cx="4413251" cy="990600"/>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300"/>
              </a:lnSpc>
            </a:pPr>
            <a:r>
              <a:rPr lang="en-US" sz="3200" dirty="0">
                <a:solidFill>
                  <a:schemeClr val="bg1"/>
                </a:solidFill>
                <a:latin typeface="Calibri" panose="020F0502020204030204" pitchFamily="34" charset="0"/>
                <a:cs typeface="Calibri" panose="020F0502020204030204" pitchFamily="34" charset="0"/>
              </a:rPr>
              <a:t>Personal Profile vs. </a:t>
            </a:r>
            <a:br>
              <a:rPr lang="en-US" sz="32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Business Page</a:t>
            </a:r>
          </a:p>
        </p:txBody>
      </p:sp>
      <p:sp>
        <p:nvSpPr>
          <p:cNvPr id="3" name="Slide Number Placeholder 2"/>
          <p:cNvSpPr>
            <a:spLocks noGrp="1"/>
          </p:cNvSpPr>
          <p:nvPr>
            <p:ph type="sldNum" sz="quarter" idx="4"/>
          </p:nvPr>
        </p:nvSpPr>
        <p:spPr/>
        <p:txBody>
          <a:bodyPr/>
          <a:lstStyle/>
          <a:p>
            <a:pPr>
              <a:defRPr/>
            </a:pPr>
            <a:fld id="{098F27AE-F8A1-453E-8C2F-3FD5FC6AA2AE}" type="slidenum">
              <a:rPr lang="en-US" smtClean="0"/>
              <a:pPr>
                <a:defRPr/>
              </a:pPr>
              <a:t>10</a:t>
            </a:fld>
            <a:endParaRPr lang="en-US" dirty="0"/>
          </a:p>
        </p:txBody>
      </p:sp>
      <p:sp>
        <p:nvSpPr>
          <p:cNvPr id="13" name="Rectangle 24"/>
          <p:cNvSpPr>
            <a:spLocks noChangeArrowheads="1"/>
          </p:cNvSpPr>
          <p:nvPr/>
        </p:nvSpPr>
        <p:spPr bwMode="auto">
          <a:xfrm>
            <a:off x="3141663" y="649015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dirty="0">
                <a:solidFill>
                  <a:schemeClr val="bg1"/>
                </a:solidFill>
                <a:latin typeface="Calibri" panose="020F0502020204030204" pitchFamily="34" charset="0"/>
              </a:rPr>
              <a:t>NOT FOR USE WITH THE PUBLIC.</a:t>
            </a:r>
            <a:endParaRPr lang="en-US" b="0" i="0" dirty="0">
              <a:solidFill>
                <a:schemeClr val="bg1"/>
              </a:solidFill>
              <a:latin typeface="Calibri" panose="020F0502020204030204" pitchFamily="34" charset="0"/>
              <a:cs typeface="ＭＳ Ｐゴシック"/>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11</a:t>
            </a:fld>
            <a:endParaRPr lang="en-US" dirty="0"/>
          </a:p>
        </p:txBody>
      </p:sp>
      <p:sp>
        <p:nvSpPr>
          <p:cNvPr id="6" name="Text Box 3"/>
          <p:cNvSpPr txBox="1">
            <a:spLocks noChangeArrowheads="1"/>
          </p:cNvSpPr>
          <p:nvPr/>
        </p:nvSpPr>
        <p:spPr bwMode="auto">
          <a:xfrm>
            <a:off x="1524000" y="887823"/>
            <a:ext cx="9144000" cy="707886"/>
          </a:xfrm>
          <a:prstGeom prst="rect">
            <a:avLst/>
          </a:prstGeom>
          <a:noFill/>
          <a:ln w="9525">
            <a:noFill/>
            <a:miter lim="800000"/>
            <a:headEnd/>
            <a:tailEnd/>
          </a:ln>
        </p:spPr>
        <p:txBody>
          <a:bodyPr wrap="square">
            <a:spAutoFit/>
          </a:bodyPr>
          <a:lstStyle/>
          <a:p>
            <a:pPr algn="ctr"/>
            <a:r>
              <a:rPr lang="en-US" sz="4000" b="0" dirty="0">
                <a:latin typeface="Calibri" panose="020F0502020204030204" pitchFamily="34" charset="0"/>
              </a:rPr>
              <a:t>Each Has a Purpose (You Need Both)</a:t>
            </a:r>
            <a:endParaRPr lang="en-US" sz="4000" b="0" dirty="0">
              <a:latin typeface="Calibri" panose="020F0502020204030204" pitchFamily="34" charset="0"/>
              <a:cs typeface="Calibri" panose="020F0502020204030204" pitchFamily="34" charset="0"/>
            </a:endParaRPr>
          </a:p>
        </p:txBody>
      </p:sp>
      <p:pic>
        <p:nvPicPr>
          <p:cNvPr id="8" name="Picture 7" descr="Personal Profile &#10;- Personal use&#10;- Invite friends&#10;- No advertising&#10;- Can be public or private&#10;-No analytics&#10;">
            <a:extLst>
              <a:ext uri="{FF2B5EF4-FFF2-40B4-BE49-F238E27FC236}">
                <a16:creationId xmlns:a16="http://schemas.microsoft.com/office/drawing/2014/main" id="{63794E09-F760-46F4-9A44-177109580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090"/>
          <a:stretch/>
        </p:blipFill>
        <p:spPr>
          <a:xfrm>
            <a:off x="1900421" y="2182013"/>
            <a:ext cx="4104140" cy="3197359"/>
          </a:xfrm>
          <a:prstGeom prst="rect">
            <a:avLst/>
          </a:prstGeom>
        </p:spPr>
      </p:pic>
      <p:pic>
        <p:nvPicPr>
          <p:cNvPr id="3" name="Picture 2" descr="Business Page &#10;- Business use&#10;- Advertising allowed&#10;- Always public&#10;- Powerful analytics">
            <a:extLst>
              <a:ext uri="{FF2B5EF4-FFF2-40B4-BE49-F238E27FC236}">
                <a16:creationId xmlns:a16="http://schemas.microsoft.com/office/drawing/2014/main" id="{13207037-A864-7206-4A99-5B610BBA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909" r="-3395"/>
          <a:stretch/>
        </p:blipFill>
        <p:spPr>
          <a:xfrm>
            <a:off x="6096000" y="2182013"/>
            <a:ext cx="4572000" cy="3197359"/>
          </a:xfrm>
          <a:prstGeom prst="rect">
            <a:avLst/>
          </a:prstGeom>
        </p:spPr>
      </p:pic>
    </p:spTree>
    <p:extLst>
      <p:ext uri="{BB962C8B-B14F-4D97-AF65-F5344CB8AC3E}">
        <p14:creationId xmlns:p14="http://schemas.microsoft.com/office/powerpoint/2010/main" val="38215735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12</a:t>
            </a:fld>
            <a:endParaRPr lang="en-US" dirty="0"/>
          </a:p>
        </p:txBody>
      </p:sp>
      <p:sp>
        <p:nvSpPr>
          <p:cNvPr id="3" name="TextBox 2"/>
          <p:cNvSpPr txBox="1"/>
          <p:nvPr/>
        </p:nvSpPr>
        <p:spPr>
          <a:xfrm>
            <a:off x="4051300" y="2238782"/>
            <a:ext cx="6122430" cy="3200876"/>
          </a:xfrm>
          <a:prstGeom prst="rect">
            <a:avLst/>
          </a:prstGeom>
          <a:noFill/>
        </p:spPr>
        <p:txBody>
          <a:bodyPr wrap="square" rtlCol="0">
            <a:spAutoFit/>
          </a:bodyPr>
          <a:lstStyle/>
          <a:p>
            <a:pPr>
              <a:spcAft>
                <a:spcPts val="1200"/>
              </a:spcAft>
            </a:pPr>
            <a:r>
              <a:rPr lang="en-US" sz="2400" dirty="0">
                <a:latin typeface="Calibri" panose="020F0502020204030204" pitchFamily="34" charset="0"/>
                <a:cs typeface="Calibri" panose="020F0502020204030204" pitchFamily="34" charset="0"/>
              </a:rPr>
              <a:t>New Business From Boosted Posts</a:t>
            </a:r>
          </a:p>
          <a:p>
            <a:r>
              <a:rPr lang="en-US" sz="2400" b="0" dirty="0">
                <a:latin typeface="Calibri" panose="020F0502020204030204" pitchFamily="34" charset="0"/>
                <a:cs typeface="Calibri" panose="020F0502020204030204" pitchFamily="34" charset="0"/>
              </a:rPr>
              <a:t>A Charlotte-based financial professional boosted a post using “We focus on helping business owners with their investments” as the main message. A business owner who was new to the area saw the post, noticed some mutual friends, and decided to reach out. Three meetings later he was a new $1.8 million client.</a:t>
            </a:r>
          </a:p>
        </p:txBody>
      </p:sp>
      <p:sp>
        <p:nvSpPr>
          <p:cNvPr id="5" name="Text Box 3"/>
          <p:cNvSpPr txBox="1">
            <a:spLocks noChangeArrowheads="1"/>
          </p:cNvSpPr>
          <p:nvPr/>
        </p:nvSpPr>
        <p:spPr bwMode="auto">
          <a:xfrm>
            <a:off x="4100728" y="886533"/>
            <a:ext cx="9144000" cy="769441"/>
          </a:xfrm>
          <a:prstGeom prst="rect">
            <a:avLst/>
          </a:prstGeom>
          <a:noFill/>
          <a:ln w="9525">
            <a:noFill/>
            <a:miter lim="800000"/>
            <a:headEnd/>
            <a:tailEnd/>
          </a:ln>
        </p:spPr>
        <p:txBody>
          <a:bodyPr wrap="square">
            <a:spAutoFit/>
          </a:bodyPr>
          <a:lstStyle/>
          <a:p>
            <a:r>
              <a:rPr lang="en-US" sz="4400" b="0" dirty="0">
                <a:latin typeface="Calibri" panose="020F0502020204030204" pitchFamily="34" charset="0"/>
              </a:rPr>
              <a:t>Success Story</a:t>
            </a:r>
            <a:endParaRPr lang="en-US" b="0" dirty="0">
              <a:latin typeface="Calibri" panose="020F0502020204030204" pitchFamily="34" charset="0"/>
              <a:cs typeface="Calibri" panose="020F050202020403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28888" t="24795" r="39630" b="38353"/>
          <a:stretch>
            <a:fillRect/>
          </a:stretch>
        </p:blipFill>
        <p:spPr>
          <a:xfrm>
            <a:off x="1328838" y="1993177"/>
            <a:ext cx="2159000" cy="2527300"/>
          </a:xfrm>
          <a:prstGeom prst="rect">
            <a:avLst/>
          </a:prstGeom>
        </p:spPr>
      </p:pic>
      <p:sp>
        <p:nvSpPr>
          <p:cNvPr id="6" name="TextBox 5"/>
          <p:cNvSpPr txBox="1"/>
          <p:nvPr/>
        </p:nvSpPr>
        <p:spPr>
          <a:xfrm>
            <a:off x="4076014" y="5747221"/>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2021</a:t>
            </a:r>
          </a:p>
        </p:txBody>
      </p:sp>
    </p:spTree>
    <p:extLst>
      <p:ext uri="{BB962C8B-B14F-4D97-AF65-F5344CB8AC3E}">
        <p14:creationId xmlns:p14="http://schemas.microsoft.com/office/powerpoint/2010/main" val="13974111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4011" b="4011"/>
          <a:stretch/>
        </p:blipFill>
        <p:spPr>
          <a:xfrm>
            <a:off x="-59172" y="-101600"/>
            <a:ext cx="12372622" cy="6959600"/>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70338" y="2743200"/>
            <a:ext cx="4348480" cy="1318532"/>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 </a:t>
            </a:r>
          </a:p>
        </p:txBody>
      </p:sp>
      <p:sp>
        <p:nvSpPr>
          <p:cNvPr id="8" name="Title 1"/>
          <p:cNvSpPr txBox="1">
            <a:spLocks/>
          </p:cNvSpPr>
          <p:nvPr/>
        </p:nvSpPr>
        <p:spPr>
          <a:xfrm>
            <a:off x="934100" y="2952750"/>
            <a:ext cx="3747902" cy="959124"/>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200"/>
              </a:lnSpc>
            </a:pPr>
            <a:r>
              <a:rPr lang="en-US" sz="3200" kern="0" dirty="0">
                <a:solidFill>
                  <a:schemeClr val="bg1"/>
                </a:solidFill>
                <a:latin typeface="Calibri" panose="020F0502020204030204" pitchFamily="34" charset="0"/>
              </a:rPr>
              <a:t>3 Facebook Strategies</a:t>
            </a:r>
          </a:p>
        </p:txBody>
      </p:sp>
      <p:sp>
        <p:nvSpPr>
          <p:cNvPr id="3" name="Slide Number Placeholder 2"/>
          <p:cNvSpPr>
            <a:spLocks noGrp="1"/>
          </p:cNvSpPr>
          <p:nvPr>
            <p:ph type="sldNum" sz="quarter" idx="4"/>
          </p:nvPr>
        </p:nvSpPr>
        <p:spPr/>
        <p:txBody>
          <a:bodyPr/>
          <a:lstStyle/>
          <a:p>
            <a:pPr>
              <a:defRPr/>
            </a:pPr>
            <a:fld id="{098F27AE-F8A1-453E-8C2F-3FD5FC6AA2AE}" type="slidenum">
              <a:rPr lang="en-US" smtClean="0"/>
              <a:pPr>
                <a:defRPr/>
              </a:pPr>
              <a:t>13</a:t>
            </a:fld>
            <a:endParaRPr lang="en-US" dirty="0"/>
          </a:p>
        </p:txBody>
      </p:sp>
      <p:sp>
        <p:nvSpPr>
          <p:cNvPr id="12" name="Rectangle 24"/>
          <p:cNvSpPr>
            <a:spLocks noChangeArrowheads="1"/>
          </p:cNvSpPr>
          <p:nvPr/>
        </p:nvSpPr>
        <p:spPr bwMode="auto">
          <a:xfrm>
            <a:off x="3141663" y="649015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dirty="0">
                <a:solidFill>
                  <a:schemeClr val="bg1"/>
                </a:solidFill>
                <a:latin typeface="Calibri" panose="020F0502020204030204" pitchFamily="34" charset="0"/>
              </a:rPr>
              <a:t>NOT FOR USE WITH THE PUBLIC.</a:t>
            </a:r>
            <a:endParaRPr lang="en-US" b="0" i="0" dirty="0">
              <a:solidFill>
                <a:schemeClr val="bg1"/>
              </a:solidFill>
              <a:latin typeface="Calibri" panose="020F0502020204030204" pitchFamily="34" charset="0"/>
              <a:cs typeface="ＭＳ Ｐゴシック"/>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14</a:t>
            </a:fld>
            <a:endParaRPr lang="en-US" dirty="0"/>
          </a:p>
        </p:txBody>
      </p:sp>
      <p:graphicFrame>
        <p:nvGraphicFramePr>
          <p:cNvPr id="3" name="Google Shape;93;p18"/>
          <p:cNvGraphicFramePr/>
          <p:nvPr>
            <p:extLst>
              <p:ext uri="{D42A27DB-BD31-4B8C-83A1-F6EECF244321}">
                <p14:modId xmlns:p14="http://schemas.microsoft.com/office/powerpoint/2010/main" val="567852607"/>
              </p:ext>
            </p:extLst>
          </p:nvPr>
        </p:nvGraphicFramePr>
        <p:xfrm>
          <a:off x="857886" y="1850806"/>
          <a:ext cx="10572114" cy="3714066"/>
        </p:xfrm>
        <a:graphic>
          <a:graphicData uri="http://schemas.openxmlformats.org/drawingml/2006/table">
            <a:tbl>
              <a:tblPr firstRow="1" bandRow="1">
                <a:tableStyleId>{8EC20E35-A176-4012-BC5E-935CFFF8708E}</a:tableStyleId>
              </a:tblPr>
              <a:tblGrid>
                <a:gridCol w="3991140">
                  <a:extLst>
                    <a:ext uri="{9D8B030D-6E8A-4147-A177-3AD203B41FA5}">
                      <a16:colId xmlns:a16="http://schemas.microsoft.com/office/drawing/2014/main" val="20000"/>
                    </a:ext>
                  </a:extLst>
                </a:gridCol>
                <a:gridCol w="3056936">
                  <a:extLst>
                    <a:ext uri="{9D8B030D-6E8A-4147-A177-3AD203B41FA5}">
                      <a16:colId xmlns:a16="http://schemas.microsoft.com/office/drawing/2014/main" val="20001"/>
                    </a:ext>
                  </a:extLst>
                </a:gridCol>
                <a:gridCol w="3524038">
                  <a:extLst>
                    <a:ext uri="{9D8B030D-6E8A-4147-A177-3AD203B41FA5}">
                      <a16:colId xmlns:a16="http://schemas.microsoft.com/office/drawing/2014/main" val="20002"/>
                    </a:ext>
                  </a:extLst>
                </a:gridCol>
              </a:tblGrid>
              <a:tr h="476155">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nchor="ctr">
                    <a:lnL>
                      <a:noFill/>
                    </a:lnL>
                    <a:lnR w="635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00854B"/>
                    </a:solidFill>
                  </a:tcPr>
                </a:tc>
                <a:tc>
                  <a:txBody>
                    <a:bodyPr/>
                    <a:lstStyle/>
                    <a:p>
                      <a:pPr marL="0" lvl="0" indent="0" algn="ctr" rtl="0">
                        <a:spcBef>
                          <a:spcPts val="0"/>
                        </a:spcBef>
                        <a:spcAft>
                          <a:spcPts val="0"/>
                        </a:spcAft>
                        <a:buNone/>
                      </a:pPr>
                      <a:r>
                        <a:rPr lang="en" sz="1800" dirty="0">
                          <a:latin typeface="Calibri" panose="020F0502020204030204" pitchFamily="34" charset="0"/>
                          <a:cs typeface="Calibri" panose="020F0502020204030204" pitchFamily="34" charset="0"/>
                        </a:rPr>
                        <a:t>Facebook</a:t>
                      </a:r>
                      <a:endParaRPr sz="1800" b="1"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rgbClr val="00854B"/>
                    </a:solidFill>
                  </a:tcPr>
                </a:tc>
                <a:tc>
                  <a:txBody>
                    <a:bodyPr/>
                    <a:lstStyle/>
                    <a:p>
                      <a:pPr marL="0" lvl="0" indent="0" algn="ctr" rtl="0">
                        <a:spcBef>
                          <a:spcPts val="0"/>
                        </a:spcBef>
                        <a:spcAft>
                          <a:spcPts val="0"/>
                        </a:spcAft>
                        <a:buNone/>
                      </a:pPr>
                      <a:r>
                        <a:rPr lang="en" sz="1800" dirty="0">
                          <a:latin typeface="Calibri" panose="020F0502020204030204" pitchFamily="34" charset="0"/>
                          <a:cs typeface="Calibri" panose="020F0502020204030204" pitchFamily="34" charset="0"/>
                        </a:rPr>
                        <a:t>LinkedIn</a:t>
                      </a:r>
                      <a:endParaRPr sz="1800" b="1"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rgbClr val="00854B"/>
                    </a:solidFill>
                  </a:tcPr>
                </a:tc>
                <a:extLst>
                  <a:ext uri="{0D108BD9-81ED-4DB2-BD59-A6C34878D82A}">
                    <a16:rowId xmlns:a16="http://schemas.microsoft.com/office/drawing/2014/main" val="10000"/>
                  </a:ext>
                </a:extLst>
              </a:tr>
              <a:tr h="476155">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Post personal updates</a:t>
                      </a:r>
                      <a:endParaRPr dirty="0">
                        <a:latin typeface="Calibri" panose="020F0502020204030204" pitchFamily="34" charset="0"/>
                        <a:cs typeface="Calibri" panose="020F0502020204030204" pitchFamily="34" charset="0"/>
                      </a:endParaRPr>
                    </a:p>
                  </a:txBody>
                  <a:tcPr marL="91425" marR="91425" marT="91425" marB="91425" anchor="ctr">
                    <a:lnR w="6350" cap="flat" cmpd="sng" algn="ctr">
                      <a:solidFill>
                        <a:schemeClr val="tx1"/>
                      </a:solidFill>
                      <a:prstDash val="solid"/>
                      <a:round/>
                      <a:headEnd type="none" w="med" len="med"/>
                      <a:tailEnd type="none" w="med" len="med"/>
                    </a:lnR>
                    <a:lnT w="25400" cmpd="sng">
                      <a:noFill/>
                    </a:lnT>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Always</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5400" cmpd="sng">
                      <a:noFill/>
                    </a:lnT>
                  </a:tcPr>
                </a:tc>
                <a:tc>
                  <a:txBody>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Sometimes</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T w="25400" cmpd="sng">
                      <a:noFill/>
                    </a:lnT>
                  </a:tcPr>
                </a:tc>
                <a:extLst>
                  <a:ext uri="{0D108BD9-81ED-4DB2-BD59-A6C34878D82A}">
                    <a16:rowId xmlns:a16="http://schemas.microsoft.com/office/drawing/2014/main" val="10001"/>
                  </a:ext>
                </a:extLst>
              </a:tr>
              <a:tr h="476155">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Post professional updates</a:t>
                      </a:r>
                      <a:endParaRPr dirty="0">
                        <a:latin typeface="Calibri" panose="020F0502020204030204" pitchFamily="34" charset="0"/>
                        <a:cs typeface="Calibri" panose="020F0502020204030204" pitchFamily="34" charset="0"/>
                      </a:endParaRPr>
                    </a:p>
                  </a:txBody>
                  <a:tcPr marL="91425" marR="91425" marT="91425" marB="91425" anchor="ctr">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Sometimes</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Always</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61867">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Send connection </a:t>
                      </a:r>
                      <a:br>
                        <a:rPr lang="en" dirty="0">
                          <a:latin typeface="Calibri" panose="020F0502020204030204" pitchFamily="34" charset="0"/>
                          <a:cs typeface="Calibri" panose="020F0502020204030204" pitchFamily="34" charset="0"/>
                        </a:rPr>
                      </a:br>
                      <a:r>
                        <a:rPr lang="en" dirty="0">
                          <a:latin typeface="Calibri" panose="020F0502020204030204" pitchFamily="34" charset="0"/>
                          <a:cs typeface="Calibri" panose="020F0502020204030204" pitchFamily="34" charset="0"/>
                        </a:rPr>
                        <a:t>requests to...</a:t>
                      </a:r>
                      <a:endParaRPr dirty="0">
                        <a:latin typeface="Calibri" panose="020F0502020204030204" pitchFamily="34" charset="0"/>
                        <a:cs typeface="Calibri" panose="020F0502020204030204" pitchFamily="34" charset="0"/>
                      </a:endParaRPr>
                    </a:p>
                  </a:txBody>
                  <a:tcPr marL="91425" marR="91425" marT="91425" marB="91425" anchor="ctr">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People you know</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Anyone</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61867">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Send direct messages to...</a:t>
                      </a:r>
                      <a:endParaRPr dirty="0">
                        <a:latin typeface="Calibri" panose="020F0502020204030204" pitchFamily="34" charset="0"/>
                        <a:cs typeface="Calibri" panose="020F0502020204030204" pitchFamily="34" charset="0"/>
                      </a:endParaRPr>
                    </a:p>
                  </a:txBody>
                  <a:tcPr marL="91425" marR="91425" marT="91425" marB="91425" anchor="ctr">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No one</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Prospective clients</a:t>
                      </a:r>
                      <a:r>
                        <a:rPr lang="en" baseline="0" dirty="0">
                          <a:latin typeface="Calibri" panose="020F0502020204030204" pitchFamily="34" charset="0"/>
                          <a:cs typeface="Calibri" panose="020F0502020204030204" pitchFamily="34" charset="0"/>
                        </a:rPr>
                        <a:t> identified as  “</a:t>
                      </a:r>
                      <a:r>
                        <a:rPr lang="en" dirty="0">
                          <a:latin typeface="Calibri" panose="020F0502020204030204" pitchFamily="34" charset="0"/>
                          <a:cs typeface="Calibri" panose="020F0502020204030204" pitchFamily="34" charset="0"/>
                        </a:rPr>
                        <a:t>ideal</a:t>
                      </a:r>
                      <a:r>
                        <a:rPr lang="en" baseline="0" dirty="0">
                          <a:latin typeface="Calibri" panose="020F0502020204030204" pitchFamily="34" charset="0"/>
                          <a:cs typeface="Calibri" panose="020F0502020204030204" pitchFamily="34" charset="0"/>
                        </a:rPr>
                        <a:t> clients”</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61867">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Ask clients about their connections</a:t>
                      </a:r>
                      <a:endParaRPr dirty="0">
                        <a:latin typeface="Calibri" panose="020F0502020204030204" pitchFamily="34" charset="0"/>
                        <a:cs typeface="Calibri" panose="020F0502020204030204" pitchFamily="34" charset="0"/>
                      </a:endParaRPr>
                    </a:p>
                  </a:txBody>
                  <a:tcPr marL="91425" marR="91425" marT="91425" marB="91425" anchor="ctr">
                    <a:lnR w="6350" cap="flat" cmpd="sng" algn="ctr">
                      <a:solidFill>
                        <a:schemeClr val="tx1"/>
                      </a:solidFill>
                      <a:prstDash val="solid"/>
                      <a:round/>
                      <a:headEnd type="none" w="med" len="med"/>
                      <a:tailEnd type="none" w="med" len="med"/>
                    </a:lnR>
                    <a:lnB w="25400" cmpd="sng">
                      <a:noFill/>
                    </a:lnB>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Never</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25400" cmpd="sng">
                      <a:noFill/>
                    </a:lnB>
                  </a:tcPr>
                </a:tc>
                <a:tc>
                  <a:txBody>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Selectively</a:t>
                      </a:r>
                      <a:endParaRPr dirty="0">
                        <a:latin typeface="Calibri" panose="020F0502020204030204" pitchFamily="34" charset="0"/>
                        <a:cs typeface="Calibri" panose="020F0502020204030204" pitchFamily="34" charset="0"/>
                      </a:endParaRPr>
                    </a:p>
                  </a:txBody>
                  <a:tcPr marL="91425" marR="91425" marT="91425" marB="91425" anchor="ctr">
                    <a:lnL w="6350" cap="flat" cmpd="sng" algn="ctr">
                      <a:solidFill>
                        <a:schemeClr val="tx1"/>
                      </a:solidFill>
                      <a:prstDash val="solid"/>
                      <a:round/>
                      <a:headEnd type="none" w="med" len="med"/>
                      <a:tailEnd type="none" w="med" len="med"/>
                    </a:lnL>
                    <a:lnB w="25400" cmpd="sng">
                      <a:noFill/>
                    </a:lnB>
                  </a:tcPr>
                </a:tc>
                <a:extLst>
                  <a:ext uri="{0D108BD9-81ED-4DB2-BD59-A6C34878D82A}">
                    <a16:rowId xmlns:a16="http://schemas.microsoft.com/office/drawing/2014/main" val="10005"/>
                  </a:ext>
                </a:extLst>
              </a:tr>
            </a:tbl>
          </a:graphicData>
        </a:graphic>
      </p:graphicFrame>
      <p:sp>
        <p:nvSpPr>
          <p:cNvPr id="4" name="Text Box 3"/>
          <p:cNvSpPr txBox="1">
            <a:spLocks noChangeArrowheads="1"/>
          </p:cNvSpPr>
          <p:nvPr/>
        </p:nvSpPr>
        <p:spPr bwMode="auto">
          <a:xfrm>
            <a:off x="1502602" y="886533"/>
            <a:ext cx="9144000"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Effective Actions by Network </a:t>
            </a:r>
          </a:p>
        </p:txBody>
      </p:sp>
      <p:sp>
        <p:nvSpPr>
          <p:cNvPr id="5" name="TextBox 4"/>
          <p:cNvSpPr txBox="1"/>
          <p:nvPr/>
        </p:nvSpPr>
        <p:spPr>
          <a:xfrm>
            <a:off x="2125108" y="5936090"/>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2021</a:t>
            </a:r>
          </a:p>
        </p:txBody>
      </p:sp>
    </p:spTree>
    <p:extLst>
      <p:ext uri="{BB962C8B-B14F-4D97-AF65-F5344CB8AC3E}">
        <p14:creationId xmlns:p14="http://schemas.microsoft.com/office/powerpoint/2010/main" val="15407975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15</a:t>
            </a:fld>
            <a:endParaRPr lang="en-US" dirty="0"/>
          </a:p>
        </p:txBody>
      </p:sp>
      <p:sp>
        <p:nvSpPr>
          <p:cNvPr id="3" name="Text Box 3"/>
          <p:cNvSpPr txBox="1">
            <a:spLocks noChangeArrowheads="1"/>
          </p:cNvSpPr>
          <p:nvPr/>
        </p:nvSpPr>
        <p:spPr bwMode="auto">
          <a:xfrm>
            <a:off x="1103934" y="886533"/>
            <a:ext cx="9144000"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1. Personal Connections</a:t>
            </a:r>
          </a:p>
        </p:txBody>
      </p:sp>
      <p:sp>
        <p:nvSpPr>
          <p:cNvPr id="5" name="Rectangle 4"/>
          <p:cNvSpPr/>
          <p:nvPr/>
        </p:nvSpPr>
        <p:spPr>
          <a:xfrm>
            <a:off x="1570892" y="1946255"/>
            <a:ext cx="9308123" cy="1569660"/>
          </a:xfrm>
          <a:prstGeom prst="rect">
            <a:avLst/>
          </a:prstGeom>
        </p:spPr>
        <p:txBody>
          <a:bodyPr wrap="square">
            <a:spAutoFit/>
          </a:bodyPr>
          <a:lstStyle/>
          <a:p>
            <a:pPr marL="571500" indent="-571500">
              <a:buFont typeface="Arial" panose="020B0604020202020204" pitchFamily="34" charset="0"/>
              <a:buChar char="•"/>
            </a:pPr>
            <a:r>
              <a:rPr lang="en-US" sz="2400" b="0" dirty="0">
                <a:latin typeface="Calibri" panose="020F0502020204030204" pitchFamily="34" charset="0"/>
                <a:cs typeface="Calibri" panose="020F0502020204030204" pitchFamily="34" charset="0"/>
              </a:rPr>
              <a:t>Facebook gives you the opportunity to engage with clients in between appointments</a:t>
            </a:r>
          </a:p>
          <a:p>
            <a:pPr marL="571500" indent="-571500">
              <a:buFont typeface="Arial" panose="020B0604020202020204" pitchFamily="34" charset="0"/>
              <a:buChar char="•"/>
            </a:pPr>
            <a:r>
              <a:rPr lang="en-US" sz="2400" b="0" dirty="0">
                <a:latin typeface="Calibri" panose="020F0502020204030204" pitchFamily="34" charset="0"/>
                <a:cs typeface="Calibri" panose="020F0502020204030204" pitchFamily="34" charset="0"/>
              </a:rPr>
              <a:t>Like, comment, share, etc. on client and prospective client non-financial posts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135791" y="4118657"/>
            <a:ext cx="8112143" cy="1852810"/>
          </a:xfrm>
          <a:prstGeom prst="rect">
            <a:avLst/>
          </a:prstGeom>
        </p:spPr>
      </p:pic>
    </p:spTree>
    <p:extLst>
      <p:ext uri="{BB962C8B-B14F-4D97-AF65-F5344CB8AC3E}">
        <p14:creationId xmlns:p14="http://schemas.microsoft.com/office/powerpoint/2010/main" val="15592514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16</a:t>
            </a:fld>
            <a:endParaRPr lang="en-US" dirty="0"/>
          </a:p>
        </p:txBody>
      </p:sp>
      <p:sp>
        <p:nvSpPr>
          <p:cNvPr id="4" name="Rectangle 3"/>
          <p:cNvSpPr/>
          <p:nvPr/>
        </p:nvSpPr>
        <p:spPr>
          <a:xfrm>
            <a:off x="1195755" y="2211402"/>
            <a:ext cx="4013264" cy="2616101"/>
          </a:xfrm>
          <a:prstGeom prst="rect">
            <a:avLst/>
          </a:prstGeom>
        </p:spPr>
        <p:txBody>
          <a:bodyPr wrap="square">
            <a:spAutoFit/>
          </a:bodyPr>
          <a:lstStyle/>
          <a:p>
            <a:pPr marL="457200" indent="-457200">
              <a:spcAft>
                <a:spcPts val="600"/>
              </a:spcAft>
              <a:buFont typeface="+mj-lt"/>
              <a:buAutoNum type="arabicPeriod"/>
            </a:pPr>
            <a:r>
              <a:rPr lang="en-US" sz="2200" b="0" dirty="0">
                <a:latin typeface="Calibri" panose="020F0502020204030204" pitchFamily="34" charset="0"/>
                <a:cs typeface="Calibri" panose="020F0502020204030204" pitchFamily="34" charset="0"/>
              </a:rPr>
              <a:t>Check clients’ Facebook feeds prior to review meetings or touch-base calls</a:t>
            </a:r>
          </a:p>
          <a:p>
            <a:pPr marL="457200" indent="-457200">
              <a:spcAft>
                <a:spcPts val="600"/>
              </a:spcAft>
              <a:buFont typeface="+mj-lt"/>
              <a:buAutoNum type="arabicPeriod"/>
            </a:pPr>
            <a:r>
              <a:rPr lang="en-US" sz="2200" b="0" dirty="0">
                <a:latin typeface="Calibri" panose="020F0502020204030204" pitchFamily="34" charset="0"/>
                <a:cs typeface="Calibri" panose="020F0502020204030204" pitchFamily="34" charset="0"/>
              </a:rPr>
              <a:t>In your meetings, reference posts from the past week</a:t>
            </a:r>
          </a:p>
          <a:p>
            <a:pPr marL="457200" indent="-457200">
              <a:spcAft>
                <a:spcPts val="600"/>
              </a:spcAft>
              <a:buFont typeface="+mj-lt"/>
              <a:buAutoNum type="arabicPeriod"/>
            </a:pPr>
            <a:r>
              <a:rPr lang="en-US" sz="2200" b="0" dirty="0">
                <a:latin typeface="Calibri" panose="020F0502020204030204" pitchFamily="34" charset="0"/>
                <a:cs typeface="Calibri" panose="020F0502020204030204" pitchFamily="34" charset="0"/>
              </a:rPr>
              <a:t>On your profile, post about your personal life</a:t>
            </a:r>
            <a:endParaRPr lang="en" sz="2200" b="0" dirty="0">
              <a:latin typeface="Calibri" panose="020F0502020204030204" pitchFamily="34" charset="0"/>
              <a:cs typeface="Calibri" panose="020F0502020204030204" pitchFamily="34" charset="0"/>
            </a:endParaRPr>
          </a:p>
        </p:txBody>
      </p:sp>
      <p:sp>
        <p:nvSpPr>
          <p:cNvPr id="8" name="Rectangle 7"/>
          <p:cNvSpPr/>
          <p:nvPr/>
        </p:nvSpPr>
        <p:spPr>
          <a:xfrm>
            <a:off x="2469456" y="872700"/>
            <a:ext cx="7370639" cy="769441"/>
          </a:xfrm>
          <a:prstGeom prst="rect">
            <a:avLst/>
          </a:prstGeom>
        </p:spPr>
        <p:txBody>
          <a:bodyPr wrap="square">
            <a:spAutoFit/>
          </a:bodyPr>
          <a:lstStyle/>
          <a:p>
            <a:pPr>
              <a:spcAft>
                <a:spcPts val="1200"/>
              </a:spcAft>
            </a:pPr>
            <a:r>
              <a:rPr lang="en-US" sz="4400" b="0" dirty="0">
                <a:solidFill>
                  <a:srgbClr val="000000"/>
                </a:solidFill>
                <a:latin typeface="Calibri" panose="020F0502020204030204" pitchFamily="34" charset="0"/>
              </a:rPr>
              <a:t>Deepen Personal Connections</a:t>
            </a:r>
          </a:p>
        </p:txBody>
      </p:sp>
      <p:sp>
        <p:nvSpPr>
          <p:cNvPr id="7" name="TextBox 6"/>
          <p:cNvSpPr txBox="1"/>
          <p:nvPr/>
        </p:nvSpPr>
        <p:spPr>
          <a:xfrm>
            <a:off x="5374060" y="2384266"/>
            <a:ext cx="1854757" cy="1077218"/>
          </a:xfrm>
          <a:prstGeom prst="rect">
            <a:avLst/>
          </a:prstGeom>
          <a:noFill/>
        </p:spPr>
        <p:txBody>
          <a:bodyPr wrap="square" rtlCol="0">
            <a:spAutoFit/>
          </a:bodyPr>
          <a:lstStyle/>
          <a:p>
            <a:r>
              <a:rPr lang="en-US" sz="3200" b="0" dirty="0">
                <a:solidFill>
                  <a:schemeClr val="bg1"/>
                </a:solidFill>
                <a:latin typeface="Calibri" panose="020F0502020204030204" pitchFamily="34" charset="0"/>
              </a:rPr>
              <a:t>Your Priorities</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1851"/>
          <a:stretch/>
        </p:blipFill>
        <p:spPr bwMode="auto">
          <a:xfrm>
            <a:off x="5742877" y="2211401"/>
            <a:ext cx="2165514" cy="312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5650663" y="3601559"/>
            <a:ext cx="3797352" cy="2055835"/>
            <a:chOff x="1057469" y="3702972"/>
            <a:chExt cx="5365485" cy="2904801"/>
          </a:xfrm>
        </p:grpSpPr>
        <p:sp>
          <p:nvSpPr>
            <p:cNvPr id="11" name="TextBox 10"/>
            <p:cNvSpPr txBox="1"/>
            <p:nvPr/>
          </p:nvSpPr>
          <p:spPr>
            <a:xfrm>
              <a:off x="1057469" y="3709919"/>
              <a:ext cx="1914526" cy="478361"/>
            </a:xfrm>
            <a:prstGeom prst="rect">
              <a:avLst/>
            </a:prstGeom>
            <a:noFill/>
          </p:spPr>
          <p:txBody>
            <a:bodyPr wrap="square" rtlCol="0">
              <a:spAutoFit/>
            </a:bodyPr>
            <a:lstStyle/>
            <a:p>
              <a:r>
                <a:rPr lang="en-US" sz="1600" b="0" dirty="0">
                  <a:latin typeface="Calibri" panose="020F0502020204030204" pitchFamily="34" charset="0"/>
                </a:rPr>
                <a:t>Educate</a:t>
              </a:r>
            </a:p>
          </p:txBody>
        </p:sp>
        <p:sp>
          <p:nvSpPr>
            <p:cNvPr id="12" name="TextBox 11"/>
            <p:cNvSpPr txBox="1"/>
            <p:nvPr/>
          </p:nvSpPr>
          <p:spPr>
            <a:xfrm>
              <a:off x="4498079" y="3702972"/>
              <a:ext cx="1914525" cy="478361"/>
            </a:xfrm>
            <a:prstGeom prst="rect">
              <a:avLst/>
            </a:prstGeom>
            <a:noFill/>
          </p:spPr>
          <p:txBody>
            <a:bodyPr wrap="square" rtlCol="0">
              <a:spAutoFit/>
            </a:bodyPr>
            <a:lstStyle/>
            <a:p>
              <a:r>
                <a:rPr lang="en-US" sz="1600" b="0" dirty="0">
                  <a:latin typeface="Calibri" panose="020F0502020204030204" pitchFamily="34" charset="0"/>
                </a:rPr>
                <a:t>Recreate</a:t>
              </a:r>
            </a:p>
          </p:txBody>
        </p:sp>
        <p:sp>
          <p:nvSpPr>
            <p:cNvPr id="13" name="TextBox 12"/>
            <p:cNvSpPr txBox="1"/>
            <p:nvPr/>
          </p:nvSpPr>
          <p:spPr>
            <a:xfrm>
              <a:off x="1065387" y="6129412"/>
              <a:ext cx="1914525" cy="478361"/>
            </a:xfrm>
            <a:prstGeom prst="rect">
              <a:avLst/>
            </a:prstGeom>
            <a:noFill/>
          </p:spPr>
          <p:txBody>
            <a:bodyPr wrap="square" rtlCol="0">
              <a:spAutoFit/>
            </a:bodyPr>
            <a:lstStyle/>
            <a:p>
              <a:r>
                <a:rPr lang="en-US" sz="1600" b="0" dirty="0">
                  <a:latin typeface="Calibri" panose="020F0502020204030204" pitchFamily="34" charset="0"/>
                </a:rPr>
                <a:t>Congregate</a:t>
              </a:r>
            </a:p>
          </p:txBody>
        </p:sp>
        <p:sp>
          <p:nvSpPr>
            <p:cNvPr id="14" name="TextBox 13"/>
            <p:cNvSpPr txBox="1"/>
            <p:nvPr/>
          </p:nvSpPr>
          <p:spPr>
            <a:xfrm>
              <a:off x="4508429" y="6119130"/>
              <a:ext cx="1914525" cy="478361"/>
            </a:xfrm>
            <a:prstGeom prst="rect">
              <a:avLst/>
            </a:prstGeom>
            <a:noFill/>
          </p:spPr>
          <p:txBody>
            <a:bodyPr wrap="square" rtlCol="0">
              <a:spAutoFit/>
            </a:bodyPr>
            <a:lstStyle/>
            <a:p>
              <a:r>
                <a:rPr lang="en-US" sz="1600" b="0" dirty="0">
                  <a:latin typeface="Calibri" panose="020F0502020204030204" pitchFamily="34" charset="0"/>
                </a:rPr>
                <a:t>Donate</a:t>
              </a:r>
            </a:p>
          </p:txBody>
        </p:sp>
      </p:grpSp>
      <p:pic>
        <p:nvPicPr>
          <p:cNvPr id="15" name="Picture 14"/>
          <p:cNvPicPr>
            <a:picLocks noChangeAspect="1"/>
          </p:cNvPicPr>
          <p:nvPr/>
        </p:nvPicPr>
        <p:blipFill rotWithShape="1">
          <a:blip r:embed="rId4"/>
          <a:srcRect b="264"/>
          <a:stretch/>
        </p:blipFill>
        <p:spPr>
          <a:xfrm>
            <a:off x="8173980" y="3955835"/>
            <a:ext cx="2067298" cy="1375204"/>
          </a:xfrm>
          <a:prstGeom prst="rect">
            <a:avLst/>
          </a:prstGeom>
          <a:ln>
            <a:solidFill>
              <a:schemeClr val="bg1">
                <a:lumMod val="65000"/>
              </a:schemeClr>
            </a:solidFill>
          </a:ln>
        </p:spPr>
      </p:pic>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101" b="54424"/>
          <a:stretch/>
        </p:blipFill>
        <p:spPr bwMode="auto">
          <a:xfrm>
            <a:off x="8124110" y="2239236"/>
            <a:ext cx="2109308" cy="14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108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17</a:t>
            </a:fld>
            <a:endParaRPr lang="en-US" dirty="0"/>
          </a:p>
        </p:txBody>
      </p:sp>
      <p:sp>
        <p:nvSpPr>
          <p:cNvPr id="3" name="Text Box 3"/>
          <p:cNvSpPr txBox="1">
            <a:spLocks noChangeArrowheads="1"/>
          </p:cNvSpPr>
          <p:nvPr/>
        </p:nvSpPr>
        <p:spPr bwMode="auto">
          <a:xfrm>
            <a:off x="1502602" y="874176"/>
            <a:ext cx="9144000"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2. Top-of-Mind Awareness</a:t>
            </a:r>
          </a:p>
        </p:txBody>
      </p:sp>
      <p:sp>
        <p:nvSpPr>
          <p:cNvPr id="5" name="Rectangle 4"/>
          <p:cNvSpPr/>
          <p:nvPr/>
        </p:nvSpPr>
        <p:spPr>
          <a:xfrm>
            <a:off x="3187192" y="2738735"/>
            <a:ext cx="5999480" cy="1754326"/>
          </a:xfrm>
          <a:prstGeom prst="rect">
            <a:avLst/>
          </a:prstGeom>
        </p:spPr>
        <p:txBody>
          <a:bodyPr wrap="square">
            <a:spAutoFit/>
          </a:bodyPr>
          <a:lstStyle/>
          <a:p>
            <a:r>
              <a:rPr lang="en-US" sz="3600" b="0" dirty="0">
                <a:latin typeface="Calibri" panose="020F0502020204030204" pitchFamily="34" charset="0"/>
                <a:cs typeface="Calibri" panose="020F0502020204030204" pitchFamily="34" charset="0"/>
              </a:rPr>
              <a:t>When someone in your area thinks “financial professional,” who comes to mind? </a:t>
            </a:r>
          </a:p>
        </p:txBody>
      </p:sp>
    </p:spTree>
    <p:extLst>
      <p:ext uri="{BB962C8B-B14F-4D97-AF65-F5344CB8AC3E}">
        <p14:creationId xmlns:p14="http://schemas.microsoft.com/office/powerpoint/2010/main" val="27895801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18</a:t>
            </a:fld>
            <a:endParaRPr lang="en-US" dirty="0"/>
          </a:p>
        </p:txBody>
      </p:sp>
      <p:sp>
        <p:nvSpPr>
          <p:cNvPr id="10" name="Google Shape;117;p22"/>
          <p:cNvSpPr txBox="1">
            <a:spLocks/>
          </p:cNvSpPr>
          <p:nvPr/>
        </p:nvSpPr>
        <p:spPr>
          <a:xfrm>
            <a:off x="937846" y="2307781"/>
            <a:ext cx="4468165" cy="3340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285750" indent="-285750" fontAlgn="auto">
              <a:spcAft>
                <a:spcPts val="600"/>
              </a:spcAft>
              <a:buClr>
                <a:schemeClr val="tx1"/>
              </a:buClr>
            </a:pPr>
            <a:r>
              <a:rPr lang="en" sz="2200" kern="0" dirty="0">
                <a:solidFill>
                  <a:srgbClr val="212121"/>
                </a:solidFill>
                <a:latin typeface="Calibri" panose="020F0502020204030204" pitchFamily="34" charset="0"/>
                <a:cs typeface="Calibri" panose="020F0502020204030204" pitchFamily="34" charset="0"/>
              </a:rPr>
              <a:t>The average organic reach of a normal post is between a range of </a:t>
            </a:r>
            <a:r>
              <a:rPr lang="en-US" sz="2200" kern="0" dirty="0">
                <a:solidFill>
                  <a:srgbClr val="212121"/>
                </a:solidFill>
                <a:latin typeface="Calibri" panose="020F0502020204030204" pitchFamily="34" charset="0"/>
                <a:cs typeface="Calibri" panose="020F0502020204030204" pitchFamily="34" charset="0"/>
              </a:rPr>
              <a:t>1.52%–2.58%</a:t>
            </a:r>
            <a:r>
              <a:rPr lang="en" sz="2200" kern="0" baseline="30000" dirty="0">
                <a:solidFill>
                  <a:srgbClr val="212121"/>
                </a:solidFill>
                <a:latin typeface="Calibri" panose="020F0502020204030204" pitchFamily="34" charset="0"/>
                <a:cs typeface="Calibri" panose="020F0502020204030204" pitchFamily="34" charset="0"/>
              </a:rPr>
              <a:t>*</a:t>
            </a:r>
            <a:r>
              <a:rPr lang="en" sz="2200" kern="0" dirty="0">
                <a:solidFill>
                  <a:srgbClr val="212121"/>
                </a:solidFill>
                <a:latin typeface="Calibri" panose="020F0502020204030204" pitchFamily="34" charset="0"/>
                <a:cs typeface="Calibri" panose="020F0502020204030204" pitchFamily="34" charset="0"/>
              </a:rPr>
              <a:t> </a:t>
            </a:r>
          </a:p>
          <a:p>
            <a:pPr marL="285750" indent="-285750" fontAlgn="auto">
              <a:buClr>
                <a:schemeClr val="tx1"/>
              </a:buClr>
            </a:pPr>
            <a:r>
              <a:rPr lang="en-US" sz="2200" kern="0" dirty="0">
                <a:solidFill>
                  <a:srgbClr val="212121"/>
                </a:solidFill>
                <a:latin typeface="Calibri" panose="020F0502020204030204" pitchFamily="34" charset="0"/>
                <a:cs typeface="Calibri" panose="020F0502020204030204" pitchFamily="34" charset="0"/>
              </a:rPr>
              <a:t>A “boosted” post is a regular Facebook post that you pay to reach a wider audience</a:t>
            </a:r>
            <a:endParaRPr lang="en" sz="2200" kern="0" dirty="0">
              <a:solidFill>
                <a:srgbClr val="212121"/>
              </a:solidFill>
              <a:latin typeface="Calibri" panose="020F0502020204030204" pitchFamily="34" charset="0"/>
              <a:cs typeface="Calibri" panose="020F0502020204030204" pitchFamily="34" charset="0"/>
            </a:endParaRPr>
          </a:p>
          <a:p>
            <a:pPr marL="285750" indent="-285750" fontAlgn="auto">
              <a:buClr>
                <a:schemeClr val="tx1"/>
              </a:buClr>
            </a:pPr>
            <a:r>
              <a:rPr lang="en" sz="2200" kern="0" dirty="0">
                <a:solidFill>
                  <a:srgbClr val="212121"/>
                </a:solidFill>
                <a:latin typeface="Calibri" panose="020F0502020204030204" pitchFamily="34" charset="0"/>
                <a:cs typeface="Calibri" panose="020F0502020204030204" pitchFamily="34" charset="0"/>
              </a:rPr>
              <a:t>Boosting helps extend your reach</a:t>
            </a:r>
          </a:p>
        </p:txBody>
      </p:sp>
      <p:pic>
        <p:nvPicPr>
          <p:cNvPr id="3" name="Picture 2" descr="screen shot of post"/>
          <p:cNvPicPr>
            <a:picLocks noChangeAspect="1"/>
          </p:cNvPicPr>
          <p:nvPr/>
        </p:nvPicPr>
        <p:blipFill rotWithShape="1">
          <a:blip r:embed="rId3" r:link="rId4" cstate="print">
            <a:extLst>
              <a:ext uri="{28A0092B-C50C-407E-A947-70E740481C1C}">
                <a14:useLocalDpi xmlns:a14="http://schemas.microsoft.com/office/drawing/2010/main" val="0"/>
              </a:ext>
            </a:extLst>
          </a:blip>
          <a:srcRect b="5055"/>
          <a:stretch>
            <a:fillRect/>
          </a:stretch>
        </p:blipFill>
        <p:spPr>
          <a:xfrm>
            <a:off x="6344387" y="1843780"/>
            <a:ext cx="3684143" cy="4268545"/>
          </a:xfrm>
          <a:prstGeom prst="rect">
            <a:avLst/>
          </a:prstGeom>
          <a:ln>
            <a:solidFill>
              <a:schemeClr val="bg1">
                <a:lumMod val="65000"/>
              </a:schemeClr>
            </a:solidFill>
          </a:ln>
        </p:spPr>
      </p:pic>
      <p:sp>
        <p:nvSpPr>
          <p:cNvPr id="8" name="Right Arrow 7" descr="arrow pointing to boost post button"/>
          <p:cNvSpPr/>
          <p:nvPr/>
        </p:nvSpPr>
        <p:spPr bwMode="auto">
          <a:xfrm rot="9755155">
            <a:off x="9656741" y="5484543"/>
            <a:ext cx="743578" cy="36174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 name="TextBox 3"/>
          <p:cNvSpPr txBox="1"/>
          <p:nvPr/>
        </p:nvSpPr>
        <p:spPr>
          <a:xfrm>
            <a:off x="1234543" y="5742993"/>
            <a:ext cx="3117356" cy="3693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Here’s What You Can Do About Organic Reach Decline in 2023, Hootsuite, 8/1/23</a:t>
            </a:r>
          </a:p>
        </p:txBody>
      </p:sp>
      <p:sp>
        <p:nvSpPr>
          <p:cNvPr id="7" name="Rectangle 6"/>
          <p:cNvSpPr/>
          <p:nvPr/>
        </p:nvSpPr>
        <p:spPr>
          <a:xfrm>
            <a:off x="4351899" y="864437"/>
            <a:ext cx="3539752" cy="769441"/>
          </a:xfrm>
          <a:prstGeom prst="rect">
            <a:avLst/>
          </a:prstGeom>
        </p:spPr>
        <p:txBody>
          <a:bodyPr wrap="none">
            <a:spAutoFit/>
          </a:bodyPr>
          <a:lstStyle/>
          <a:p>
            <a:pPr algn="ctr" fontAlgn="auto">
              <a:spcAft>
                <a:spcPts val="1200"/>
              </a:spcAft>
              <a:buClr>
                <a:srgbClr val="FFFFFF"/>
              </a:buClr>
              <a:buSzPts val="2800"/>
              <a:defRPr/>
            </a:pPr>
            <a:r>
              <a:rPr lang="en-US" sz="4400" b="0" kern="0" dirty="0">
                <a:solidFill>
                  <a:srgbClr val="212121"/>
                </a:solidFill>
                <a:latin typeface="Calibri" panose="020F0502020204030204" pitchFamily="34" charset="0"/>
                <a:cs typeface="Calibri" panose="020F0502020204030204" pitchFamily="34" charset="0"/>
              </a:rPr>
              <a:t>Boosting Posts</a:t>
            </a:r>
            <a:endParaRPr lang="en" sz="2800" b="0" kern="0" dirty="0">
              <a:solidFill>
                <a:srgbClr val="21212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8372283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19</a:t>
            </a:fld>
            <a:endParaRPr lang="en-US" dirty="0"/>
          </a:p>
        </p:txBody>
      </p:sp>
      <p:pic>
        <p:nvPicPr>
          <p:cNvPr id="3" name="Google Shape;118;p22" descr=" screen shot of &quot;edit audience&quot; dialog box"/>
          <p:cNvPicPr preferRelativeResize="0"/>
          <p:nvPr/>
        </p:nvPicPr>
        <p:blipFill rotWithShape="1">
          <a:blip r:embed="rId3">
            <a:alphaModFix/>
          </a:blip>
          <a:srcRect t="2903" b="12176"/>
          <a:stretch/>
        </p:blipFill>
        <p:spPr>
          <a:xfrm>
            <a:off x="5817124" y="976365"/>
            <a:ext cx="4450875" cy="5357200"/>
          </a:xfrm>
          <a:prstGeom prst="rect">
            <a:avLst/>
          </a:prstGeom>
          <a:noFill/>
          <a:ln w="12700" cap="flat" cmpd="sng">
            <a:solidFill>
              <a:srgbClr val="000000"/>
            </a:solidFill>
            <a:prstDash val="solid"/>
            <a:miter lim="8000"/>
            <a:headEnd type="none" w="sm" len="sm"/>
            <a:tailEnd type="none" w="sm" len="sm"/>
          </a:ln>
        </p:spPr>
      </p:pic>
      <p:sp>
        <p:nvSpPr>
          <p:cNvPr id="4" name="Google Shape;117;p22"/>
          <p:cNvSpPr txBox="1">
            <a:spLocks/>
          </p:cNvSpPr>
          <p:nvPr/>
        </p:nvSpPr>
        <p:spPr>
          <a:xfrm>
            <a:off x="1295733" y="1807842"/>
            <a:ext cx="4003230" cy="3242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0" indent="0" fontAlgn="auto">
              <a:lnSpc>
                <a:spcPct val="100000"/>
              </a:lnSpc>
              <a:spcAft>
                <a:spcPts val="1200"/>
              </a:spcAft>
              <a:buClr>
                <a:srgbClr val="ADADAD"/>
              </a:buClr>
              <a:buNone/>
              <a:defRPr/>
            </a:pPr>
            <a:r>
              <a:rPr lang="en" sz="3400" kern="0" dirty="0">
                <a:solidFill>
                  <a:srgbClr val="212121"/>
                </a:solidFill>
                <a:latin typeface="Calibri" panose="020F0502020204030204" pitchFamily="34" charset="0"/>
                <a:cs typeface="Calibri" panose="020F0502020204030204" pitchFamily="34" charset="0"/>
              </a:rPr>
              <a:t>Choose Specific Audiences Such As:</a:t>
            </a:r>
          </a:p>
          <a:p>
            <a:pPr marL="228600" indent="-228600" fontAlgn="auto">
              <a:buClr>
                <a:srgbClr val="222222"/>
              </a:buClr>
              <a:buSzPts val="1300"/>
              <a:buFont typeface="Calibri"/>
              <a:buChar char="●"/>
              <a:defRPr/>
            </a:pPr>
            <a:r>
              <a:rPr lang="en-US" sz="2200" kern="0" dirty="0">
                <a:solidFill>
                  <a:srgbClr val="222222"/>
                </a:solidFill>
                <a:latin typeface="Calibri" panose="020F0502020204030204" pitchFamily="34" charset="0"/>
                <a:ea typeface="Calibri"/>
                <a:cs typeface="Calibri" panose="020F0502020204030204" pitchFamily="34" charset="0"/>
                <a:sym typeface="Calibri"/>
              </a:rPr>
              <a:t>Users who are age 55-65</a:t>
            </a:r>
          </a:p>
          <a:p>
            <a:pPr marL="228600" indent="-228600" fontAlgn="auto">
              <a:buClr>
                <a:srgbClr val="222222"/>
              </a:buClr>
              <a:buSzPts val="1300"/>
              <a:buFont typeface="Calibri"/>
              <a:buChar char="●"/>
              <a:defRPr/>
            </a:pPr>
            <a:r>
              <a:rPr lang="en-US" sz="2200" kern="0" dirty="0">
                <a:solidFill>
                  <a:srgbClr val="222222"/>
                </a:solidFill>
                <a:latin typeface="Calibri" panose="020F0502020204030204" pitchFamily="34" charset="0"/>
                <a:ea typeface="Calibri"/>
                <a:cs typeface="Calibri" panose="020F0502020204030204" pitchFamily="34" charset="0"/>
                <a:sym typeface="Calibri"/>
              </a:rPr>
              <a:t>Live within 25 miles of your office </a:t>
            </a:r>
          </a:p>
          <a:p>
            <a:pPr marL="228600" indent="-228600" fontAlgn="auto">
              <a:buClr>
                <a:srgbClr val="222222"/>
              </a:buClr>
              <a:buSzPts val="1300"/>
              <a:buFont typeface="Calibri"/>
              <a:buChar char="●"/>
              <a:defRPr/>
            </a:pPr>
            <a:r>
              <a:rPr lang="en-US" sz="2200" kern="0" dirty="0">
                <a:solidFill>
                  <a:srgbClr val="222222"/>
                </a:solidFill>
                <a:latin typeface="Calibri" panose="020F0502020204030204" pitchFamily="34" charset="0"/>
                <a:ea typeface="Calibri"/>
                <a:cs typeface="Calibri" panose="020F0502020204030204" pitchFamily="34" charset="0"/>
                <a:sym typeface="Calibri"/>
              </a:rPr>
              <a:t>Have shown interest in Social Security</a:t>
            </a:r>
          </a:p>
        </p:txBody>
      </p:sp>
    </p:spTree>
    <p:extLst>
      <p:ext uri="{BB962C8B-B14F-4D97-AF65-F5344CB8AC3E}">
        <p14:creationId xmlns:p14="http://schemas.microsoft.com/office/powerpoint/2010/main" val="42394881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a:t>
            </a:fld>
            <a:endParaRPr lang="en-US" dirty="0"/>
          </a:p>
        </p:txBody>
      </p:sp>
      <p:pic>
        <p:nvPicPr>
          <p:cNvPr id="4" name="Picture 3" descr="Oechsli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11" y="1416838"/>
            <a:ext cx="4109292" cy="615675"/>
          </a:xfrm>
          <a:prstGeom prst="rect">
            <a:avLst/>
          </a:prstGeom>
        </p:spPr>
      </p:pic>
      <p:sp>
        <p:nvSpPr>
          <p:cNvPr id="6" name="TextBox 5"/>
          <p:cNvSpPr txBox="1"/>
          <p:nvPr/>
        </p:nvSpPr>
        <p:spPr>
          <a:xfrm>
            <a:off x="3445441" y="2299928"/>
            <a:ext cx="5784783" cy="24622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0" dirty="0">
                <a:latin typeface="Calibri" panose="020F0502020204030204" pitchFamily="34" charset="0"/>
              </a:rPr>
              <a:t>Conducts semi-annual research on two critical groups: elite financial professionals and affluent investors</a:t>
            </a:r>
          </a:p>
          <a:p>
            <a:pPr marL="285750" indent="-285750">
              <a:buFont typeface="Arial" panose="020B0604020202020204" pitchFamily="34" charset="0"/>
              <a:buChar char="•"/>
            </a:pPr>
            <a:r>
              <a:rPr lang="en-US" sz="2400" b="0" dirty="0">
                <a:latin typeface="Calibri" panose="020F0502020204030204" pitchFamily="34" charset="0"/>
              </a:rPr>
              <a:t>Findings are used to help financial professionals attract, serve, and develop loyal affluent clients</a:t>
            </a:r>
          </a:p>
        </p:txBody>
      </p:sp>
      <p:sp>
        <p:nvSpPr>
          <p:cNvPr id="5" name="Rectangle 4"/>
          <p:cNvSpPr/>
          <p:nvPr/>
        </p:nvSpPr>
        <p:spPr>
          <a:xfrm>
            <a:off x="2998341" y="5074419"/>
            <a:ext cx="6195318" cy="1107996"/>
          </a:xfrm>
          <a:prstGeom prst="rect">
            <a:avLst/>
          </a:prstGeom>
          <a:solidFill>
            <a:schemeClr val="accent3">
              <a:lumMod val="85000"/>
            </a:schemeClr>
          </a:solidFill>
        </p:spPr>
        <p:txBody>
          <a:bodyPr wrap="square" lIns="182880" tIns="137160" rIns="91440" bIns="13716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b="0" dirty="0">
                <a:latin typeface="Calibri" panose="020F0502020204030204" pitchFamily="34" charset="0"/>
                <a:cs typeface="Calibri" panose="020F0502020204030204" pitchFamily="34" charset="0"/>
              </a:rPr>
              <a:t>When implementing any of the strategies referenced in this presentation, please follow Edward Jones legal and compliance policies regarding social media.</a:t>
            </a:r>
          </a:p>
        </p:txBody>
      </p:sp>
    </p:spTree>
    <p:extLst>
      <p:ext uri="{BB962C8B-B14F-4D97-AF65-F5344CB8AC3E}">
        <p14:creationId xmlns:p14="http://schemas.microsoft.com/office/powerpoint/2010/main" val="36783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20</a:t>
            </a:fld>
            <a:endParaRPr lang="en-US" dirty="0"/>
          </a:p>
        </p:txBody>
      </p:sp>
      <p:sp>
        <p:nvSpPr>
          <p:cNvPr id="4" name="Text Box 3"/>
          <p:cNvSpPr txBox="1">
            <a:spLocks noChangeArrowheads="1"/>
          </p:cNvSpPr>
          <p:nvPr/>
        </p:nvSpPr>
        <p:spPr bwMode="auto">
          <a:xfrm>
            <a:off x="1524000" y="898890"/>
            <a:ext cx="9215120"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Powerful Targeting Tools</a:t>
            </a:r>
            <a:endParaRPr lang="en-US" sz="4400" b="0" dirty="0">
              <a:latin typeface="Calibri" panose="020F0502020204030204" pitchFamily="34" charset="0"/>
              <a:cs typeface="Calibri" panose="020F050202020403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574029" y="1830137"/>
            <a:ext cx="6411476" cy="4604197"/>
          </a:xfrm>
          <a:prstGeom prst="rect">
            <a:avLst/>
          </a:prstGeom>
        </p:spPr>
      </p:pic>
    </p:spTree>
    <p:extLst>
      <p:ext uri="{BB962C8B-B14F-4D97-AF65-F5344CB8AC3E}">
        <p14:creationId xmlns:p14="http://schemas.microsoft.com/office/powerpoint/2010/main" val="1252315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21</a:t>
            </a:fld>
            <a:endParaRPr lang="en-US" dirty="0"/>
          </a:p>
        </p:txBody>
      </p:sp>
      <p:sp>
        <p:nvSpPr>
          <p:cNvPr id="7" name="Google Shape;116;p22"/>
          <p:cNvSpPr txBox="1">
            <a:spLocks/>
          </p:cNvSpPr>
          <p:nvPr/>
        </p:nvSpPr>
        <p:spPr>
          <a:xfrm>
            <a:off x="3262565" y="1896598"/>
            <a:ext cx="6742244" cy="36013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fontAlgn="auto">
              <a:spcAft>
                <a:spcPts val="1200"/>
              </a:spcAft>
              <a:buClr>
                <a:srgbClr val="FFFFFF"/>
              </a:buClr>
              <a:defRPr/>
            </a:pPr>
            <a:r>
              <a:rPr lang="en-US" sz="4400" kern="0" dirty="0">
                <a:solidFill>
                  <a:srgbClr val="212121"/>
                </a:solidFill>
                <a:latin typeface="Calibri" panose="020F0502020204030204" pitchFamily="34" charset="0"/>
                <a:cs typeface="Calibri" panose="020F0502020204030204" pitchFamily="34" charset="0"/>
              </a:rPr>
              <a:t>Become Top-of-Mind</a:t>
            </a:r>
          </a:p>
          <a:p>
            <a:pPr marL="228600" indent="-228600" fontAlgn="auto">
              <a:lnSpc>
                <a:spcPct val="115000"/>
              </a:lnSpc>
              <a:spcAft>
                <a:spcPts val="600"/>
              </a:spcAft>
              <a:buClr>
                <a:srgbClr val="222222"/>
              </a:buClr>
              <a:buSzPts val="1300"/>
              <a:buFont typeface="Calibri"/>
              <a:buChar char="●"/>
            </a:pPr>
            <a:r>
              <a:rPr lang="en-US" sz="2200" kern="0" dirty="0">
                <a:solidFill>
                  <a:srgbClr val="222222"/>
                </a:solidFill>
                <a:latin typeface="Calibri" panose="020F0502020204030204" pitchFamily="34" charset="0"/>
                <a:ea typeface="Calibri"/>
                <a:cs typeface="Calibri" panose="020F0502020204030204" pitchFamily="34" charset="0"/>
              </a:rPr>
              <a:t>Only boost pre-approved content</a:t>
            </a:r>
          </a:p>
          <a:p>
            <a:pPr marL="228600" indent="-228600" fontAlgn="auto">
              <a:lnSpc>
                <a:spcPct val="115000"/>
              </a:lnSpc>
              <a:spcAft>
                <a:spcPts val="600"/>
              </a:spcAft>
              <a:buClr>
                <a:srgbClr val="222222"/>
              </a:buClr>
              <a:buSzPts val="1300"/>
              <a:buFont typeface="Calibri"/>
              <a:buChar char="●"/>
            </a:pPr>
            <a:r>
              <a:rPr lang="en-US" sz="2200" kern="0" dirty="0">
                <a:solidFill>
                  <a:srgbClr val="222222"/>
                </a:solidFill>
                <a:latin typeface="Calibri" panose="020F0502020204030204" pitchFamily="34" charset="0"/>
                <a:ea typeface="Calibri"/>
                <a:cs typeface="Calibri" panose="020F0502020204030204" pitchFamily="34" charset="0"/>
              </a:rPr>
              <a:t>Search for “boostable” tag</a:t>
            </a:r>
          </a:p>
          <a:p>
            <a:pPr marL="228600" indent="-228600" fontAlgn="auto">
              <a:lnSpc>
                <a:spcPct val="115000"/>
              </a:lnSpc>
              <a:spcAft>
                <a:spcPts val="600"/>
              </a:spcAft>
              <a:buClr>
                <a:srgbClr val="222222"/>
              </a:buClr>
              <a:buSzPts val="1300"/>
              <a:buFont typeface="Calibri"/>
              <a:buChar char="●"/>
            </a:pPr>
            <a:r>
              <a:rPr lang="en-US" sz="2200" kern="0" dirty="0">
                <a:solidFill>
                  <a:srgbClr val="222222"/>
                </a:solidFill>
                <a:latin typeface="Calibri" panose="020F0502020204030204" pitchFamily="34" charset="0"/>
                <a:ea typeface="Calibri"/>
                <a:cs typeface="Calibri" panose="020F0502020204030204" pitchFamily="34" charset="0"/>
              </a:rPr>
              <a:t>Boosting is an approved business-related expense</a:t>
            </a:r>
          </a:p>
          <a:p>
            <a:pPr marL="228600" indent="-228600" fontAlgn="auto">
              <a:lnSpc>
                <a:spcPct val="115000"/>
              </a:lnSpc>
              <a:spcAft>
                <a:spcPts val="600"/>
              </a:spcAft>
              <a:buClr>
                <a:srgbClr val="222222"/>
              </a:buClr>
              <a:buSzPts val="1300"/>
              <a:buFont typeface="Calibri"/>
              <a:buChar char="●"/>
            </a:pPr>
            <a:r>
              <a:rPr lang="en-US" sz="2200" kern="0" dirty="0">
                <a:solidFill>
                  <a:srgbClr val="222222"/>
                </a:solidFill>
                <a:latin typeface="Calibri" panose="020F0502020204030204" pitchFamily="34" charset="0"/>
                <a:ea typeface="Calibri"/>
                <a:cs typeface="Calibri" panose="020F0502020204030204" pitchFamily="34" charset="0"/>
              </a:rPr>
              <a:t>Think about your ideal client in Facebook terms</a:t>
            </a:r>
          </a:p>
          <a:p>
            <a:pPr marL="228600" indent="-228600" fontAlgn="auto">
              <a:lnSpc>
                <a:spcPct val="115000"/>
              </a:lnSpc>
              <a:buClr>
                <a:srgbClr val="222222"/>
              </a:buClr>
              <a:buSzPts val="1300"/>
              <a:buFont typeface="Calibri"/>
              <a:buChar char="●"/>
            </a:pPr>
            <a:r>
              <a:rPr lang="en-US" sz="2200" kern="0" dirty="0">
                <a:solidFill>
                  <a:srgbClr val="222222"/>
                </a:solidFill>
                <a:latin typeface="Calibri" panose="020F0502020204030204" pitchFamily="34" charset="0"/>
                <a:ea typeface="Calibri"/>
                <a:cs typeface="Calibri" panose="020F0502020204030204" pitchFamily="34" charset="0"/>
              </a:rPr>
              <a:t>Boost your first post and monitor the results</a:t>
            </a:r>
          </a:p>
        </p:txBody>
      </p:sp>
    </p:spTree>
    <p:extLst>
      <p:ext uri="{BB962C8B-B14F-4D97-AF65-F5344CB8AC3E}">
        <p14:creationId xmlns:p14="http://schemas.microsoft.com/office/powerpoint/2010/main" val="5622648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22</a:t>
            </a:fld>
            <a:endParaRPr lang="en-US" dirty="0"/>
          </a:p>
        </p:txBody>
      </p:sp>
      <p:sp>
        <p:nvSpPr>
          <p:cNvPr id="3" name="Text Box 3"/>
          <p:cNvSpPr txBox="1">
            <a:spLocks noChangeArrowheads="1"/>
          </p:cNvSpPr>
          <p:nvPr/>
        </p:nvSpPr>
        <p:spPr bwMode="auto">
          <a:xfrm>
            <a:off x="1539673" y="886533"/>
            <a:ext cx="9144000"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3. Provide Social Proof</a:t>
            </a:r>
          </a:p>
        </p:txBody>
      </p:sp>
      <p:sp>
        <p:nvSpPr>
          <p:cNvPr id="6" name="Google Shape;130;p24"/>
          <p:cNvSpPr txBox="1">
            <a:spLocks/>
          </p:cNvSpPr>
          <p:nvPr/>
        </p:nvSpPr>
        <p:spPr>
          <a:xfrm>
            <a:off x="2299211" y="2640764"/>
            <a:ext cx="4935600" cy="1985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0" indent="0" fontAlgn="auto">
              <a:lnSpc>
                <a:spcPct val="105000"/>
              </a:lnSpc>
              <a:spcAft>
                <a:spcPts val="1200"/>
              </a:spcAft>
              <a:buClr>
                <a:srgbClr val="ADADAD"/>
              </a:buClr>
              <a:buNone/>
              <a:defRPr/>
            </a:pPr>
            <a:r>
              <a:rPr lang="en-US" sz="2800" kern="0" dirty="0">
                <a:solidFill>
                  <a:srgbClr val="212121"/>
                </a:solidFill>
                <a:latin typeface="Calibri" panose="020F0502020204030204" pitchFamily="34" charset="0"/>
                <a:cs typeface="Calibri" panose="020F0502020204030204" pitchFamily="34" charset="0"/>
              </a:rPr>
              <a:t>“We view a behavior as more correct in a given situation to the degree that we see others performing it.”</a:t>
            </a:r>
          </a:p>
          <a:p>
            <a:pPr marL="0" indent="0" fontAlgn="auto">
              <a:lnSpc>
                <a:spcPct val="105000"/>
              </a:lnSpc>
              <a:buClr>
                <a:srgbClr val="ADADAD"/>
              </a:buClr>
              <a:buNone/>
              <a:defRPr/>
            </a:pPr>
            <a:r>
              <a:rPr lang="en-US" sz="2800" kern="0" dirty="0">
                <a:solidFill>
                  <a:srgbClr val="212121"/>
                </a:solidFill>
                <a:latin typeface="Calibri" panose="020F0502020204030204" pitchFamily="34" charset="0"/>
                <a:cs typeface="Calibri" panose="020F0502020204030204" pitchFamily="34" charset="0"/>
              </a:rPr>
              <a:t>—Robert Cialdini, PhD</a:t>
            </a:r>
            <a:endParaRPr lang="en-US" sz="2000" kern="0" dirty="0">
              <a:solidFill>
                <a:srgbClr val="21212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85B0929-C648-D745-909E-480F8CB34C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614133">
            <a:off x="7390326" y="2419699"/>
            <a:ext cx="2039689" cy="3096846"/>
          </a:xfrm>
          <a:prstGeom prst="rect">
            <a:avLst/>
          </a:prstGeom>
          <a:ln>
            <a:solidFill>
              <a:schemeClr val="tx1"/>
            </a:solidFill>
          </a:ln>
        </p:spPr>
      </p:pic>
    </p:spTree>
    <p:extLst>
      <p:ext uri="{BB962C8B-B14F-4D97-AF65-F5344CB8AC3E}">
        <p14:creationId xmlns:p14="http://schemas.microsoft.com/office/powerpoint/2010/main" val="24133530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23</a:t>
            </a:fld>
            <a:endParaRPr lang="en-US" dirty="0"/>
          </a:p>
        </p:txBody>
      </p:sp>
      <p:sp>
        <p:nvSpPr>
          <p:cNvPr id="3" name="Rectangle 2"/>
          <p:cNvSpPr/>
          <p:nvPr/>
        </p:nvSpPr>
        <p:spPr>
          <a:xfrm>
            <a:off x="3061097" y="2252871"/>
            <a:ext cx="6415873" cy="2123658"/>
          </a:xfrm>
          <a:prstGeom prst="rect">
            <a:avLst/>
          </a:prstGeom>
        </p:spPr>
        <p:txBody>
          <a:bodyPr wrap="square">
            <a:spAutoFit/>
          </a:bodyPr>
          <a:lstStyle/>
          <a:p>
            <a:r>
              <a:rPr lang="en-US" sz="4400" b="0" dirty="0">
                <a:latin typeface="Calibri" panose="020F0502020204030204" pitchFamily="34" charset="0"/>
                <a:cs typeface="Calibri" panose="020F0502020204030204" pitchFamily="34" charset="0"/>
              </a:rPr>
              <a:t>Gather more followers so you can advertise to them and their friends </a:t>
            </a:r>
          </a:p>
        </p:txBody>
      </p:sp>
    </p:spTree>
    <p:extLst>
      <p:ext uri="{BB962C8B-B14F-4D97-AF65-F5344CB8AC3E}">
        <p14:creationId xmlns:p14="http://schemas.microsoft.com/office/powerpoint/2010/main" val="6347767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24</a:t>
            </a:fld>
            <a:endParaRPr lang="en-US" dirty="0"/>
          </a:p>
        </p:txBody>
      </p:sp>
      <p:pic>
        <p:nvPicPr>
          <p:cNvPr id="3" name="Picture 2">
            <a:extLst>
              <a:ext uri="{FF2B5EF4-FFF2-40B4-BE49-F238E27FC236}">
                <a16:creationId xmlns:a16="http://schemas.microsoft.com/office/drawing/2014/main" id="{39A042A8-CA0F-6F46-A034-4E982BD2194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4298549" y="1921253"/>
            <a:ext cx="3671103" cy="4122931"/>
          </a:xfrm>
          <a:prstGeom prst="rect">
            <a:avLst/>
          </a:prstGeom>
          <a:ln>
            <a:solidFill>
              <a:schemeClr val="tx1"/>
            </a:solidFill>
          </a:ln>
        </p:spPr>
      </p:pic>
      <p:sp>
        <p:nvSpPr>
          <p:cNvPr id="4" name="Rectangle 3"/>
          <p:cNvSpPr/>
          <p:nvPr/>
        </p:nvSpPr>
        <p:spPr>
          <a:xfrm>
            <a:off x="1007214" y="901798"/>
            <a:ext cx="10392306" cy="769441"/>
          </a:xfrm>
          <a:prstGeom prst="rect">
            <a:avLst/>
          </a:prstGeom>
        </p:spPr>
        <p:txBody>
          <a:bodyPr wrap="square">
            <a:spAutoFit/>
          </a:bodyPr>
          <a:lstStyle/>
          <a:p>
            <a:pPr algn="ctr"/>
            <a:r>
              <a:rPr lang="en-US" sz="4400" b="0" dirty="0">
                <a:latin typeface="Calibri" panose="020F0502020204030204" pitchFamily="34" charset="0"/>
                <a:cs typeface="Calibri" panose="020F0502020204030204" pitchFamily="34" charset="0"/>
              </a:rPr>
              <a:t>Advertise to Your Followers’ Friends</a:t>
            </a:r>
          </a:p>
        </p:txBody>
      </p:sp>
    </p:spTree>
    <p:extLst>
      <p:ext uri="{BB962C8B-B14F-4D97-AF65-F5344CB8AC3E}">
        <p14:creationId xmlns:p14="http://schemas.microsoft.com/office/powerpoint/2010/main" val="14719496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305B3F-E5A9-4347-88D9-AB79E8B741D3}" type="slidenum">
              <a:rPr lang="en-US" smtClean="0"/>
              <a:pPr>
                <a:defRPr/>
              </a:pPr>
              <a:t>25</a:t>
            </a:fld>
            <a:endParaRPr lang="en-US" dirty="0"/>
          </a:p>
        </p:txBody>
      </p:sp>
      <p:sp>
        <p:nvSpPr>
          <p:cNvPr id="7" name="TextBox 6"/>
          <p:cNvSpPr txBox="1"/>
          <p:nvPr/>
        </p:nvSpPr>
        <p:spPr>
          <a:xfrm>
            <a:off x="2686894" y="1430938"/>
            <a:ext cx="7235518" cy="3847207"/>
          </a:xfrm>
          <a:prstGeom prst="rect">
            <a:avLst/>
          </a:prstGeom>
          <a:noFill/>
        </p:spPr>
        <p:txBody>
          <a:bodyPr wrap="square" rtlCol="0">
            <a:spAutoFit/>
          </a:bodyPr>
          <a:lstStyle/>
          <a:p>
            <a:pPr>
              <a:spcAft>
                <a:spcPts val="1200"/>
              </a:spcAft>
            </a:pPr>
            <a:r>
              <a:rPr lang="en-US" sz="4400" b="0" dirty="0">
                <a:latin typeface="Calibri" panose="020F0502020204030204" pitchFamily="34" charset="0"/>
                <a:cs typeface="Calibri" panose="020F0502020204030204" pitchFamily="34" charset="0"/>
              </a:rPr>
              <a:t>Summary</a:t>
            </a:r>
          </a:p>
          <a:p>
            <a:pPr>
              <a:spcAft>
                <a:spcPts val="2400"/>
              </a:spcAft>
            </a:pPr>
            <a:r>
              <a:rPr lang="en-US" sz="2400" dirty="0">
                <a:solidFill>
                  <a:srgbClr val="FA7A1E"/>
                </a:solidFill>
                <a:latin typeface="Calibri" panose="020F0502020204030204" pitchFamily="34" charset="0"/>
                <a:cs typeface="Calibri" panose="020F0502020204030204" pitchFamily="34" charset="0"/>
              </a:rPr>
              <a:t>Social Media Preferences of Affluent Investors</a:t>
            </a:r>
            <a:br>
              <a:rPr lang="en-US" sz="240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The most popular social media app</a:t>
            </a:r>
          </a:p>
          <a:p>
            <a:pPr>
              <a:spcAft>
                <a:spcPts val="2400"/>
              </a:spcAft>
            </a:pPr>
            <a:r>
              <a:rPr lang="en-US" sz="2400" dirty="0">
                <a:solidFill>
                  <a:srgbClr val="7030A0"/>
                </a:solidFill>
                <a:latin typeface="Calibri" panose="020F0502020204030204" pitchFamily="34" charset="0"/>
                <a:cs typeface="Calibri" panose="020F0502020204030204" pitchFamily="34" charset="0"/>
              </a:rPr>
              <a:t>Personal Profile vs. Business Page</a:t>
            </a:r>
            <a:br>
              <a:rPr lang="en-US" sz="240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Promotion and intel</a:t>
            </a:r>
          </a:p>
          <a:p>
            <a:pPr>
              <a:spcAft>
                <a:spcPts val="1200"/>
              </a:spcAft>
            </a:pPr>
            <a:r>
              <a:rPr lang="en-US" sz="2400" dirty="0">
                <a:solidFill>
                  <a:srgbClr val="00854B"/>
                </a:solidFill>
                <a:latin typeface="Calibri" panose="020F0502020204030204" pitchFamily="34" charset="0"/>
                <a:cs typeface="Calibri" panose="020F0502020204030204" pitchFamily="34" charset="0"/>
              </a:rPr>
              <a:t>Three Facebook Strategies</a:t>
            </a:r>
            <a:br>
              <a:rPr lang="en-US" sz="240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The more you use them, the better your skills become</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F644B3-8EC0-1972-60E1-C72FEFE37EC3}"/>
              </a:ext>
              <a:ext uri="{C183D7F6-B498-43B3-948B-1728B52AA6E4}">
                <adec:decorative xmlns:adec="http://schemas.microsoft.com/office/drawing/2017/decorative" val="1"/>
              </a:ext>
            </a:extLst>
          </p:cNvPr>
          <p:cNvSpPr/>
          <p:nvPr/>
        </p:nvSpPr>
        <p:spPr bwMode="auto">
          <a:xfrm>
            <a:off x="-71120" y="641255"/>
            <a:ext cx="13970000" cy="6329680"/>
          </a:xfrm>
          <a:prstGeom prst="rect">
            <a:avLst/>
          </a:prstGeom>
          <a:solidFill>
            <a:srgbClr val="0D406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746" t="26745" r="-34365" b="20411"/>
          <a:stretch>
            <a:fillRect/>
          </a:stretch>
        </p:blipFill>
        <p:spPr>
          <a:xfrm>
            <a:off x="-71120" y="641255"/>
            <a:ext cx="12354560" cy="6253316"/>
          </a:xfrm>
          <a:prstGeom prst="rect">
            <a:avLst/>
          </a:prstGeom>
        </p:spPr>
      </p:pic>
      <p:sp>
        <p:nvSpPr>
          <p:cNvPr id="5" name="Slide Number Placeholder 4"/>
          <p:cNvSpPr>
            <a:spLocks noGrp="1"/>
          </p:cNvSpPr>
          <p:nvPr>
            <p:ph type="sldNum" sz="quarter" idx="12"/>
          </p:nvPr>
        </p:nvSpPr>
        <p:spPr/>
        <p:txBody>
          <a:bodyPr/>
          <a:lstStyle/>
          <a:p>
            <a:pPr>
              <a:defRPr/>
            </a:pPr>
            <a:fld id="{8C305B3F-E5A9-4347-88D9-AB79E8B741D3}" type="slidenum">
              <a:rPr lang="en-US" smtClean="0"/>
              <a:pPr>
                <a:defRPr/>
              </a:pPr>
              <a:t>26</a:t>
            </a:fld>
            <a:endParaRPr lang="en-US" dirty="0"/>
          </a:p>
        </p:txBody>
      </p:sp>
      <p:sp>
        <p:nvSpPr>
          <p:cNvPr id="8" name="Rectangle 7">
            <a:extLst>
              <a:ext uri="{FF2B5EF4-FFF2-40B4-BE49-F238E27FC236}">
                <a16:creationId xmlns:a16="http://schemas.microsoft.com/office/drawing/2014/main" id="{90859D6B-7791-1A43-A1A5-FB9147564C2F}"/>
              </a:ext>
            </a:extLst>
          </p:cNvPr>
          <p:cNvSpPr/>
          <p:nvPr/>
        </p:nvSpPr>
        <p:spPr>
          <a:xfrm>
            <a:off x="2590800" y="1805733"/>
            <a:ext cx="7735669" cy="2954655"/>
          </a:xfrm>
          <a:prstGeom prst="rect">
            <a:avLst/>
          </a:prstGeom>
        </p:spPr>
        <p:txBody>
          <a:bodyPr wrap="square">
            <a:spAutoFit/>
          </a:bodyPr>
          <a:lstStyle/>
          <a:p>
            <a:pPr>
              <a:spcAft>
                <a:spcPts val="1200"/>
              </a:spcAft>
            </a:pPr>
            <a:r>
              <a:rPr lang="en-US" sz="2400" b="0" dirty="0">
                <a:solidFill>
                  <a:schemeClr val="bg1"/>
                </a:solidFill>
                <a:latin typeface="Calibri" panose="020F0502020204030204" pitchFamily="34" charset="0"/>
              </a:rPr>
              <a:t>The Bottom Line:</a:t>
            </a:r>
            <a:endParaRPr lang="en-US" sz="4800" b="0" dirty="0">
              <a:solidFill>
                <a:schemeClr val="bg1"/>
              </a:solidFill>
              <a:latin typeface="Calibri" panose="020F0502020204030204" pitchFamily="34" charset="0"/>
              <a:cs typeface="Arial" panose="020B0604020202020204" pitchFamily="34" charset="0"/>
            </a:endParaRPr>
          </a:p>
          <a:p>
            <a:pPr>
              <a:spcAft>
                <a:spcPts val="2400"/>
              </a:spcAft>
            </a:pPr>
            <a:r>
              <a:rPr lang="en-US" sz="3600" b="0" dirty="0">
                <a:solidFill>
                  <a:schemeClr val="bg1"/>
                </a:solidFill>
                <a:latin typeface="Calibri" panose="020F0502020204030204" pitchFamily="34" charset="0"/>
                <a:cs typeface="Arial" panose="020B0604020202020204" pitchFamily="34" charset="0"/>
              </a:rPr>
              <a:t>“Facebook can help you reach prospective clients you wouldn’t reach using traditional prospecting methods.” </a:t>
            </a:r>
          </a:p>
          <a:p>
            <a:pPr lvl="0"/>
            <a:r>
              <a:rPr lang="en-US" sz="2400" b="0" dirty="0">
                <a:solidFill>
                  <a:schemeClr val="bg1"/>
                </a:solidFill>
                <a:latin typeface="Calibri" panose="020F0502020204030204" pitchFamily="34" charset="0"/>
              </a:rPr>
              <a:t>Stephen Boswell, President and CEO, </a:t>
            </a:r>
            <a:r>
              <a:rPr lang="en-US" sz="2400" b="0" dirty="0" err="1">
                <a:solidFill>
                  <a:schemeClr val="bg1"/>
                </a:solidFill>
                <a:latin typeface="Calibri" panose="020F0502020204030204" pitchFamily="34" charset="0"/>
              </a:rPr>
              <a:t>Oechsli</a:t>
            </a:r>
            <a:endParaRPr lang="en-US" sz="2400" b="0" dirty="0">
              <a:solidFill>
                <a:schemeClr val="bg1"/>
              </a:solidFill>
              <a:latin typeface="Calibri" panose="020F0502020204030204" pitchFamily="34" charset="0"/>
            </a:endParaRPr>
          </a:p>
        </p:txBody>
      </p:sp>
      <p:sp>
        <p:nvSpPr>
          <p:cNvPr id="6" name="Rectangle 24"/>
          <p:cNvSpPr>
            <a:spLocks noChangeArrowheads="1"/>
          </p:cNvSpPr>
          <p:nvPr/>
        </p:nvSpPr>
        <p:spPr bwMode="auto">
          <a:xfrm>
            <a:off x="3141663" y="649015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dirty="0">
                <a:solidFill>
                  <a:schemeClr val="bg1"/>
                </a:solidFill>
                <a:latin typeface="Calibri" panose="020F0502020204030204" pitchFamily="34" charset="0"/>
              </a:rPr>
              <a:t>NOT FOR USE WITH THE PUBLIC.</a:t>
            </a:r>
            <a:endParaRPr lang="en-US" b="0" i="0" dirty="0">
              <a:solidFill>
                <a:schemeClr val="bg1"/>
              </a:solidFill>
              <a:latin typeface="Calibri" panose="020F0502020204030204" pitchFamily="34" charset="0"/>
              <a:cs typeface="ＭＳ Ｐゴシック"/>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123440" y="1094237"/>
            <a:ext cx="4086860" cy="769441"/>
          </a:xfrm>
          <a:prstGeom prst="rect">
            <a:avLst/>
          </a:prstGeom>
          <a:noFill/>
          <a:ln w="9525">
            <a:noFill/>
            <a:miter lim="800000"/>
            <a:headEnd/>
            <a:tailEnd/>
          </a:ln>
        </p:spPr>
        <p:txBody>
          <a:bodyPr wrap="square">
            <a:spAutoFit/>
          </a:bodyPr>
          <a:lstStyle/>
          <a:p>
            <a:pPr>
              <a:spcAft>
                <a:spcPts val="1800"/>
              </a:spcAft>
            </a:pPr>
            <a:r>
              <a:rPr lang="en-US" sz="4400" b="0" dirty="0">
                <a:latin typeface="Calibri" panose="020F0502020204030204" pitchFamily="34" charset="0"/>
                <a:cs typeface="Calibri" panose="020F0502020204030204" pitchFamily="34" charset="0"/>
              </a:rPr>
              <a:t>Next Steps</a:t>
            </a:r>
            <a:endParaRPr lang="en-US" sz="44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C305B3F-E5A9-4347-88D9-AB79E8B741D3}" type="slidenum">
              <a:rPr lang="en-US" smtClean="0"/>
              <a:pPr>
                <a:defRPr/>
              </a:pPr>
              <a:t>27</a:t>
            </a:fld>
            <a:endParaRPr lang="en-US" dirty="0"/>
          </a:p>
        </p:txBody>
      </p:sp>
      <p:sp>
        <p:nvSpPr>
          <p:cNvPr id="6" name="Rectangle 26"/>
          <p:cNvSpPr txBox="1">
            <a:spLocks noChangeArrowheads="1"/>
          </p:cNvSpPr>
          <p:nvPr/>
        </p:nvSpPr>
        <p:spPr bwMode="auto">
          <a:xfrm>
            <a:off x="2123440" y="5932420"/>
            <a:ext cx="8361362" cy="430875"/>
          </a:xfrm>
          <a:prstGeom prst="rect">
            <a:avLst/>
          </a:prstGeom>
          <a:noFill/>
          <a:ln w="9525">
            <a:noFill/>
            <a:miter lim="800000"/>
            <a:headEnd/>
            <a:tailEnd/>
          </a:ln>
        </p:spPr>
        <p:txBody>
          <a:bodyPr vert="horz" wrap="square" lIns="91429" tIns="45714" rIns="91429" bIns="45714" rtlCol="0">
            <a:spAutoFit/>
          </a:bodyPr>
          <a:lstStyle>
            <a:lvl1pPr marL="342860" indent="-342860" algn="l" defTabSz="457146" rtl="0" eaLnBrk="1" latinLnBrk="0" hangingPunct="1">
              <a:spcBef>
                <a:spcPct val="20000"/>
              </a:spcBef>
              <a:buFont typeface="Arial"/>
              <a:buChar char="•"/>
              <a:defRPr sz="2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1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16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14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14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None/>
            </a:pPr>
            <a:r>
              <a:rPr lang="en-US" sz="1000" b="0" dirty="0">
                <a:solidFill>
                  <a:prstClr val="black"/>
                </a:solidFill>
                <a:latin typeface="Calibri"/>
              </a:rPr>
              <a:t>Oechsli is not an affiliate or subsidiary of Hartford Funds</a:t>
            </a:r>
          </a:p>
          <a:p>
            <a:pPr fontAlgn="auto">
              <a:spcAft>
                <a:spcPts val="0"/>
              </a:spcAft>
              <a:buNone/>
            </a:pPr>
            <a:r>
              <a:rPr lang="en-US" sz="1000" b="0" dirty="0">
                <a:solidFill>
                  <a:prstClr val="black"/>
                </a:solidFill>
                <a:latin typeface="Calibri"/>
              </a:rPr>
              <a:t>Hartford Funds Distributors, LLC, Member FINRA. </a:t>
            </a:r>
            <a:r>
              <a:rPr lang="en-US" sz="1000" b="0" dirty="0" err="1">
                <a:solidFill>
                  <a:prstClr val="black"/>
                </a:solidFill>
                <a:latin typeface="Calibri"/>
              </a:rPr>
              <a:t>REP_FacebookEJ</a:t>
            </a:r>
            <a:r>
              <a:rPr lang="en-US" sz="1000" b="0" dirty="0">
                <a:solidFill>
                  <a:prstClr val="black"/>
                </a:solidFill>
                <a:latin typeface="Calibri"/>
              </a:rPr>
              <a:t> 0923 3092127</a:t>
            </a:r>
          </a:p>
        </p:txBody>
      </p:sp>
      <p:sp>
        <p:nvSpPr>
          <p:cNvPr id="9" name="TextBox 8"/>
          <p:cNvSpPr txBox="1"/>
          <p:nvPr/>
        </p:nvSpPr>
        <p:spPr>
          <a:xfrm>
            <a:off x="2123441" y="5162978"/>
            <a:ext cx="2857965" cy="523220"/>
          </a:xfrm>
          <a:prstGeom prst="rect">
            <a:avLst/>
          </a:prstGeom>
          <a:noFill/>
        </p:spPr>
        <p:txBody>
          <a:bodyPr wrap="square" rtlCol="0">
            <a:spAutoFit/>
          </a:bodyPr>
          <a:lstStyle/>
          <a:p>
            <a:r>
              <a:rPr lang="en-US" sz="1400" b="0" dirty="0">
                <a:latin typeface="Calibri" panose="020F0502020204030204" pitchFamily="34" charset="0"/>
              </a:rPr>
              <a:t>Financial professional workbook MAI330EJ</a:t>
            </a:r>
          </a:p>
        </p:txBody>
      </p:sp>
      <p:sp>
        <p:nvSpPr>
          <p:cNvPr id="7" name="Rectangle 14">
            <a:extLst>
              <a:ext uri="{FF2B5EF4-FFF2-40B4-BE49-F238E27FC236}">
                <a16:creationId xmlns:a16="http://schemas.microsoft.com/office/drawing/2014/main" id="{488A4FFC-0950-475F-8BA7-AF4315455EB7}"/>
              </a:ext>
            </a:extLst>
          </p:cNvPr>
          <p:cNvSpPr>
            <a:spLocks noChangeArrowheads="1"/>
          </p:cNvSpPr>
          <p:nvPr/>
        </p:nvSpPr>
        <p:spPr bwMode="auto">
          <a:xfrm>
            <a:off x="4980940" y="1793794"/>
            <a:ext cx="4866928" cy="2092881"/>
          </a:xfrm>
          <a:prstGeom prst="rect">
            <a:avLst/>
          </a:prstGeom>
          <a:noFill/>
          <a:ln w="9525">
            <a:noFill/>
            <a:miter lim="800000"/>
            <a:headEnd/>
            <a:tailEnd/>
          </a:ln>
        </p:spPr>
        <p:txBody>
          <a:bodyPr wrap="square">
            <a:spAutoFit/>
          </a:bodyPr>
          <a:lstStyle/>
          <a:p>
            <a:pPr marL="342900" indent="-342900">
              <a:spcBef>
                <a:spcPts val="0"/>
              </a:spcBef>
              <a:spcAft>
                <a:spcPts val="1800"/>
              </a:spcAft>
              <a:buFont typeface="+mj-lt"/>
              <a:buAutoNum type="arabicPeriod"/>
            </a:pPr>
            <a:r>
              <a:rPr lang="en-US" sz="2000" b="0" dirty="0">
                <a:solidFill>
                  <a:srgbClr val="000000"/>
                </a:solidFill>
                <a:latin typeface="Calibri" panose="020F0502020204030204" pitchFamily="34" charset="0"/>
              </a:rPr>
              <a:t>Create your Facebook business page</a:t>
            </a:r>
          </a:p>
          <a:p>
            <a:pPr marL="342900" indent="-342900">
              <a:spcBef>
                <a:spcPts val="0"/>
              </a:spcBef>
              <a:spcAft>
                <a:spcPts val="1800"/>
              </a:spcAft>
              <a:buFont typeface="+mj-lt"/>
              <a:buAutoNum type="arabicPeriod"/>
            </a:pPr>
            <a:r>
              <a:rPr lang="en-US" sz="2000" b="0" dirty="0">
                <a:solidFill>
                  <a:srgbClr val="000000"/>
                </a:solidFill>
                <a:latin typeface="Calibri" panose="020F0502020204030204" pitchFamily="34" charset="0"/>
              </a:rPr>
              <a:t>Begin engaging with clients’ posts by commenting or using reaction emojis</a:t>
            </a:r>
          </a:p>
          <a:p>
            <a:pPr marL="342900" indent="-342900">
              <a:spcBef>
                <a:spcPts val="0"/>
              </a:spcBef>
              <a:spcAft>
                <a:spcPts val="2400"/>
              </a:spcAft>
              <a:buFont typeface="+mj-lt"/>
              <a:buAutoNum type="arabicPeriod"/>
            </a:pPr>
            <a:r>
              <a:rPr lang="en-US" sz="2000" b="0" dirty="0">
                <a:solidFill>
                  <a:srgbClr val="000000"/>
                </a:solidFill>
                <a:latin typeface="Calibri" panose="020F0502020204030204" pitchFamily="34" charset="0"/>
              </a:rPr>
              <a:t>Select some “boostable” content to boost and monitor results</a:t>
            </a:r>
          </a:p>
        </p:txBody>
      </p:sp>
      <p:pic>
        <p:nvPicPr>
          <p:cNvPr id="10" name="Picture 9">
            <a:extLst>
              <a:ext uri="{FF2B5EF4-FFF2-40B4-BE49-F238E27FC236}">
                <a16:creationId xmlns:a16="http://schemas.microsoft.com/office/drawing/2014/main" id="{C55411D7-69D1-0021-868D-F46FDD03FB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8081" y="1957500"/>
            <a:ext cx="2383361" cy="3053078"/>
          </a:xfrm>
          <a:prstGeom prst="rect">
            <a:avLst/>
          </a:prstGeom>
          <a:ln>
            <a:solidFill>
              <a:schemeClr val="bg2"/>
            </a:solid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4064" y="1802393"/>
            <a:ext cx="7812293" cy="2616101"/>
          </a:xfrm>
          <a:prstGeom prst="rect">
            <a:avLst/>
          </a:prstGeom>
          <a:noFill/>
        </p:spPr>
        <p:txBody>
          <a:bodyPr wrap="square" rtlCol="0">
            <a:spAutoFit/>
          </a:bodyPr>
          <a:lstStyle/>
          <a:p>
            <a:pPr>
              <a:spcAft>
                <a:spcPts val="1200"/>
              </a:spcAft>
            </a:pPr>
            <a:r>
              <a:rPr lang="en-US" sz="4400" b="0" dirty="0">
                <a:latin typeface="Calibri" panose="020F0502020204030204" pitchFamily="34" charset="0"/>
                <a:cs typeface="Calibri" panose="020F0502020204030204" pitchFamily="34" charset="0"/>
              </a:rPr>
              <a:t>Agenda</a:t>
            </a:r>
          </a:p>
          <a:p>
            <a:pPr marL="457200" indent="-457200">
              <a:spcAft>
                <a:spcPts val="1200"/>
              </a:spcAft>
              <a:buFont typeface="+mj-lt"/>
              <a:buAutoNum type="arabicPeriod"/>
            </a:pPr>
            <a:r>
              <a:rPr lang="en-US" sz="2800" dirty="0">
                <a:solidFill>
                  <a:srgbClr val="FA7A1E"/>
                </a:solidFill>
                <a:latin typeface="Calibri" panose="020F0502020204030204" pitchFamily="34" charset="0"/>
                <a:cs typeface="Calibri" panose="020F0502020204030204" pitchFamily="34" charset="0"/>
              </a:rPr>
              <a:t>Social Media Preferences of Affluent Investors</a:t>
            </a:r>
          </a:p>
          <a:p>
            <a:pPr marL="457200" indent="-457200">
              <a:spcAft>
                <a:spcPts val="1200"/>
              </a:spcAft>
              <a:buFont typeface="+mj-lt"/>
              <a:buAutoNum type="arabicPeriod"/>
            </a:pPr>
            <a:r>
              <a:rPr lang="en-US" sz="2800" dirty="0">
                <a:solidFill>
                  <a:srgbClr val="7030A0"/>
                </a:solidFill>
                <a:latin typeface="Calibri" panose="020F0502020204030204" pitchFamily="34" charset="0"/>
                <a:cs typeface="Calibri" panose="020F0502020204030204" pitchFamily="34" charset="0"/>
              </a:rPr>
              <a:t>Personal Profile vs. Business Page</a:t>
            </a:r>
          </a:p>
          <a:p>
            <a:pPr marL="457200" indent="-457200">
              <a:spcAft>
                <a:spcPts val="1200"/>
              </a:spcAft>
              <a:buFont typeface="+mj-lt"/>
              <a:buAutoNum type="arabicPeriod"/>
            </a:pPr>
            <a:r>
              <a:rPr lang="en-US" sz="2800" dirty="0">
                <a:solidFill>
                  <a:srgbClr val="00854B"/>
                </a:solidFill>
                <a:latin typeface="Calibri" panose="020F0502020204030204" pitchFamily="34" charset="0"/>
                <a:cs typeface="Calibri" panose="020F0502020204030204" pitchFamily="34" charset="0"/>
              </a:rPr>
              <a:t>Three Facebook Strategies</a:t>
            </a:r>
          </a:p>
        </p:txBody>
      </p:sp>
      <p:sp>
        <p:nvSpPr>
          <p:cNvPr id="3" name="Slide Number Placeholder 2"/>
          <p:cNvSpPr>
            <a:spLocks noGrp="1"/>
          </p:cNvSpPr>
          <p:nvPr>
            <p:ph type="sldNum" sz="quarter" idx="4"/>
          </p:nvPr>
        </p:nvSpPr>
        <p:spPr/>
        <p:txBody>
          <a:bodyPr/>
          <a:lstStyle/>
          <a:p>
            <a:pPr>
              <a:defRPr/>
            </a:pPr>
            <a:fld id="{8C305B3F-E5A9-4347-88D9-AB79E8B741D3}" type="slidenum">
              <a:rPr lang="en-US" smtClean="0"/>
              <a:pPr>
                <a:defRPr/>
              </a:pPr>
              <a:t>3</a:t>
            </a:fld>
            <a:endParaRPr lang="en-US" dirty="0"/>
          </a:p>
        </p:txBody>
      </p:sp>
    </p:spTree>
    <p:extLst>
      <p:ext uri="{BB962C8B-B14F-4D97-AF65-F5344CB8AC3E}">
        <p14:creationId xmlns:p14="http://schemas.microsoft.com/office/powerpoint/2010/main" val="39129467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4808" t="13312" b="6739"/>
          <a:stretch>
            <a:fillRect/>
          </a:stretch>
        </p:blipFill>
        <p:spPr>
          <a:xfrm>
            <a:off x="0" y="1"/>
            <a:ext cx="12242473" cy="6858000"/>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0" y="3014945"/>
            <a:ext cx="5324475" cy="1330950"/>
          </a:xfrm>
          <a:prstGeom prst="rect">
            <a:avLst/>
          </a:prstGeom>
          <a:blipFill dpi="0" rotWithShape="1">
            <a:blip r:embed="rId5">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itle 1"/>
          <p:cNvSpPr txBox="1">
            <a:spLocks/>
          </p:cNvSpPr>
          <p:nvPr/>
        </p:nvSpPr>
        <p:spPr>
          <a:xfrm>
            <a:off x="696566" y="3224409"/>
            <a:ext cx="4477578" cy="1307919"/>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300"/>
              </a:lnSpc>
            </a:pPr>
            <a:r>
              <a:rPr lang="en-US" sz="2800" kern="0" dirty="0">
                <a:solidFill>
                  <a:schemeClr val="bg1"/>
                </a:solidFill>
                <a:latin typeface="Calibri" panose="020F0502020204030204" pitchFamily="34" charset="0"/>
              </a:rPr>
              <a:t>Social Media Preferences </a:t>
            </a:r>
            <a:br>
              <a:rPr lang="en-US" sz="2800" kern="0" dirty="0">
                <a:solidFill>
                  <a:schemeClr val="bg1"/>
                </a:solidFill>
                <a:latin typeface="Calibri" panose="020F0502020204030204" pitchFamily="34" charset="0"/>
              </a:rPr>
            </a:br>
            <a:r>
              <a:rPr lang="en-US" sz="2800" kern="0" dirty="0">
                <a:solidFill>
                  <a:schemeClr val="bg1"/>
                </a:solidFill>
                <a:latin typeface="Calibri" panose="020F0502020204030204" pitchFamily="34" charset="0"/>
              </a:rPr>
              <a:t>of the Affluent</a:t>
            </a:r>
          </a:p>
        </p:txBody>
      </p:sp>
      <p:sp>
        <p:nvSpPr>
          <p:cNvPr id="3" name="Slide Number Placeholder 2"/>
          <p:cNvSpPr>
            <a:spLocks noGrp="1"/>
          </p:cNvSpPr>
          <p:nvPr>
            <p:ph type="sldNum" sz="quarter" idx="4"/>
          </p:nvPr>
        </p:nvSpPr>
        <p:spPr/>
        <p:txBody>
          <a:bodyPr/>
          <a:lstStyle/>
          <a:p>
            <a:pPr>
              <a:defRPr/>
            </a:pPr>
            <a:fld id="{098F27AE-F8A1-453E-8C2F-3FD5FC6AA2AE}" type="slidenum">
              <a:rPr lang="en-US" smtClean="0"/>
              <a:pPr>
                <a:defRPr/>
              </a:pPr>
              <a:t>4</a:t>
            </a:fld>
            <a:endParaRPr lang="en-US" dirty="0"/>
          </a:p>
        </p:txBody>
      </p:sp>
      <p:sp>
        <p:nvSpPr>
          <p:cNvPr id="12" name="Rectangle 24"/>
          <p:cNvSpPr>
            <a:spLocks noChangeArrowheads="1"/>
          </p:cNvSpPr>
          <p:nvPr/>
        </p:nvSpPr>
        <p:spPr bwMode="auto">
          <a:xfrm>
            <a:off x="3141663" y="649015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 </a:t>
            </a:r>
            <a:r>
              <a:rPr lang="en-US" sz="800" dirty="0">
                <a:solidFill>
                  <a:schemeClr val="bg1"/>
                </a:solidFill>
                <a:latin typeface="Calibri" panose="020F0502020204030204" pitchFamily="34" charset="0"/>
              </a:rPr>
              <a:t>FOR FINANCIAL PROFESSIONAL/INSTITUTIONAL INVESTOR USE ONLY</a:t>
            </a:r>
            <a:r>
              <a:rPr lang="en-US" sz="800" i="1" dirty="0">
                <a:solidFill>
                  <a:schemeClr val="bg1"/>
                </a:solidFill>
                <a:latin typeface="Calibri" panose="020F0502020204030204" pitchFamily="34" charset="0"/>
              </a:rPr>
              <a:t>. </a:t>
            </a:r>
            <a:r>
              <a:rPr lang="en-US" sz="800" dirty="0">
                <a:solidFill>
                  <a:schemeClr val="bg1"/>
                </a:solidFill>
                <a:latin typeface="Calibri" panose="020F0502020204030204" pitchFamily="34" charset="0"/>
              </a:rPr>
              <a:t>NOT FOR USE WITH THE PUBLIC.</a:t>
            </a:r>
            <a:endParaRPr lang="en-US" b="0" i="0" dirty="0">
              <a:solidFill>
                <a:schemeClr val="bg1"/>
              </a:solidFill>
              <a:latin typeface="Calibri" panose="020F0502020204030204" pitchFamily="34" charset="0"/>
              <a:cs typeface="ＭＳ Ｐゴシック"/>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5</a:t>
            </a:fld>
            <a:endParaRPr lang="en-US" dirty="0"/>
          </a:p>
        </p:txBody>
      </p:sp>
      <p:pic>
        <p:nvPicPr>
          <p:cNvPr id="4" name="Picture 3" descr="46% Say social media impacts who they hire as a financial professional"/>
          <p:cNvPicPr>
            <a:picLocks noChangeAspect="1"/>
          </p:cNvPicPr>
          <p:nvPr/>
        </p:nvPicPr>
        <p:blipFill rotWithShape="1">
          <a:blip r:embed="rId3" r:link="rId4" cstate="print">
            <a:extLst>
              <a:ext uri="{28A0092B-C50C-407E-A947-70E740481C1C}">
                <a14:useLocalDpi xmlns:a14="http://schemas.microsoft.com/office/drawing/2010/main" val="0"/>
              </a:ext>
            </a:extLst>
          </a:blip>
          <a:srcRect r="32198"/>
          <a:stretch>
            <a:fillRect/>
          </a:stretch>
        </p:blipFill>
        <p:spPr>
          <a:xfrm>
            <a:off x="2251841" y="2127613"/>
            <a:ext cx="4820287" cy="3082051"/>
          </a:xfrm>
          <a:prstGeom prst="rect">
            <a:avLst/>
          </a:prstGeom>
        </p:spPr>
      </p:pic>
      <p:sp>
        <p:nvSpPr>
          <p:cNvPr id="5" name="Text Box 3"/>
          <p:cNvSpPr txBox="1">
            <a:spLocks noChangeArrowheads="1"/>
          </p:cNvSpPr>
          <p:nvPr/>
        </p:nvSpPr>
        <p:spPr bwMode="auto">
          <a:xfrm>
            <a:off x="1884557" y="887214"/>
            <a:ext cx="8375301"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Social Media Affects Choices</a:t>
            </a:r>
            <a:endParaRPr lang="en-US" sz="4400" b="0" dirty="0">
              <a:latin typeface="Calibri" panose="020F0502020204030204" pitchFamily="34" charset="0"/>
              <a:cs typeface="Calibri" panose="020F0502020204030204" pitchFamily="34" charset="0"/>
            </a:endParaRPr>
          </a:p>
        </p:txBody>
      </p:sp>
      <p:sp>
        <p:nvSpPr>
          <p:cNvPr id="6" name="TextBox 5"/>
          <p:cNvSpPr txBox="1"/>
          <p:nvPr/>
        </p:nvSpPr>
        <p:spPr>
          <a:xfrm>
            <a:off x="2564423" y="5946888"/>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Hartford Funds Survey, 2021</a:t>
            </a:r>
          </a:p>
        </p:txBody>
      </p:sp>
      <p:pic>
        <p:nvPicPr>
          <p:cNvPr id="3" name="Picture 2" descr="20% Say social media is the sole deciding factor">
            <a:extLst>
              <a:ext uri="{FF2B5EF4-FFF2-40B4-BE49-F238E27FC236}">
                <a16:creationId xmlns:a16="http://schemas.microsoft.com/office/drawing/2014/main" id="{F765459A-F8AD-A54D-95BC-C46CA9BB1795}"/>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67077" t="-1627" r="-34879" b="1627"/>
          <a:stretch>
            <a:fillRect/>
          </a:stretch>
        </p:blipFill>
        <p:spPr>
          <a:xfrm>
            <a:off x="7115143" y="2127612"/>
            <a:ext cx="4820287" cy="3082051"/>
          </a:xfrm>
          <a:prstGeom prst="rect">
            <a:avLst/>
          </a:prstGeom>
        </p:spPr>
      </p:pic>
    </p:spTree>
    <p:extLst>
      <p:ext uri="{BB962C8B-B14F-4D97-AF65-F5344CB8AC3E}">
        <p14:creationId xmlns:p14="http://schemas.microsoft.com/office/powerpoint/2010/main" val="2053293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6</a:t>
            </a:fld>
            <a:endParaRPr lang="en-US" dirty="0"/>
          </a:p>
        </p:txBody>
      </p:sp>
      <p:pic>
        <p:nvPicPr>
          <p:cNvPr id="3" name="Picture 2" descr="Facebook: 57%&#10;Instagram: 11%&#10;Twitter: 11%&#10;Other: 11%&#10;LinkedI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082" y="742752"/>
            <a:ext cx="6211837" cy="5452883"/>
          </a:xfrm>
          <a:prstGeom prst="rect">
            <a:avLst/>
          </a:prstGeom>
        </p:spPr>
      </p:pic>
      <p:sp>
        <p:nvSpPr>
          <p:cNvPr id="4" name="Text Box 3"/>
          <p:cNvSpPr txBox="1">
            <a:spLocks noChangeArrowheads="1"/>
          </p:cNvSpPr>
          <p:nvPr/>
        </p:nvSpPr>
        <p:spPr bwMode="auto">
          <a:xfrm>
            <a:off x="1919282" y="887214"/>
            <a:ext cx="8375301" cy="769441"/>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Affluent Investors’ Favorite</a:t>
            </a:r>
            <a:endParaRPr lang="en-US" sz="4400" b="0" dirty="0">
              <a:latin typeface="Calibri" panose="020F0502020204030204" pitchFamily="34" charset="0"/>
              <a:cs typeface="Calibri" panose="020F0502020204030204" pitchFamily="34" charset="0"/>
            </a:endParaRPr>
          </a:p>
        </p:txBody>
      </p:sp>
      <p:sp>
        <p:nvSpPr>
          <p:cNvPr id="5" name="TextBox 4"/>
          <p:cNvSpPr txBox="1"/>
          <p:nvPr/>
        </p:nvSpPr>
        <p:spPr>
          <a:xfrm>
            <a:off x="2990081" y="6063366"/>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2021</a:t>
            </a:r>
          </a:p>
        </p:txBody>
      </p:sp>
    </p:spTree>
    <p:extLst>
      <p:ext uri="{BB962C8B-B14F-4D97-AF65-F5344CB8AC3E}">
        <p14:creationId xmlns:p14="http://schemas.microsoft.com/office/powerpoint/2010/main" val="36264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7</a:t>
            </a:fld>
            <a:endParaRPr lang="en-US" dirty="0"/>
          </a:p>
        </p:txBody>
      </p:sp>
      <p:pic>
        <p:nvPicPr>
          <p:cNvPr id="3" name="Picture 2" descr="58% use Facebook multiple times a day"/>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77434" y="1415828"/>
            <a:ext cx="4700026" cy="4239777"/>
          </a:xfrm>
          <a:prstGeom prst="rect">
            <a:avLst/>
          </a:prstGeom>
        </p:spPr>
      </p:pic>
      <p:sp>
        <p:nvSpPr>
          <p:cNvPr id="4" name="Text Box 3"/>
          <p:cNvSpPr txBox="1">
            <a:spLocks noChangeArrowheads="1"/>
          </p:cNvSpPr>
          <p:nvPr/>
        </p:nvSpPr>
        <p:spPr bwMode="auto">
          <a:xfrm>
            <a:off x="1605983" y="2705725"/>
            <a:ext cx="3614199" cy="1446550"/>
          </a:xfrm>
          <a:prstGeom prst="rect">
            <a:avLst/>
          </a:prstGeom>
          <a:noFill/>
          <a:ln w="9525">
            <a:noFill/>
            <a:miter lim="800000"/>
            <a:headEnd/>
            <a:tailEnd/>
          </a:ln>
        </p:spPr>
        <p:txBody>
          <a:bodyPr wrap="square">
            <a:spAutoFit/>
          </a:bodyPr>
          <a:lstStyle/>
          <a:p>
            <a:r>
              <a:rPr lang="en-US" sz="4400" b="0" dirty="0">
                <a:latin typeface="Calibri" panose="020F0502020204030204" pitchFamily="34" charset="0"/>
              </a:rPr>
              <a:t>Used Multiple Times Per Day</a:t>
            </a:r>
            <a:endParaRPr lang="en-US" sz="4400" b="0" dirty="0">
              <a:latin typeface="Calibri" panose="020F0502020204030204" pitchFamily="34" charset="0"/>
              <a:cs typeface="Calibri" panose="020F0502020204030204" pitchFamily="34" charset="0"/>
            </a:endParaRPr>
          </a:p>
        </p:txBody>
      </p:sp>
      <p:sp>
        <p:nvSpPr>
          <p:cNvPr id="5" name="TextBox 4"/>
          <p:cNvSpPr txBox="1"/>
          <p:nvPr/>
        </p:nvSpPr>
        <p:spPr>
          <a:xfrm>
            <a:off x="756167" y="5936045"/>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2021</a:t>
            </a:r>
          </a:p>
        </p:txBody>
      </p:sp>
    </p:spTree>
    <p:extLst>
      <p:ext uri="{BB962C8B-B14F-4D97-AF65-F5344CB8AC3E}">
        <p14:creationId xmlns:p14="http://schemas.microsoft.com/office/powerpoint/2010/main" val="41580680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8</a:t>
            </a:fld>
            <a:endParaRPr lang="en-US" dirty="0"/>
          </a:p>
        </p:txBody>
      </p:sp>
      <p:sp>
        <p:nvSpPr>
          <p:cNvPr id="5" name="Text Box 3"/>
          <p:cNvSpPr txBox="1">
            <a:spLocks noChangeArrowheads="1"/>
          </p:cNvSpPr>
          <p:nvPr/>
        </p:nvSpPr>
        <p:spPr bwMode="auto">
          <a:xfrm>
            <a:off x="1536357" y="898889"/>
            <a:ext cx="9144000" cy="1077218"/>
          </a:xfrm>
          <a:prstGeom prst="rect">
            <a:avLst/>
          </a:prstGeom>
          <a:noFill/>
          <a:ln w="9525">
            <a:noFill/>
            <a:miter lim="800000"/>
            <a:headEnd/>
            <a:tailEnd/>
          </a:ln>
        </p:spPr>
        <p:txBody>
          <a:bodyPr wrap="square">
            <a:spAutoFit/>
          </a:bodyPr>
          <a:lstStyle/>
          <a:p>
            <a:pPr algn="ctr"/>
            <a:r>
              <a:rPr lang="en-US" sz="4400" b="0" dirty="0">
                <a:latin typeface="Calibri" panose="020F0502020204030204" pitchFamily="34" charset="0"/>
              </a:rPr>
              <a:t>Searches for You May Start Online</a:t>
            </a:r>
          </a:p>
          <a:p>
            <a:pPr algn="ctr"/>
            <a:r>
              <a:rPr lang="en-US" sz="2000" b="0" dirty="0">
                <a:latin typeface="Calibri" panose="020F0502020204030204" pitchFamily="34" charset="0"/>
                <a:cs typeface="Calibri" panose="020F0502020204030204" pitchFamily="34" charset="0"/>
              </a:rPr>
              <a:t>How affluent investors search for a financial professional</a:t>
            </a:r>
          </a:p>
        </p:txBody>
      </p:sp>
      <p:sp>
        <p:nvSpPr>
          <p:cNvPr id="6" name="TextBox 5"/>
          <p:cNvSpPr txBox="1"/>
          <p:nvPr/>
        </p:nvSpPr>
        <p:spPr>
          <a:xfrm>
            <a:off x="2298349" y="6178782"/>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2023</a:t>
            </a:r>
          </a:p>
        </p:txBody>
      </p:sp>
      <p:pic>
        <p:nvPicPr>
          <p:cNvPr id="8" name="Picture 7" descr="23% Search online or social media&#10;24% Ask friends and family for recommendations&#10;27% Ask another professional for recommendations">
            <a:extLst>
              <a:ext uri="{FF2B5EF4-FFF2-40B4-BE49-F238E27FC236}">
                <a16:creationId xmlns:a16="http://schemas.microsoft.com/office/drawing/2014/main" id="{5B3B429D-128C-4A69-21C1-AD865973D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043" y="2616103"/>
            <a:ext cx="7699915" cy="2810500"/>
          </a:xfrm>
          <a:prstGeom prst="rect">
            <a:avLst/>
          </a:prstGeom>
        </p:spPr>
      </p:pic>
    </p:spTree>
    <p:extLst>
      <p:ext uri="{BB962C8B-B14F-4D97-AF65-F5344CB8AC3E}">
        <p14:creationId xmlns:p14="http://schemas.microsoft.com/office/powerpoint/2010/main" val="22662480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098F27AE-F8A1-453E-8C2F-3FD5FC6AA2AE}" type="slidenum">
              <a:rPr lang="en-US" smtClean="0"/>
              <a:pPr>
                <a:defRPr/>
              </a:pPr>
              <a:t>9</a:t>
            </a:fld>
            <a:endParaRPr lang="en-US" dirty="0"/>
          </a:p>
        </p:txBody>
      </p:sp>
      <p:sp>
        <p:nvSpPr>
          <p:cNvPr id="4" name="TextBox 3"/>
          <p:cNvSpPr txBox="1"/>
          <p:nvPr/>
        </p:nvSpPr>
        <p:spPr>
          <a:xfrm>
            <a:off x="3483980" y="2275677"/>
            <a:ext cx="6358520" cy="2462213"/>
          </a:xfrm>
          <a:prstGeom prst="rect">
            <a:avLst/>
          </a:prstGeom>
          <a:noFill/>
        </p:spPr>
        <p:txBody>
          <a:bodyPr wrap="square" rtlCol="0">
            <a:spAutoFit/>
          </a:bodyPr>
          <a:lstStyle/>
          <a:p>
            <a:pPr>
              <a:spcAft>
                <a:spcPts val="1200"/>
              </a:spcAft>
            </a:pPr>
            <a:r>
              <a:rPr lang="en-US" sz="2400" dirty="0">
                <a:latin typeface="Calibri" panose="020F0502020204030204" pitchFamily="34" charset="0"/>
                <a:cs typeface="Calibri" panose="020F0502020204030204" pitchFamily="34" charset="0"/>
              </a:rPr>
              <a:t>Building Client Relationships</a:t>
            </a:r>
          </a:p>
          <a:p>
            <a:r>
              <a:rPr lang="en-US" sz="2400" b="0" dirty="0">
                <a:latin typeface="Calibri" panose="020F0502020204030204" pitchFamily="34" charset="0"/>
                <a:cs typeface="Calibri" panose="020F0502020204030204" pitchFamily="34" charset="0"/>
              </a:rPr>
              <a:t>A Philadelphia-based financial professional has used Facebook to deepen his client connections, and says referral business is at an all-time high. He engages with their non-financial posts, and references their posts in conversation. </a:t>
            </a:r>
          </a:p>
        </p:txBody>
      </p:sp>
      <p:sp>
        <p:nvSpPr>
          <p:cNvPr id="6" name="Text Box 3"/>
          <p:cNvSpPr txBox="1">
            <a:spLocks noChangeArrowheads="1"/>
          </p:cNvSpPr>
          <p:nvPr/>
        </p:nvSpPr>
        <p:spPr bwMode="auto">
          <a:xfrm>
            <a:off x="4191000" y="886533"/>
            <a:ext cx="9144000" cy="769441"/>
          </a:xfrm>
          <a:prstGeom prst="rect">
            <a:avLst/>
          </a:prstGeom>
          <a:noFill/>
          <a:ln w="9525">
            <a:noFill/>
            <a:miter lim="800000"/>
            <a:headEnd/>
            <a:tailEnd/>
          </a:ln>
        </p:spPr>
        <p:txBody>
          <a:bodyPr wrap="square">
            <a:spAutoFit/>
          </a:bodyPr>
          <a:lstStyle/>
          <a:p>
            <a:r>
              <a:rPr lang="en-US" sz="4400" b="0" dirty="0">
                <a:latin typeface="Calibri" panose="020F0502020204030204" pitchFamily="34" charset="0"/>
              </a:rPr>
              <a:t>Success Story</a:t>
            </a:r>
            <a:endParaRPr lang="en-US" b="0" dirty="0">
              <a:latin typeface="Calibri" panose="020F0502020204030204" pitchFamily="34" charset="0"/>
              <a:cs typeface="Calibri" panose="020F0502020204030204" pitchFamily="34" charset="0"/>
            </a:endParaRPr>
          </a:p>
        </p:txBody>
      </p:sp>
      <p:sp>
        <p:nvSpPr>
          <p:cNvPr id="7" name="TextBox 6"/>
          <p:cNvSpPr txBox="1"/>
          <p:nvPr/>
        </p:nvSpPr>
        <p:spPr>
          <a:xfrm>
            <a:off x="3483980" y="5357593"/>
            <a:ext cx="2924070" cy="230832"/>
          </a:xfrm>
          <a:prstGeom prst="rect">
            <a:avLst/>
          </a:prstGeom>
          <a:noFill/>
        </p:spPr>
        <p:txBody>
          <a:bodyPr wrap="square" rtlCol="0">
            <a:spAutoFit/>
          </a:bodyPr>
          <a:lstStyle/>
          <a:p>
            <a:r>
              <a:rPr lang="en-US" sz="900" b="0" dirty="0">
                <a:latin typeface="Calibri" panose="020F0502020204030204" pitchFamily="34" charset="0"/>
                <a:cs typeface="Calibri" panose="020F0502020204030204" pitchFamily="34" charset="0"/>
              </a:rPr>
              <a:t>Source: Oechsli, 2021</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1763712" y="2275677"/>
            <a:ext cx="1171576" cy="1171576"/>
          </a:xfrm>
          <a:prstGeom prst="rect">
            <a:avLst/>
          </a:prstGeom>
        </p:spPr>
      </p:pic>
    </p:spTree>
    <p:extLst>
      <p:ext uri="{BB962C8B-B14F-4D97-AF65-F5344CB8AC3E}">
        <p14:creationId xmlns:p14="http://schemas.microsoft.com/office/powerpoint/2010/main" val="2944670121"/>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0.xml><?xml version="1.0" encoding="utf-8"?>
<DataSourceInfo>
  <Id>c13b40d7-9245-4b2c-8483-46fc753d2632</Id>
  <MajorVersion>0</MajorVersion>
  <MinorVersion>1</MinorVersion>
  <DataSourceType>Expression</DataSourceType>
  <Name>Computed</Name>
  <Description/>
  <Filter/>
  <DataFields/>
</DataSourceInfo>
</file>

<file path=customXml/item11.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2.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13.xml><?xml version="1.0" encoding="utf-8"?>
<AllExternalAdhocVariableMappings/>
</file>

<file path=customXml/item14.xml><?xml version="1.0" encoding="utf-8"?>
<DataSourceInfo>
  <Id>36cb65b5-7baf-4ea6-bfdd-b9bd8ffbff4d</Id>
  <MajorVersion>0</MajorVersion>
  <MinorVersion>1</MinorVersion>
  <DataSourceType>System</DataSourceType>
  <Name>System</Name>
  <Description/>
  <Filter/>
  <DataFields/>
</DataSourceInfo>
</file>

<file path=customXml/item15.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6.xml><?xml version="1.0" encoding="utf-8"?>
<VariableListDefinition name="Computed" displayName="Computed" id="46b1cff3-c939-4ffc-ae49-d66a0fd4aefe" isdomainofvalue="False" dataSourceId="c13b40d7-9245-4b2c-8483-46fc753d2632"/>
</file>

<file path=customXml/item17.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18.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19.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2.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20.xml><?xml version="1.0" encoding="utf-8"?>
<DataSourceInfo>
  <Id>072b6b9f-7e20-4526-9aa8-a1dbb05ccbe4</Id>
  <MajorVersion>0</MajorVersion>
  <MinorVersion>1</MinorVersion>
  <DataSourceType>Ad_Hoc</DataSourceType>
  <Name>AD_HOC</Name>
  <Description/>
  <Filter/>
  <DataFields/>
</DataSourceInfo>
</file>

<file path=customXml/item21.xml><?xml version="1.0" encoding="utf-8"?>
<VariableListDefinition name="System" displayName="System" id="74288eef-279c-40ca-817b-9781254bb183" isdomainofvalue="False" dataSourceId="36cb65b5-7baf-4ea6-bfdd-b9bd8ffbff4d"/>
</file>

<file path=customXml/item3.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4.xml><?xml version="1.0" encoding="utf-8"?>
<VariableList UniqueId="8381be1a-72af-4572-9402-14cf9798f07e" Name="SectionSelectionDs" ContentType="XML" MajorVersion="0" MinorVersion="1" isLocalCopy="False" IsBaseObject="False" DataSourceId="103" DataSourceMajorVersion="1" DataSourceMinorVersion="0"/>
</file>

<file path=customXml/item5.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6.xml><?xml version="1.0" encoding="utf-8"?>
<VariableListCustXmlRels>
  <VariableListCustXmlRel variableListName="AD_HOC">
    <VariableListDefCustXmlId>{32890686-A423-4E43-B009-561967B3B6CB}</VariableListDefCustXmlId>
    <LibraryMetadataCustXmlId>{DEB89DB3-2D85-4629-BFE8-CFA7A6A47AE2}</LibraryMetadataCustXmlId>
    <DataSourceInfoCustXmlId>{EB4ADE53-B02B-4F08-A837-7F65A2495697}</DataSourceInfoCustXmlId>
    <DataSourceMappingCustXmlId>{72B4D462-4950-4EA1-80A9-B06FC9C73F18}</DataSourceMappingCustXmlId>
    <SdmcCustXmlId>{8C58F30B-54C0-484A-A26B-0940FEFC4976}</SdmcCustXmlId>
  </VariableListCustXmlRel>
  <VariableListCustXmlRel variableListName="Computed">
    <VariableListDefCustXmlId>{4240CC1E-8027-485D-A1DC-F17AABD02378}</VariableListDefCustXmlId>
    <LibraryMetadataCustXmlId>{D8275B58-3D4D-4C61-AFFF-E663ADB43403}</LibraryMetadataCustXmlId>
    <DataSourceInfoCustXmlId>{EC64015A-32D5-41A0-BBF5-0344BF5C0A50}</DataSourceInfoCustXmlId>
    <DataSourceMappingCustXmlId>{A744A384-C32E-4895-9069-16CC355D2EB4}</DataSourceMappingCustXmlId>
  </VariableListCustXmlRel>
  <VariableListCustXmlRel variableListName="System">
    <VariableListDefCustXmlId>{1E9D4E8B-3EFE-499A-8F92-041BD9D876D0}</VariableListDefCustXmlId>
    <LibraryMetadataCustXmlId>{006F3A58-DC20-4E90-A258-97F46CEE658A}</LibraryMetadataCustXmlId>
    <DataSourceInfoCustXmlId>{C1DE6E36-A9E5-4150-B0F3-A803F4EC3DCC}</DataSourceInfoCustXmlId>
    <DataSourceMappingCustXmlId>{DA05468E-DAB5-4AC9-94A3-BAE9FFB7F3AB}</DataSourceMappingCustXmlId>
  </VariableListCustXmlRel>
  <VariableListCustXmlRel variableListName="SectionSelectionDs">
    <VariableListDefCustXmlId>{E6D5A232-C30B-4ABC-A3CD-B9F88DD49D47}</VariableListDefCustXmlId>
    <LibraryMetadataCustXmlId>{EC91D701-FA72-4F5E-8B1B-B0D905B44707}</LibraryMetadataCustXmlId>
    <DataSourceInfoCustXmlId>{7C7805F4-EC06-4012-8034-55E351154D06}</DataSourceInfoCustXmlId>
    <DataSourceMappingCustXmlId>{5AE7319D-6836-49BD-B173-12E83B14755D}</DataSourceMappingCustXmlId>
  </VariableListCustXmlRel>
</VariableListCustXmlRels>
</file>

<file path=customXml/item7.xml><?xml version="1.0" encoding="utf-8"?>
<SourceDataModel Name="AD_HOC" TargetDataSourceId="072b6b9f-7e20-4526-9aa8-a1dbb05ccbe4"/>
</file>

<file path=customXml/item8.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9.xml><?xml version="1.0" encoding="utf-8"?>
<VariableListDefinition name="AD_HOC" displayName="AD_HOC" id="5f79bac0-1666-410b-9f2f-75cdcc3c62c7" isdomainofvalue="False" dataSourceId="072b6b9f-7e20-4526-9aa8-a1dbb05ccbe4"/>
</file>

<file path=customXml/itemProps1.xml><?xml version="1.0" encoding="utf-8"?>
<ds:datastoreItem xmlns:ds="http://schemas.openxmlformats.org/officeDocument/2006/customXml" ds:itemID="{A744A384-C32E-4895-9069-16CC355D2EB4}">
  <ds:schemaRefs/>
</ds:datastoreItem>
</file>

<file path=customXml/itemProps10.xml><?xml version="1.0" encoding="utf-8"?>
<ds:datastoreItem xmlns:ds="http://schemas.openxmlformats.org/officeDocument/2006/customXml" ds:itemID="{EC64015A-32D5-41A0-BBF5-0344BF5C0A50}">
  <ds:schemaRefs/>
</ds:datastoreItem>
</file>

<file path=customXml/itemProps11.xml><?xml version="1.0" encoding="utf-8"?>
<ds:datastoreItem xmlns:ds="http://schemas.openxmlformats.org/officeDocument/2006/customXml" ds:itemID="{5AE7319D-6836-49BD-B173-12E83B14755D}">
  <ds:schemaRefs/>
</ds:datastoreItem>
</file>

<file path=customXml/itemProps12.xml><?xml version="1.0" encoding="utf-8"?>
<ds:datastoreItem xmlns:ds="http://schemas.openxmlformats.org/officeDocument/2006/customXml" ds:itemID="{DEB89DB3-2D85-4629-BFE8-CFA7A6A47AE2}">
  <ds:schemaRefs/>
</ds:datastoreItem>
</file>

<file path=customXml/itemProps13.xml><?xml version="1.0" encoding="utf-8"?>
<ds:datastoreItem xmlns:ds="http://schemas.openxmlformats.org/officeDocument/2006/customXml" ds:itemID="{2A48C09D-FAB4-41D7-98A2-09D7A2A3F328}">
  <ds:schemaRefs/>
</ds:datastoreItem>
</file>

<file path=customXml/itemProps14.xml><?xml version="1.0" encoding="utf-8"?>
<ds:datastoreItem xmlns:ds="http://schemas.openxmlformats.org/officeDocument/2006/customXml" ds:itemID="{C1DE6E36-A9E5-4150-B0F3-A803F4EC3DCC}">
  <ds:schemaRefs/>
</ds:datastoreItem>
</file>

<file path=customXml/itemProps15.xml><?xml version="1.0" encoding="utf-8"?>
<ds:datastoreItem xmlns:ds="http://schemas.openxmlformats.org/officeDocument/2006/customXml" ds:itemID="{DA05468E-DAB5-4AC9-94A3-BAE9FFB7F3AB}">
  <ds:schemaRefs/>
</ds:datastoreItem>
</file>

<file path=customXml/itemProps16.xml><?xml version="1.0" encoding="utf-8"?>
<ds:datastoreItem xmlns:ds="http://schemas.openxmlformats.org/officeDocument/2006/customXml" ds:itemID="{4240CC1E-8027-485D-A1DC-F17AABD02378}">
  <ds:schemaRefs/>
</ds:datastoreItem>
</file>

<file path=customXml/itemProps17.xml><?xml version="1.0" encoding="utf-8"?>
<ds:datastoreItem xmlns:ds="http://schemas.openxmlformats.org/officeDocument/2006/customXml" ds:itemID="{72B4D462-4950-4EA1-80A9-B06FC9C73F18}">
  <ds:schemaRefs/>
</ds:datastoreItem>
</file>

<file path=customXml/itemProps18.xml><?xml version="1.0" encoding="utf-8"?>
<ds:datastoreItem xmlns:ds="http://schemas.openxmlformats.org/officeDocument/2006/customXml" ds:itemID="{D8275B58-3D4D-4C61-AFFF-E663ADB43403}">
  <ds:schemaRefs/>
</ds:datastoreItem>
</file>

<file path=customXml/itemProps19.xml><?xml version="1.0" encoding="utf-8"?>
<ds:datastoreItem xmlns:ds="http://schemas.openxmlformats.org/officeDocument/2006/customXml" ds:itemID="{1EA69B71-C0BD-47F3-967D-0F389C705143}">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7C7805F4-EC06-4012-8034-55E351154D06}">
  <ds:schemaRefs/>
</ds:datastoreItem>
</file>

<file path=customXml/itemProps20.xml><?xml version="1.0" encoding="utf-8"?>
<ds:datastoreItem xmlns:ds="http://schemas.openxmlformats.org/officeDocument/2006/customXml" ds:itemID="{EB4ADE53-B02B-4F08-A837-7F65A2495697}">
  <ds:schemaRefs/>
</ds:datastoreItem>
</file>

<file path=customXml/itemProps21.xml><?xml version="1.0" encoding="utf-8"?>
<ds:datastoreItem xmlns:ds="http://schemas.openxmlformats.org/officeDocument/2006/customXml" ds:itemID="{1E9D4E8B-3EFE-499A-8F92-041BD9D876D0}">
  <ds:schemaRefs/>
</ds:datastoreItem>
</file>

<file path=customXml/itemProps3.xml><?xml version="1.0" encoding="utf-8"?>
<ds:datastoreItem xmlns:ds="http://schemas.openxmlformats.org/officeDocument/2006/customXml" ds:itemID="{006F3A58-DC20-4E90-A258-97F46CEE658A}">
  <ds:schemaRefs/>
</ds:datastoreItem>
</file>

<file path=customXml/itemProps4.xml><?xml version="1.0" encoding="utf-8"?>
<ds:datastoreItem xmlns:ds="http://schemas.openxmlformats.org/officeDocument/2006/customXml" ds:itemID="{EC91D701-FA72-4F5E-8B1B-B0D905B44707}">
  <ds:schemaRefs/>
</ds:datastoreItem>
</file>

<file path=customXml/itemProps5.xml><?xml version="1.0" encoding="utf-8"?>
<ds:datastoreItem xmlns:ds="http://schemas.openxmlformats.org/officeDocument/2006/customXml" ds:itemID="{122B00CA-157E-42DF-B5DC-FAD263931095}">
  <ds:schemaRefs>
    <ds:schemaRef ds:uri="http://www.w3.org/2001/XMLSchema"/>
    <ds:schemaRef ds:uri="http://www.boldonjames.com/2008/01/sie/internal/label"/>
  </ds:schemaRefs>
</ds:datastoreItem>
</file>

<file path=customXml/itemProps6.xml><?xml version="1.0" encoding="utf-8"?>
<ds:datastoreItem xmlns:ds="http://schemas.openxmlformats.org/officeDocument/2006/customXml" ds:itemID="{976F4D3B-3C3C-4F25-A235-2E2FFEDED46F}">
  <ds:schemaRefs/>
</ds:datastoreItem>
</file>

<file path=customXml/itemProps7.xml><?xml version="1.0" encoding="utf-8"?>
<ds:datastoreItem xmlns:ds="http://schemas.openxmlformats.org/officeDocument/2006/customXml" ds:itemID="{8C58F30B-54C0-484A-A26B-0940FEFC4976}">
  <ds:schemaRefs/>
</ds:datastoreItem>
</file>

<file path=customXml/itemProps8.xml><?xml version="1.0" encoding="utf-8"?>
<ds:datastoreItem xmlns:ds="http://schemas.openxmlformats.org/officeDocument/2006/customXml" ds:itemID="{E6D5A232-C30B-4ABC-A3CD-B9F88DD49D47}">
  <ds:schemaRefs/>
</ds:datastoreItem>
</file>

<file path=customXml/itemProps9.xml><?xml version="1.0" encoding="utf-8"?>
<ds:datastoreItem xmlns:ds="http://schemas.openxmlformats.org/officeDocument/2006/customXml" ds:itemID="{32890686-A423-4E43-B009-561967B3B6CB}">
  <ds:schemaRefs/>
</ds:datastoreItem>
</file>

<file path=docProps/app.xml><?xml version="1.0" encoding="utf-8"?>
<Properties xmlns="http://schemas.openxmlformats.org/officeDocument/2006/extended-properties" xmlns:vt="http://schemas.openxmlformats.org/officeDocument/2006/docPropsVTypes">
  <TotalTime>57459</TotalTime>
  <Words>2684</Words>
  <Application>Microsoft Office PowerPoint</Application>
  <PresentationFormat>Widescreen</PresentationFormat>
  <Paragraphs>231</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Arial Narrow</vt:lpstr>
      <vt:lpstr>Calibri</vt:lpstr>
      <vt:lpstr>Courier New</vt:lpstr>
      <vt:lpstr>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dd81913</dc:creator>
  <cp:keywords>#C0nf1d3nti@l# #H1d3-F00t3r#</cp:keywords>
  <cp:lastModifiedBy>TOSCANO, ANDREA (Hartford Funds)</cp:lastModifiedBy>
  <cp:revision>1793</cp:revision>
  <cp:lastPrinted>2023-08-31T15:30:24Z</cp:lastPrinted>
  <dcterms:created xsi:type="dcterms:W3CDTF">2012-08-09T19:54:06Z</dcterms:created>
  <dcterms:modified xsi:type="dcterms:W3CDTF">2023-08-31T15:30:52Z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1e92c1b0-9177-43ee-b423-b73c01f9d3e7</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MSIP_Label_5abc95db-bf1e-478c-9a3c-6755bed6d9ce_Enabled">
    <vt:lpwstr>true</vt:lpwstr>
  </property>
  <property fmtid="{D5CDD505-2E9C-101B-9397-08002B2CF9AE}" pid="10" name="MSIP_Label_5abc95db-bf1e-478c-9a3c-6755bed6d9ce_SetDate">
    <vt:lpwstr>2023-08-31T15:30:49Z</vt:lpwstr>
  </property>
  <property fmtid="{D5CDD505-2E9C-101B-9397-08002B2CF9AE}" pid="11" name="MSIP_Label_5abc95db-bf1e-478c-9a3c-6755bed6d9ce_Method">
    <vt:lpwstr>Privileged</vt:lpwstr>
  </property>
  <property fmtid="{D5CDD505-2E9C-101B-9397-08002B2CF9AE}" pid="12" name="MSIP_Label_5abc95db-bf1e-478c-9a3c-6755bed6d9ce_Name">
    <vt:lpwstr>CC - Hide Footer</vt:lpwstr>
  </property>
  <property fmtid="{D5CDD505-2E9C-101B-9397-08002B2CF9AE}" pid="13" name="MSIP_Label_5abc95db-bf1e-478c-9a3c-6755bed6d9ce_SiteId">
    <vt:lpwstr>a311fc62-83f4-45f0-9502-1bb2247d4c8d</vt:lpwstr>
  </property>
  <property fmtid="{D5CDD505-2E9C-101B-9397-08002B2CF9AE}" pid="14" name="MSIP_Label_5abc95db-bf1e-478c-9a3c-6755bed6d9ce_ActionId">
    <vt:lpwstr>fd90a9e0-0d12-412b-996c-40c51d8eef2a</vt:lpwstr>
  </property>
  <property fmtid="{D5CDD505-2E9C-101B-9397-08002B2CF9AE}" pid="15" name="MSIP_Label_5abc95db-bf1e-478c-9a3c-6755bed6d9ce_ContentBits">
    <vt:lpwstr>0</vt:lpwstr>
  </property>
  <property fmtid="{D5CDD505-2E9C-101B-9397-08002B2CF9AE}" pid="16" name="Keywords">
    <vt:lpwstr>#C0nf1d3nti@l# #H1d3-F00t3r#</vt:lpwstr>
  </property>
  <property fmtid="{D5CDD505-2E9C-101B-9397-08002B2CF9AE}" pid="17" name="x-dataclassification">
    <vt:lpwstr>#C0nf1d3nti@l#</vt:lpwstr>
  </property>
</Properties>
</file>