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5"/>
    <p:sldMasterId id="2147483672" r:id="rId26"/>
    <p:sldMasterId id="2147483675" r:id="rId27"/>
    <p:sldMasterId id="2147483678" r:id="rId28"/>
  </p:sldMasterIdLst>
  <p:notesMasterIdLst>
    <p:notesMasterId r:id="rId61"/>
  </p:notesMasterIdLst>
  <p:handoutMasterIdLst>
    <p:handoutMasterId r:id="rId62"/>
  </p:handoutMasterIdLst>
  <p:sldIdLst>
    <p:sldId id="351" r:id="rId29"/>
    <p:sldId id="256" r:id="rId30"/>
    <p:sldId id="357" r:id="rId31"/>
    <p:sldId id="298" r:id="rId32"/>
    <p:sldId id="312" r:id="rId33"/>
    <p:sldId id="408" r:id="rId34"/>
    <p:sldId id="402" r:id="rId35"/>
    <p:sldId id="410" r:id="rId36"/>
    <p:sldId id="353" r:id="rId37"/>
    <p:sldId id="409" r:id="rId38"/>
    <p:sldId id="401" r:id="rId39"/>
    <p:sldId id="387" r:id="rId40"/>
    <p:sldId id="327" r:id="rId41"/>
    <p:sldId id="360" r:id="rId42"/>
    <p:sldId id="364" r:id="rId43"/>
    <p:sldId id="358" r:id="rId44"/>
    <p:sldId id="363" r:id="rId45"/>
    <p:sldId id="313" r:id="rId46"/>
    <p:sldId id="378" r:id="rId47"/>
    <p:sldId id="403" r:id="rId48"/>
    <p:sldId id="368" r:id="rId49"/>
    <p:sldId id="369" r:id="rId50"/>
    <p:sldId id="391" r:id="rId51"/>
    <p:sldId id="376" r:id="rId52"/>
    <p:sldId id="356" r:id="rId53"/>
    <p:sldId id="377" r:id="rId54"/>
    <p:sldId id="373" r:id="rId55"/>
    <p:sldId id="372" r:id="rId56"/>
    <p:sldId id="405" r:id="rId57"/>
    <p:sldId id="315" r:id="rId58"/>
    <p:sldId id="316" r:id="rId59"/>
    <p:sldId id="306" r:id="rId60"/>
  </p:sldIdLst>
  <p:sldSz cx="12192000" cy="6858000"/>
  <p:notesSz cx="9906000" cy="12954000"/>
  <p:custDataLst>
    <p:custData r:id="rId6"/>
    <p:custData r:id="rId7"/>
    <p:custData r:id="rId8"/>
    <p:custData r:id="rId9"/>
    <p:custData r:id="rId10"/>
    <p:custData r:id="rId11"/>
    <p:custData r:id="rId12"/>
    <p:custData r:id="rId13"/>
    <p:custData r:id="rId14"/>
    <p:custData r:id="rId15"/>
    <p:custData r:id="rId16"/>
    <p:custData r:id="rId17"/>
    <p:custData r:id="rId18"/>
    <p:custData r:id="rId19"/>
    <p:custData r:id="rId20"/>
    <p:custData r:id="rId21"/>
    <p:custData r:id="rId22"/>
    <p:custData r:id="rId23"/>
    <p:custData r:id="rId24"/>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95" userDrawn="1">
          <p15:clr>
            <a:srgbClr val="A4A3A4"/>
          </p15:clr>
        </p15:guide>
        <p15:guide id="3" orient="horz" pos="663" userDrawn="1">
          <p15:clr>
            <a:srgbClr val="A4A3A4"/>
          </p15:clr>
        </p15:guide>
        <p15:guide id="5" pos="2664" userDrawn="1">
          <p15:clr>
            <a:srgbClr val="A4A3A4"/>
          </p15:clr>
        </p15:guide>
        <p15:guide id="7" pos="480" userDrawn="1">
          <p15:clr>
            <a:srgbClr val="A4A3A4"/>
          </p15:clr>
        </p15:guide>
        <p15:guide id="8" pos="3840" userDrawn="1">
          <p15:clr>
            <a:srgbClr val="A4A3A4"/>
          </p15:clr>
        </p15:guide>
        <p15:guide id="9" pos="5880" userDrawn="1">
          <p15:clr>
            <a:srgbClr val="A4A3A4"/>
          </p15:clr>
        </p15:guide>
        <p15:guide id="10" pos="584" userDrawn="1">
          <p15:clr>
            <a:srgbClr val="A4A3A4"/>
          </p15:clr>
        </p15:guide>
        <p15:guide id="11" pos="6552" userDrawn="1">
          <p15:clr>
            <a:srgbClr val="A4A3A4"/>
          </p15:clr>
        </p15:guide>
        <p15:guide id="12" orient="horz" pos="2155" userDrawn="1">
          <p15:clr>
            <a:srgbClr val="A4A3A4"/>
          </p15:clr>
        </p15:guide>
        <p15:guide id="14" pos="1184" userDrawn="1">
          <p15:clr>
            <a:srgbClr val="A4A3A4"/>
          </p15:clr>
        </p15:guide>
        <p15:guide id="15" pos="393" userDrawn="1">
          <p15:clr>
            <a:srgbClr val="A4A3A4"/>
          </p15:clr>
        </p15:guide>
        <p15:guide id="16" orient="horz" pos="3696" userDrawn="1">
          <p15:clr>
            <a:srgbClr val="A4A3A4"/>
          </p15:clr>
        </p15:guide>
        <p15:guide id="17" pos="4651" userDrawn="1">
          <p15:clr>
            <a:srgbClr val="A4A3A4"/>
          </p15:clr>
        </p15:guide>
        <p15:guide id="19" orient="horz" pos="1728" userDrawn="1">
          <p15:clr>
            <a:srgbClr val="A4A3A4"/>
          </p15:clr>
        </p15:guide>
        <p15:guide id="20" pos="3667" userDrawn="1">
          <p15:clr>
            <a:srgbClr val="A4A3A4"/>
          </p15:clr>
        </p15:guide>
        <p15:guide id="21" pos="4128" userDrawn="1">
          <p15:clr>
            <a:srgbClr val="A4A3A4"/>
          </p15:clr>
        </p15:guide>
      </p15:sldGuideLst>
    </p:ext>
    <p:ext uri="{2D200454-40CA-4A62-9FC3-DE9A4176ACB9}">
      <p15:notesGuideLst xmlns:p15="http://schemas.microsoft.com/office/powerpoint/2012/main">
        <p15:guide id="1" orient="horz" pos="368" userDrawn="1">
          <p15:clr>
            <a:srgbClr val="A4A3A4"/>
          </p15:clr>
        </p15:guide>
        <p15:guide id="2" pos="1188" userDrawn="1">
          <p15:clr>
            <a:srgbClr val="A4A3A4"/>
          </p15:clr>
        </p15:guide>
        <p15:guide id="3" pos="5088" userDrawn="1">
          <p15:clr>
            <a:srgbClr val="A4A3A4"/>
          </p15:clr>
        </p15:guide>
        <p15:guide id="4" pos="936" userDrawn="1">
          <p15:clr>
            <a:srgbClr val="A4A3A4"/>
          </p15:clr>
        </p15:guide>
        <p15:guide id="5" pos="5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04F03A-7278-246A-9265-A4649221AAB7}" name="Donald Diehl" initials="DD" userId="S::don.diehl@hartfordfunds.com::1eff87ee-846b-43ad-bf13-c86ba672480a" providerId="AD"/>
  <p188:author id="{A6A08740-6267-34C4-3DF5-174F78F9496E}" name="Genjac, Julie L (Hartford Funds)" initials="GJL(F" userId="S::Julie.Genjac@hartfordfunds.com::e1b832bb-8751-491d-8704-71fa4184955a" providerId="AD"/>
  <p188:author id="{44DCD3A8-78F8-F5C1-5C98-3D4871A9DF1F}" name="Gould, Harry M (Hartford Funds)" initials="GHM(F" userId="S::Harry.Gould@Hartfordfunds.com::d7e2b49f-820a-4da1-9901-1b66cc6764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d81831" initials="d" lastIdx="13" clrIdx="0"/>
  <p:cmAuthor id="1" name="sm49180" initials="sjm" lastIdx="1" clrIdx="1"/>
  <p:cmAuthor id="2" name="dd81913" initials="d" lastIdx="0" clrIdx="2"/>
  <p:cmAuthor id="3" name="Diehl, Donald E. E (Mutual Funds)" initials="DDEE(F" lastIdx="16" clrIdx="3">
    <p:extLst>
      <p:ext uri="{19B8F6BF-5375-455C-9EA6-DF929625EA0E}">
        <p15:presenceInfo xmlns:p15="http://schemas.microsoft.com/office/powerpoint/2012/main" userId="S-1-5-21-343818398-1383384898-1801674531-3109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DD3C20"/>
    <a:srgbClr val="552A77"/>
    <a:srgbClr val="BAD5E4"/>
    <a:srgbClr val="76BC46"/>
    <a:srgbClr val="44C8F5"/>
    <a:srgbClr val="FA7A1E"/>
    <a:srgbClr val="ED1C24"/>
    <a:srgbClr val="00B0F0"/>
    <a:srgbClr val="004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6BF943-44AF-4C80-A1D1-BB329471BCC5}" v="2" dt="2023-12-18T13:57:34.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28474" autoAdjust="0"/>
    <p:restoredTop sz="27112" autoAdjust="0"/>
  </p:normalViewPr>
  <p:slideViewPr>
    <p:cSldViewPr snapToGrid="0" showGuides="1">
      <p:cViewPr varScale="1">
        <p:scale>
          <a:sx n="18" d="100"/>
          <a:sy n="18" d="100"/>
        </p:scale>
        <p:origin x="2190" y="30"/>
      </p:cViewPr>
      <p:guideLst>
        <p:guide orient="horz" pos="295"/>
        <p:guide orient="horz" pos="663"/>
        <p:guide pos="2664"/>
        <p:guide pos="480"/>
        <p:guide pos="3840"/>
        <p:guide pos="5880"/>
        <p:guide pos="584"/>
        <p:guide pos="6552"/>
        <p:guide orient="horz" pos="2155"/>
        <p:guide pos="1184"/>
        <p:guide pos="393"/>
        <p:guide orient="horz" pos="3696"/>
        <p:guide pos="4651"/>
        <p:guide orient="horz" pos="1728"/>
        <p:guide pos="3667"/>
        <p:guide pos="412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2462"/>
    </p:cViewPr>
  </p:sorterViewPr>
  <p:notesViewPr>
    <p:cSldViewPr snapToGrid="0" showGuides="1">
      <p:cViewPr>
        <p:scale>
          <a:sx n="80" d="100"/>
          <a:sy n="80" d="100"/>
        </p:scale>
        <p:origin x="3240" y="60"/>
      </p:cViewPr>
      <p:guideLst>
        <p:guide orient="horz" pos="368"/>
        <p:guide pos="1188"/>
        <p:guide pos="5088"/>
        <p:guide pos="936"/>
        <p:guide pos="5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xml"/><Relationship Id="rId21" Type="http://schemas.openxmlformats.org/officeDocument/2006/relationships/customXml" Target="../customXml/item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notesMaster" Target="notesMasters/notesMaster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3.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customXml" Target="../customXml/item8.xml"/><Relationship Id="rId51" Type="http://schemas.openxmlformats.org/officeDocument/2006/relationships/slide" Target="slides/slide23.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handoutMaster" Target="handoutMasters/handoutMaster1.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4.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customXml" Target="../customXml/item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SCANO, ANDREA (Hartford Funds)" userId="37f9abee-e9c9-49e9-9334-055690429351" providerId="ADAL" clId="{4B6BF943-44AF-4C80-A1D1-BB329471BCC5}"/>
    <pc:docChg chg="modSld modNotesMaster modHandout">
      <pc:chgData name="TOSCANO, ANDREA (Hartford Funds)" userId="37f9abee-e9c9-49e9-9334-055690429351" providerId="ADAL" clId="{4B6BF943-44AF-4C80-A1D1-BB329471BCC5}" dt="2023-12-18T13:57:34.050" v="2"/>
      <pc:docMkLst>
        <pc:docMk/>
      </pc:docMkLst>
      <pc:sldChg chg="modNotes">
        <pc:chgData name="TOSCANO, ANDREA (Hartford Funds)" userId="37f9abee-e9c9-49e9-9334-055690429351" providerId="ADAL" clId="{4B6BF943-44AF-4C80-A1D1-BB329471BCC5}" dt="2023-12-18T13:57:34.050" v="2"/>
        <pc:sldMkLst>
          <pc:docMk/>
          <pc:sldMk cId="0" sldId="298"/>
        </pc:sldMkLst>
      </pc:sldChg>
      <pc:sldChg chg="modNotes">
        <pc:chgData name="TOSCANO, ANDREA (Hartford Funds)" userId="37f9abee-e9c9-49e9-9334-055690429351" providerId="ADAL" clId="{4B6BF943-44AF-4C80-A1D1-BB329471BCC5}" dt="2023-12-18T13:57:34.050" v="2"/>
        <pc:sldMkLst>
          <pc:docMk/>
          <pc:sldMk cId="0" sldId="306"/>
        </pc:sldMkLst>
      </pc:sldChg>
      <pc:sldChg chg="modNotes">
        <pc:chgData name="TOSCANO, ANDREA (Hartford Funds)" userId="37f9abee-e9c9-49e9-9334-055690429351" providerId="ADAL" clId="{4B6BF943-44AF-4C80-A1D1-BB329471BCC5}" dt="2023-12-18T13:57:34.050" v="2"/>
        <pc:sldMkLst>
          <pc:docMk/>
          <pc:sldMk cId="0" sldId="312"/>
        </pc:sldMkLst>
      </pc:sldChg>
      <pc:sldChg chg="modNotes">
        <pc:chgData name="TOSCANO, ANDREA (Hartford Funds)" userId="37f9abee-e9c9-49e9-9334-055690429351" providerId="ADAL" clId="{4B6BF943-44AF-4C80-A1D1-BB329471BCC5}" dt="2023-12-18T13:57:34.050" v="2"/>
        <pc:sldMkLst>
          <pc:docMk/>
          <pc:sldMk cId="0" sldId="313"/>
        </pc:sldMkLst>
      </pc:sldChg>
      <pc:sldChg chg="modNotes">
        <pc:chgData name="TOSCANO, ANDREA (Hartford Funds)" userId="37f9abee-e9c9-49e9-9334-055690429351" providerId="ADAL" clId="{4B6BF943-44AF-4C80-A1D1-BB329471BCC5}" dt="2023-12-18T13:57:34.050" v="2"/>
        <pc:sldMkLst>
          <pc:docMk/>
          <pc:sldMk cId="0" sldId="315"/>
        </pc:sldMkLst>
      </pc:sldChg>
      <pc:sldChg chg="modNotes">
        <pc:chgData name="TOSCANO, ANDREA (Hartford Funds)" userId="37f9abee-e9c9-49e9-9334-055690429351" providerId="ADAL" clId="{4B6BF943-44AF-4C80-A1D1-BB329471BCC5}" dt="2023-12-18T13:57:34.050" v="2"/>
        <pc:sldMkLst>
          <pc:docMk/>
          <pc:sldMk cId="2981466686" sldId="327"/>
        </pc:sldMkLst>
      </pc:sldChg>
      <pc:sldChg chg="modNotes">
        <pc:chgData name="TOSCANO, ANDREA (Hartford Funds)" userId="37f9abee-e9c9-49e9-9334-055690429351" providerId="ADAL" clId="{4B6BF943-44AF-4C80-A1D1-BB329471BCC5}" dt="2023-12-18T13:57:34.050" v="2"/>
        <pc:sldMkLst>
          <pc:docMk/>
          <pc:sldMk cId="4280913347" sldId="351"/>
        </pc:sldMkLst>
      </pc:sldChg>
      <pc:sldChg chg="modNotes">
        <pc:chgData name="TOSCANO, ANDREA (Hartford Funds)" userId="37f9abee-e9c9-49e9-9334-055690429351" providerId="ADAL" clId="{4B6BF943-44AF-4C80-A1D1-BB329471BCC5}" dt="2023-12-18T13:57:34.050" v="2"/>
        <pc:sldMkLst>
          <pc:docMk/>
          <pc:sldMk cId="3349182352" sldId="353"/>
        </pc:sldMkLst>
      </pc:sldChg>
      <pc:sldChg chg="modNotes">
        <pc:chgData name="TOSCANO, ANDREA (Hartford Funds)" userId="37f9abee-e9c9-49e9-9334-055690429351" providerId="ADAL" clId="{4B6BF943-44AF-4C80-A1D1-BB329471BCC5}" dt="2023-12-18T13:57:34.050" v="2"/>
        <pc:sldMkLst>
          <pc:docMk/>
          <pc:sldMk cId="2690772304" sldId="356"/>
        </pc:sldMkLst>
      </pc:sldChg>
      <pc:sldChg chg="modNotes">
        <pc:chgData name="TOSCANO, ANDREA (Hartford Funds)" userId="37f9abee-e9c9-49e9-9334-055690429351" providerId="ADAL" clId="{4B6BF943-44AF-4C80-A1D1-BB329471BCC5}" dt="2023-12-18T13:57:34.050" v="2"/>
        <pc:sldMkLst>
          <pc:docMk/>
          <pc:sldMk cId="4281156181" sldId="357"/>
        </pc:sldMkLst>
      </pc:sldChg>
      <pc:sldChg chg="modNotes">
        <pc:chgData name="TOSCANO, ANDREA (Hartford Funds)" userId="37f9abee-e9c9-49e9-9334-055690429351" providerId="ADAL" clId="{4B6BF943-44AF-4C80-A1D1-BB329471BCC5}" dt="2023-12-18T13:57:34.050" v="2"/>
        <pc:sldMkLst>
          <pc:docMk/>
          <pc:sldMk cId="3803707293" sldId="358"/>
        </pc:sldMkLst>
      </pc:sldChg>
      <pc:sldChg chg="delCm modNotes">
        <pc:chgData name="TOSCANO, ANDREA (Hartford Funds)" userId="37f9abee-e9c9-49e9-9334-055690429351" providerId="ADAL" clId="{4B6BF943-44AF-4C80-A1D1-BB329471BCC5}" dt="2023-12-18T13:57:34.050" v="2"/>
        <pc:sldMkLst>
          <pc:docMk/>
          <pc:sldMk cId="3809408993" sldId="360"/>
        </pc:sldMkLst>
      </pc:sldChg>
      <pc:sldChg chg="modNotes">
        <pc:chgData name="TOSCANO, ANDREA (Hartford Funds)" userId="37f9abee-e9c9-49e9-9334-055690429351" providerId="ADAL" clId="{4B6BF943-44AF-4C80-A1D1-BB329471BCC5}" dt="2023-12-18T13:57:34.050" v="2"/>
        <pc:sldMkLst>
          <pc:docMk/>
          <pc:sldMk cId="917509433" sldId="363"/>
        </pc:sldMkLst>
      </pc:sldChg>
      <pc:sldChg chg="modNotes">
        <pc:chgData name="TOSCANO, ANDREA (Hartford Funds)" userId="37f9abee-e9c9-49e9-9334-055690429351" providerId="ADAL" clId="{4B6BF943-44AF-4C80-A1D1-BB329471BCC5}" dt="2023-12-18T13:57:34.050" v="2"/>
        <pc:sldMkLst>
          <pc:docMk/>
          <pc:sldMk cId="3195923420" sldId="364"/>
        </pc:sldMkLst>
      </pc:sldChg>
      <pc:sldChg chg="modNotes">
        <pc:chgData name="TOSCANO, ANDREA (Hartford Funds)" userId="37f9abee-e9c9-49e9-9334-055690429351" providerId="ADAL" clId="{4B6BF943-44AF-4C80-A1D1-BB329471BCC5}" dt="2023-12-18T13:57:34.050" v="2"/>
        <pc:sldMkLst>
          <pc:docMk/>
          <pc:sldMk cId="265957870" sldId="368"/>
        </pc:sldMkLst>
      </pc:sldChg>
      <pc:sldChg chg="modNotes">
        <pc:chgData name="TOSCANO, ANDREA (Hartford Funds)" userId="37f9abee-e9c9-49e9-9334-055690429351" providerId="ADAL" clId="{4B6BF943-44AF-4C80-A1D1-BB329471BCC5}" dt="2023-12-18T13:57:34.050" v="2"/>
        <pc:sldMkLst>
          <pc:docMk/>
          <pc:sldMk cId="3677641791" sldId="369"/>
        </pc:sldMkLst>
      </pc:sldChg>
      <pc:sldChg chg="modNotes">
        <pc:chgData name="TOSCANO, ANDREA (Hartford Funds)" userId="37f9abee-e9c9-49e9-9334-055690429351" providerId="ADAL" clId="{4B6BF943-44AF-4C80-A1D1-BB329471BCC5}" dt="2023-12-18T13:57:34.050" v="2"/>
        <pc:sldMkLst>
          <pc:docMk/>
          <pc:sldMk cId="3088742678" sldId="372"/>
        </pc:sldMkLst>
      </pc:sldChg>
      <pc:sldChg chg="modNotes">
        <pc:chgData name="TOSCANO, ANDREA (Hartford Funds)" userId="37f9abee-e9c9-49e9-9334-055690429351" providerId="ADAL" clId="{4B6BF943-44AF-4C80-A1D1-BB329471BCC5}" dt="2023-12-18T13:57:34.050" v="2"/>
        <pc:sldMkLst>
          <pc:docMk/>
          <pc:sldMk cId="2483919872" sldId="373"/>
        </pc:sldMkLst>
      </pc:sldChg>
      <pc:sldChg chg="modNotes">
        <pc:chgData name="TOSCANO, ANDREA (Hartford Funds)" userId="37f9abee-e9c9-49e9-9334-055690429351" providerId="ADAL" clId="{4B6BF943-44AF-4C80-A1D1-BB329471BCC5}" dt="2023-12-18T13:57:34.050" v="2"/>
        <pc:sldMkLst>
          <pc:docMk/>
          <pc:sldMk cId="1873761363" sldId="376"/>
        </pc:sldMkLst>
      </pc:sldChg>
      <pc:sldChg chg="modNotes">
        <pc:chgData name="TOSCANO, ANDREA (Hartford Funds)" userId="37f9abee-e9c9-49e9-9334-055690429351" providerId="ADAL" clId="{4B6BF943-44AF-4C80-A1D1-BB329471BCC5}" dt="2023-12-18T13:57:34.050" v="2"/>
        <pc:sldMkLst>
          <pc:docMk/>
          <pc:sldMk cId="2869440866" sldId="377"/>
        </pc:sldMkLst>
      </pc:sldChg>
      <pc:sldChg chg="modNotes">
        <pc:chgData name="TOSCANO, ANDREA (Hartford Funds)" userId="37f9abee-e9c9-49e9-9334-055690429351" providerId="ADAL" clId="{4B6BF943-44AF-4C80-A1D1-BB329471BCC5}" dt="2023-12-18T13:57:34.050" v="2"/>
        <pc:sldMkLst>
          <pc:docMk/>
          <pc:sldMk cId="451475909" sldId="378"/>
        </pc:sldMkLst>
      </pc:sldChg>
      <pc:sldChg chg="modNotes">
        <pc:chgData name="TOSCANO, ANDREA (Hartford Funds)" userId="37f9abee-e9c9-49e9-9334-055690429351" providerId="ADAL" clId="{4B6BF943-44AF-4C80-A1D1-BB329471BCC5}" dt="2023-12-18T13:57:34.050" v="2"/>
        <pc:sldMkLst>
          <pc:docMk/>
          <pc:sldMk cId="1197447806" sldId="387"/>
        </pc:sldMkLst>
      </pc:sldChg>
      <pc:sldChg chg="modNotes">
        <pc:chgData name="TOSCANO, ANDREA (Hartford Funds)" userId="37f9abee-e9c9-49e9-9334-055690429351" providerId="ADAL" clId="{4B6BF943-44AF-4C80-A1D1-BB329471BCC5}" dt="2023-12-18T13:57:34.050" v="2"/>
        <pc:sldMkLst>
          <pc:docMk/>
          <pc:sldMk cId="1273136898" sldId="391"/>
        </pc:sldMkLst>
      </pc:sldChg>
      <pc:sldChg chg="modNotes">
        <pc:chgData name="TOSCANO, ANDREA (Hartford Funds)" userId="37f9abee-e9c9-49e9-9334-055690429351" providerId="ADAL" clId="{4B6BF943-44AF-4C80-A1D1-BB329471BCC5}" dt="2023-12-18T13:57:34.050" v="2"/>
        <pc:sldMkLst>
          <pc:docMk/>
          <pc:sldMk cId="2805576581" sldId="401"/>
        </pc:sldMkLst>
      </pc:sldChg>
      <pc:sldChg chg="modNotes">
        <pc:chgData name="TOSCANO, ANDREA (Hartford Funds)" userId="37f9abee-e9c9-49e9-9334-055690429351" providerId="ADAL" clId="{4B6BF943-44AF-4C80-A1D1-BB329471BCC5}" dt="2023-12-18T13:57:34.050" v="2"/>
        <pc:sldMkLst>
          <pc:docMk/>
          <pc:sldMk cId="2690333124" sldId="402"/>
        </pc:sldMkLst>
      </pc:sldChg>
      <pc:sldChg chg="modNotes">
        <pc:chgData name="TOSCANO, ANDREA (Hartford Funds)" userId="37f9abee-e9c9-49e9-9334-055690429351" providerId="ADAL" clId="{4B6BF943-44AF-4C80-A1D1-BB329471BCC5}" dt="2023-12-18T13:57:34.050" v="2"/>
        <pc:sldMkLst>
          <pc:docMk/>
          <pc:sldMk cId="3253387627" sldId="403"/>
        </pc:sldMkLst>
      </pc:sldChg>
      <pc:sldChg chg="modNotes">
        <pc:chgData name="TOSCANO, ANDREA (Hartford Funds)" userId="37f9abee-e9c9-49e9-9334-055690429351" providerId="ADAL" clId="{4B6BF943-44AF-4C80-A1D1-BB329471BCC5}" dt="2023-12-18T13:57:34.050" v="2"/>
        <pc:sldMkLst>
          <pc:docMk/>
          <pc:sldMk cId="1280647119" sldId="405"/>
        </pc:sldMkLst>
      </pc:sldChg>
      <pc:sldChg chg="modNotes">
        <pc:chgData name="TOSCANO, ANDREA (Hartford Funds)" userId="37f9abee-e9c9-49e9-9334-055690429351" providerId="ADAL" clId="{4B6BF943-44AF-4C80-A1D1-BB329471BCC5}" dt="2023-12-18T13:57:34.050" v="2"/>
        <pc:sldMkLst>
          <pc:docMk/>
          <pc:sldMk cId="1066284238" sldId="408"/>
        </pc:sldMkLst>
      </pc:sldChg>
      <pc:sldChg chg="modNotes">
        <pc:chgData name="TOSCANO, ANDREA (Hartford Funds)" userId="37f9abee-e9c9-49e9-9334-055690429351" providerId="ADAL" clId="{4B6BF943-44AF-4C80-A1D1-BB329471BCC5}" dt="2023-12-18T13:57:34.050" v="2"/>
        <pc:sldMkLst>
          <pc:docMk/>
          <pc:sldMk cId="2071261654" sldId="41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552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Home Health Aid</c:v>
                </c:pt>
                <c:pt idx="1">
                  <c:v>Assisted Living Facility</c:v>
                </c:pt>
                <c:pt idx="2">
                  <c:v>Nursing Home</c:v>
                </c:pt>
              </c:strCache>
            </c:strRef>
          </c:cat>
          <c:val>
            <c:numRef>
              <c:f>Sheet1!$B$2:$B$4</c:f>
              <c:numCache>
                <c:formatCode>"$"#,##0_);[Red]\("$"#,##0\)</c:formatCode>
                <c:ptCount val="3"/>
                <c:pt idx="0">
                  <c:v>61776</c:v>
                </c:pt>
                <c:pt idx="1">
                  <c:v>54000</c:v>
                </c:pt>
                <c:pt idx="2">
                  <c:v>108405</c:v>
                </c:pt>
              </c:numCache>
            </c:numRef>
          </c:val>
          <c:extLst>
            <c:ext xmlns:c16="http://schemas.microsoft.com/office/drawing/2014/chart" uri="{C3380CC4-5D6E-409C-BE32-E72D297353CC}">
              <c16:uniqueId val="{00000000-CB3D-4409-9EE9-E54A6BE02BFA}"/>
            </c:ext>
          </c:extLst>
        </c:ser>
        <c:dLbls>
          <c:showLegendKey val="0"/>
          <c:showVal val="0"/>
          <c:showCatName val="0"/>
          <c:showSerName val="0"/>
          <c:showPercent val="0"/>
          <c:showBubbleSize val="0"/>
        </c:dLbls>
        <c:gapWidth val="32"/>
        <c:overlap val="-27"/>
        <c:axId val="1663589023"/>
        <c:axId val="1663589439"/>
      </c:barChart>
      <c:catAx>
        <c:axId val="166358902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663589439"/>
        <c:crosses val="autoZero"/>
        <c:auto val="1"/>
        <c:lblAlgn val="ctr"/>
        <c:lblOffset val="700"/>
        <c:noMultiLvlLbl val="0"/>
      </c:catAx>
      <c:valAx>
        <c:axId val="1663589439"/>
        <c:scaling>
          <c:orientation val="minMax"/>
        </c:scaling>
        <c:delete val="1"/>
        <c:axPos val="l"/>
        <c:numFmt formatCode="&quot;$&quot;#,##0_);[Red]\(&quot;$&quot;#,##0\)" sourceLinked="1"/>
        <c:majorTickMark val="none"/>
        <c:minorTickMark val="none"/>
        <c:tickLblPos val="nextTo"/>
        <c:crossAx val="16635890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293031" cy="646842"/>
          </a:xfrm>
          <a:prstGeom prst="rect">
            <a:avLst/>
          </a:prstGeom>
        </p:spPr>
        <p:txBody>
          <a:bodyPr vert="horz" lIns="127469" tIns="63731" rIns="127469" bIns="63731" rtlCol="0"/>
          <a:lstStyle>
            <a:lvl1pPr algn="l">
              <a:defRPr sz="1600">
                <a:latin typeface="Arial" charset="0"/>
              </a:defRPr>
            </a:lvl1pPr>
          </a:lstStyle>
          <a:p>
            <a:pPr>
              <a:defRPr/>
            </a:pPr>
            <a:endParaRPr lang="en-US" dirty="0">
              <a:latin typeface="Calibri" panose="020F0502020204030204" pitchFamily="34" charset="0"/>
            </a:endParaRPr>
          </a:p>
        </p:txBody>
      </p:sp>
      <p:sp>
        <p:nvSpPr>
          <p:cNvPr id="3" name="Date Placeholder 2"/>
          <p:cNvSpPr>
            <a:spLocks noGrp="1"/>
          </p:cNvSpPr>
          <p:nvPr>
            <p:ph type="dt" sz="quarter" idx="1"/>
          </p:nvPr>
        </p:nvSpPr>
        <p:spPr>
          <a:xfrm>
            <a:off x="5610820" y="5"/>
            <a:ext cx="4293031" cy="646842"/>
          </a:xfrm>
          <a:prstGeom prst="rect">
            <a:avLst/>
          </a:prstGeom>
        </p:spPr>
        <p:txBody>
          <a:bodyPr vert="horz" lIns="127469" tIns="63731" rIns="127469" bIns="63731" rtlCol="0"/>
          <a:lstStyle>
            <a:lvl1pPr algn="r">
              <a:defRPr sz="1600">
                <a:latin typeface="Arial" charset="0"/>
              </a:defRPr>
            </a:lvl1pPr>
          </a:lstStyle>
          <a:p>
            <a:pPr>
              <a:defRPr/>
            </a:pPr>
            <a:endParaRPr lang="en-US" dirty="0">
              <a:latin typeface="Calibri" panose="020F0502020204030204" pitchFamily="34" charset="0"/>
            </a:endParaRPr>
          </a:p>
        </p:txBody>
      </p:sp>
      <p:sp>
        <p:nvSpPr>
          <p:cNvPr id="4" name="Footer Placeholder 3"/>
          <p:cNvSpPr>
            <a:spLocks noGrp="1"/>
          </p:cNvSpPr>
          <p:nvPr>
            <p:ph type="ftr" sz="quarter" idx="2"/>
          </p:nvPr>
        </p:nvSpPr>
        <p:spPr>
          <a:xfrm>
            <a:off x="4" y="12305020"/>
            <a:ext cx="4293031" cy="646842"/>
          </a:xfrm>
          <a:prstGeom prst="rect">
            <a:avLst/>
          </a:prstGeom>
        </p:spPr>
        <p:txBody>
          <a:bodyPr vert="horz" lIns="127469" tIns="63731" rIns="127469" bIns="63731" rtlCol="0" anchor="b"/>
          <a:lstStyle>
            <a:lvl1pPr algn="l">
              <a:defRPr sz="1600">
                <a:latin typeface="Arial" charset="0"/>
              </a:defRPr>
            </a:lvl1pPr>
          </a:lstStyle>
          <a:p>
            <a:pPr>
              <a:defRPr/>
            </a:pPr>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5610820" y="12305020"/>
            <a:ext cx="4293031" cy="646842"/>
          </a:xfrm>
          <a:prstGeom prst="rect">
            <a:avLst/>
          </a:prstGeom>
        </p:spPr>
        <p:txBody>
          <a:bodyPr vert="horz" lIns="127469" tIns="63731" rIns="127469" bIns="63731" rtlCol="0" anchor="b"/>
          <a:lstStyle>
            <a:lvl1pPr algn="r">
              <a:defRPr sz="1600">
                <a:latin typeface="Arial" charset="0"/>
              </a:defRPr>
            </a:lvl1pPr>
          </a:lstStyle>
          <a:p>
            <a:pPr>
              <a:defRPr/>
            </a:pPr>
            <a:fld id="{0BCECBB4-7DAB-49D4-AD46-215BB4A3E6DF}" type="slidenum">
              <a:rPr lang="en-US">
                <a:latin typeface="Calibri" panose="020F0502020204030204" pitchFamily="34" charset="0"/>
              </a:rPr>
              <a:pPr>
                <a:defRPr/>
              </a:pPr>
              <a:t>‹#›</a:t>
            </a:fld>
            <a:endParaRPr lang="en-US" dirty="0">
              <a:latin typeface="Calibri" panose="020F0502020204030204" pitchFamily="34" charset="0"/>
            </a:endParaRPr>
          </a:p>
        </p:txBody>
      </p:sp>
    </p:spTree>
    <p:extLst>
      <p:ext uri="{BB962C8B-B14F-4D97-AF65-F5344CB8AC3E}">
        <p14:creationId xmlns:p14="http://schemas.microsoft.com/office/powerpoint/2010/main" val="4084243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Rectangle 4"/>
          <p:cNvSpPr>
            <a:spLocks noGrp="1" noRot="1" noChangeAspect="1" noChangeArrowheads="1" noTextEdit="1"/>
          </p:cNvSpPr>
          <p:nvPr>
            <p:ph type="sldImg" idx="2"/>
          </p:nvPr>
        </p:nvSpPr>
        <p:spPr bwMode="auto">
          <a:xfrm>
            <a:off x="635000" y="557213"/>
            <a:ext cx="8636000" cy="48577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91039" y="5844535"/>
            <a:ext cx="7923940" cy="6137062"/>
          </a:xfrm>
          <a:prstGeom prst="rect">
            <a:avLst/>
          </a:prstGeom>
          <a:noFill/>
          <a:ln w="9525">
            <a:noFill/>
            <a:miter lim="800000"/>
            <a:headEnd/>
            <a:tailEnd/>
          </a:ln>
          <a:effectLst/>
        </p:spPr>
        <p:txBody>
          <a:bodyPr vert="horz" wrap="square" lIns="130500" tIns="65246" rIns="130500" bIns="6524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5610820" y="12305020"/>
            <a:ext cx="4293031" cy="646842"/>
          </a:xfrm>
          <a:prstGeom prst="rect">
            <a:avLst/>
          </a:prstGeom>
          <a:noFill/>
          <a:ln w="9525">
            <a:noFill/>
            <a:miter lim="800000"/>
            <a:headEnd/>
            <a:tailEnd/>
          </a:ln>
          <a:effectLst/>
        </p:spPr>
        <p:txBody>
          <a:bodyPr vert="horz" wrap="square" lIns="130500" tIns="65246" rIns="130500" bIns="65246" numCol="1" anchor="b" anchorCtr="0" compatLnSpc="1">
            <a:prstTxWarp prst="textNoShape">
              <a:avLst/>
            </a:prstTxWarp>
          </a:bodyPr>
          <a:lstStyle>
            <a:lvl1pPr algn="r">
              <a:defRPr sz="1500" b="0">
                <a:latin typeface="+mj-lt"/>
              </a:defRPr>
            </a:lvl1pPr>
          </a:lstStyle>
          <a:p>
            <a:pPr>
              <a:defRPr/>
            </a:pPr>
            <a:fld id="{F9CC64C5-72B8-48B3-9F32-B70947D2168E}" type="slidenum">
              <a:rPr lang="en-US" smtClean="0"/>
              <a:pPr>
                <a:defRPr/>
              </a:pPr>
              <a:t>‹#›</a:t>
            </a:fld>
            <a:endParaRPr lang="en-US" dirty="0"/>
          </a:p>
        </p:txBody>
      </p:sp>
    </p:spTree>
    <p:extLst>
      <p:ext uri="{BB962C8B-B14F-4D97-AF65-F5344CB8AC3E}">
        <p14:creationId xmlns:p14="http://schemas.microsoft.com/office/powerpoint/2010/main" val="222208635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j-lt"/>
        <a:ea typeface="+mn-ea"/>
        <a:cs typeface="+mn-cs"/>
      </a:defRPr>
    </a:lvl1pPr>
    <a:lvl2pPr marL="457200" algn="l" rtl="0" eaLnBrk="0" fontAlgn="base" hangingPunct="0">
      <a:spcBef>
        <a:spcPct val="30000"/>
      </a:spcBef>
      <a:spcAft>
        <a:spcPct val="0"/>
      </a:spcAft>
      <a:defRPr sz="1200" kern="1200">
        <a:solidFill>
          <a:schemeClr val="tx1"/>
        </a:solidFill>
        <a:latin typeface="+mj-lt"/>
        <a:ea typeface="+mn-ea"/>
        <a:cs typeface="+mn-cs"/>
      </a:defRPr>
    </a:lvl2pPr>
    <a:lvl3pPr marL="914400" algn="l" rtl="0" eaLnBrk="0" fontAlgn="base" hangingPunct="0">
      <a:spcBef>
        <a:spcPct val="30000"/>
      </a:spcBef>
      <a:spcAft>
        <a:spcPct val="0"/>
      </a:spcAft>
      <a:defRPr sz="1200" kern="1200">
        <a:solidFill>
          <a:schemeClr val="tx1"/>
        </a:solidFill>
        <a:latin typeface="+mj-lt"/>
        <a:ea typeface="+mn-ea"/>
        <a:cs typeface="+mn-cs"/>
      </a:defRPr>
    </a:lvl3pPr>
    <a:lvl4pPr marL="1371600" algn="l" rtl="0" eaLnBrk="0" fontAlgn="base" hangingPunct="0">
      <a:spcBef>
        <a:spcPct val="30000"/>
      </a:spcBef>
      <a:spcAft>
        <a:spcPct val="0"/>
      </a:spcAft>
      <a:defRPr sz="1200" kern="1200">
        <a:solidFill>
          <a:schemeClr val="tx1"/>
        </a:solidFill>
        <a:latin typeface="+mj-lt"/>
        <a:ea typeface="+mn-ea"/>
        <a:cs typeface="+mn-cs"/>
      </a:defRPr>
    </a:lvl4pPr>
    <a:lvl5pPr marL="1828800" algn="l" rtl="0" eaLnBrk="0" fontAlgn="base" hangingPunct="0">
      <a:spcBef>
        <a:spcPct val="30000"/>
      </a:spcBef>
      <a:spcAft>
        <a:spcPct val="0"/>
      </a:spcAft>
      <a:defRPr sz="120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body" idx="1"/>
          </p:nvPr>
        </p:nvSpPr>
        <p:spPr>
          <a:xfrm>
            <a:off x="574262" y="5848896"/>
            <a:ext cx="8757478" cy="7102966"/>
          </a:xfrm>
        </p:spPr>
        <p:txBody>
          <a:bodyPr/>
          <a:lstStyle/>
          <a:p>
            <a:pPr>
              <a:spcBef>
                <a:spcPts val="0"/>
              </a:spcBef>
              <a:spcAft>
                <a:spcPts val="420"/>
              </a:spcAft>
            </a:pPr>
            <a:r>
              <a:rPr lang="en-US" dirty="0">
                <a:latin typeface="+mj-lt"/>
              </a:rPr>
              <a:t>Can your brain get younger? </a:t>
            </a:r>
          </a:p>
          <a:p>
            <a:pPr>
              <a:spcBef>
                <a:spcPts val="0"/>
              </a:spcBef>
              <a:spcAft>
                <a:spcPts val="420"/>
              </a:spcAft>
            </a:pPr>
            <a:r>
              <a:rPr lang="en-US" dirty="0">
                <a:latin typeface="+mj-lt"/>
              </a:rPr>
              <a:t>In some illuminating studies, researchers performed magnetic resonance imaging (MRI) scans on participants’ brains. Some of the participants implemented key lifestyle changes (the same ones we’ll discuss later). Follow-up brain scans taken six months to a year later revealed that their brains looked younger than before. It was as if the participants in the experimental group had put their brains in a time machine.</a:t>
            </a:r>
            <a:r>
              <a:rPr lang="en-US" baseline="30000" dirty="0">
                <a:latin typeface="+mj-lt"/>
              </a:rPr>
              <a:t>1</a:t>
            </a:r>
          </a:p>
          <a:p>
            <a:pPr>
              <a:spcBef>
                <a:spcPts val="0"/>
              </a:spcBef>
              <a:spcAft>
                <a:spcPts val="420"/>
              </a:spcAft>
            </a:pPr>
            <a:r>
              <a:rPr lang="en-US" dirty="0">
                <a:latin typeface="+mj-lt"/>
              </a:rPr>
              <a:t>It’s understandable that we’re desperate for a quick fix to one of the greatest collective health fears we have: Losing your memory and having your mind go from a high-functioning piece of biological wizardry to a lump of gray matter that struggles to remember what day it is.</a:t>
            </a:r>
          </a:p>
          <a:p>
            <a:pPr>
              <a:spcBef>
                <a:spcPts val="0"/>
              </a:spcBef>
              <a:spcAft>
                <a:spcPts val="420"/>
              </a:spcAft>
            </a:pPr>
            <a:r>
              <a:rPr lang="en-US" dirty="0">
                <a:latin typeface="+mj-lt"/>
              </a:rPr>
              <a:t>When I say “wizardry,” I’m not exaggerating. A healthy brain is an amazing thing. It can effectively learn, remember, manage emotions, analyze, make good decisions, create, and innovate. A healthy brain can also let you do the electric slide, laugh (at people doing the electric slide), navigate, and hit a perfect golf shot (well, sometimes). A well-functioning functioning brain is essential for being the best version of you.</a:t>
            </a:r>
          </a:p>
          <a:p>
            <a:pPr>
              <a:spcBef>
                <a:spcPts val="0"/>
              </a:spcBef>
              <a:spcAft>
                <a:spcPts val="420"/>
              </a:spcAft>
            </a:pPr>
            <a:r>
              <a:rPr lang="en-US" dirty="0">
                <a:latin typeface="+mj-lt"/>
              </a:rPr>
              <a:t>So can we prevent, or at least slow, the aging of our brains? </a:t>
            </a:r>
          </a:p>
          <a:p>
            <a:pPr>
              <a:spcBef>
                <a:spcPts val="0"/>
              </a:spcBef>
              <a:spcAft>
                <a:spcPts val="420"/>
              </a:spcAft>
            </a:pPr>
            <a:r>
              <a:rPr lang="en-US" dirty="0">
                <a:latin typeface="+mj-lt"/>
              </a:rPr>
              <a:t>Today, we’ll discuss action steps you can take to protect your brain and optimize your brain health today and tomorrow so you can remain being the best version of yourself.</a:t>
            </a:r>
          </a:p>
          <a:p>
            <a:r>
              <a:rPr lang="en-US" sz="900" baseline="30000" dirty="0"/>
              <a:t>1</a:t>
            </a:r>
            <a:r>
              <a:rPr lang="en-US" sz="900" dirty="0"/>
              <a:t>Jason </a:t>
            </a:r>
            <a:r>
              <a:rPr lang="en-US" sz="900" dirty="0" err="1"/>
              <a:t>Steffener</a:t>
            </a:r>
            <a:r>
              <a:rPr lang="en-US" sz="900" dirty="0"/>
              <a:t> et al., “Differences between chronological and brain age are related to education and self-reported physical activity,” Neurobiology of Aging 40 (2016): 138, https://doi.org/10.1016/j.neurobiolaging.2016.01.014; June C. Lo et al., “Sleep Duration and Age-Related Changes in Brain Structure and Cognitive Performance,” SLEEP (2014), https://doi.org/10.5665/sleep.3832</a:t>
            </a:r>
          </a:p>
        </p:txBody>
      </p:sp>
      <p:sp>
        <p:nvSpPr>
          <p:cNvPr id="22533" name="Rectangle 4"/>
          <p:cNvSpPr>
            <a:spLocks noChangeArrowheads="1"/>
          </p:cNvSpPr>
          <p:nvPr/>
        </p:nvSpPr>
        <p:spPr bwMode="auto">
          <a:xfrm>
            <a:off x="8" y="-173110"/>
            <a:ext cx="88755" cy="346222"/>
          </a:xfrm>
          <a:prstGeom prst="rect">
            <a:avLst/>
          </a:prstGeom>
          <a:noFill/>
          <a:ln w="9525">
            <a:noFill/>
            <a:miter lim="800000"/>
            <a:headEnd/>
            <a:tailEnd/>
          </a:ln>
        </p:spPr>
        <p:txBody>
          <a:bodyPr wrap="none" lIns="87833" tIns="68554" rIns="0" bIns="0" anchor="ctr">
            <a:spAutoFit/>
          </a:bodyPr>
          <a:lstStyle/>
          <a:p>
            <a:endParaRPr lang="en-US" b="0" dirty="0">
              <a:solidFill>
                <a:prstClr val="black"/>
              </a:solidFill>
              <a:latin typeface="Calibri" panose="020F0502020204030204" pitchFamily="34" charset="0"/>
            </a:endParaRPr>
          </a:p>
        </p:txBody>
      </p:sp>
      <p:sp>
        <p:nvSpPr>
          <p:cNvPr id="3" name="Slide Number Placeholder 2">
            <a:extLst>
              <a:ext uri="{FF2B5EF4-FFF2-40B4-BE49-F238E27FC236}">
                <a16:creationId xmlns:a16="http://schemas.microsoft.com/office/drawing/2014/main" id="{6BD3F8E2-0B59-46D0-A7C5-C1EBA47EF89E}"/>
              </a:ext>
            </a:extLst>
          </p:cNvPr>
          <p:cNvSpPr>
            <a:spLocks noGrp="1"/>
          </p:cNvSpPr>
          <p:nvPr>
            <p:ph type="sldNum" sz="quarter" idx="5"/>
          </p:nvPr>
        </p:nvSpPr>
        <p:spPr/>
        <p:txBody>
          <a:bodyPr/>
          <a:lstStyle/>
          <a:p>
            <a:fld id="{F9CC64C5-72B8-48B3-9F32-B70947D2168E}" type="slidenum">
              <a:rPr lang="en-US" smtClean="0"/>
              <a:pPr/>
              <a:t>1</a:t>
            </a:fld>
            <a:endParaRPr lang="en-US" dirty="0"/>
          </a:p>
        </p:txBody>
      </p:sp>
      <p:sp>
        <p:nvSpPr>
          <p:cNvPr id="6" name="Slide Image Placeholder 5">
            <a:extLst>
              <a:ext uri="{FF2B5EF4-FFF2-40B4-BE49-F238E27FC236}">
                <a16:creationId xmlns:a16="http://schemas.microsoft.com/office/drawing/2014/main" id="{4C30D7CB-1873-404D-8734-7AF5232162DE}"/>
              </a:ext>
            </a:extLst>
          </p:cNvPr>
          <p:cNvSpPr>
            <a:spLocks noGrp="1" noRot="1" noChangeAspect="1"/>
          </p:cNvSpPr>
          <p:nvPr>
            <p:ph type="sldImg"/>
          </p:nvPr>
        </p:nvSpPr>
        <p:spPr>
          <a:xfrm>
            <a:off x="635000" y="557213"/>
            <a:ext cx="8636000" cy="4857750"/>
          </a:xfrm>
        </p:spPr>
      </p:sp>
    </p:spTree>
    <p:extLst>
      <p:ext uri="{BB962C8B-B14F-4D97-AF65-F5344CB8AC3E}">
        <p14:creationId xmlns:p14="http://schemas.microsoft.com/office/powerpoint/2010/main" val="183701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One of the things that makes a brain older, or age prematurely, is the buildup of trash and toxins. The trash is a by-product of the work your brain cells do. Each of your brain cells is like a hustling, bustling Manhattan. Just like how a city can get dirty, in the process of living, your brain gets dirty as well—filled with waste in the form of leftover chemical reactions, environmental toxins, old, damaged cells, and no-longer-needed proteins. Your three-pound brain makes five pounds of trash a year. This trash is normally recycled or flushed out, but if those processes break down, the trash can build up and damage the brain.</a:t>
            </a:r>
          </a:p>
        </p:txBody>
      </p:sp>
      <p:sp>
        <p:nvSpPr>
          <p:cNvPr id="5" name="Slide Number Placeholder 4">
            <a:extLst>
              <a:ext uri="{FF2B5EF4-FFF2-40B4-BE49-F238E27FC236}">
                <a16:creationId xmlns:a16="http://schemas.microsoft.com/office/drawing/2014/main" id="{781ACDCD-D84D-4B1B-BED5-0E119C3D0918}"/>
              </a:ext>
            </a:extLst>
          </p:cNvPr>
          <p:cNvSpPr>
            <a:spLocks noGrp="1"/>
          </p:cNvSpPr>
          <p:nvPr>
            <p:ph type="sldNum" sz="quarter" idx="5"/>
          </p:nvPr>
        </p:nvSpPr>
        <p:spPr/>
        <p:txBody>
          <a:bodyPr/>
          <a:lstStyle/>
          <a:p>
            <a:fld id="{F9CC64C5-72B8-48B3-9F32-B70947D2168E}" type="slidenum">
              <a:rPr lang="en-US" smtClean="0"/>
              <a:pPr/>
              <a:t>11</a:t>
            </a:fld>
            <a:endParaRPr lang="en-US" dirty="0"/>
          </a:p>
        </p:txBody>
      </p:sp>
      <p:sp>
        <p:nvSpPr>
          <p:cNvPr id="8" name="Slide Image Placeholder 7">
            <a:extLst>
              <a:ext uri="{FF2B5EF4-FFF2-40B4-BE49-F238E27FC236}">
                <a16:creationId xmlns:a16="http://schemas.microsoft.com/office/drawing/2014/main" id="{3E2A0101-4149-4BFE-95A0-BF1F2369B2EF}"/>
              </a:ext>
            </a:extLst>
          </p:cNvPr>
          <p:cNvSpPr>
            <a:spLocks noGrp="1" noRot="1" noChangeAspect="1"/>
          </p:cNvSpPr>
          <p:nvPr>
            <p:ph type="sldImg"/>
          </p:nvPr>
        </p:nvSpPr>
        <p:spPr>
          <a:xfrm>
            <a:off x="635000" y="557213"/>
            <a:ext cx="8636000" cy="4857750"/>
          </a:xfrm>
        </p:spPr>
      </p:sp>
    </p:spTree>
    <p:extLst>
      <p:ext uri="{BB962C8B-B14F-4D97-AF65-F5344CB8AC3E}">
        <p14:creationId xmlns:p14="http://schemas.microsoft.com/office/powerpoint/2010/main" val="1888983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Plaques and tangles are the two most common forms of brain trash found in Alzheimer’s disease. </a:t>
            </a:r>
          </a:p>
          <a:p>
            <a:pPr lvl="0"/>
            <a:r>
              <a:rPr lang="en-US" dirty="0"/>
              <a:t>Plaques are deposits of a protein fragment called beta-amyloid (BAY-</a:t>
            </a:r>
            <a:r>
              <a:rPr lang="en-US" dirty="0" err="1"/>
              <a:t>tuh</a:t>
            </a:r>
            <a:r>
              <a:rPr lang="en-US" dirty="0"/>
              <a:t> AM-uh-</a:t>
            </a:r>
            <a:r>
              <a:rPr lang="en-US" dirty="0" err="1"/>
              <a:t>loyd</a:t>
            </a:r>
            <a:r>
              <a:rPr lang="en-US" dirty="0"/>
              <a:t>) that build up in the spaces between nerve cells.</a:t>
            </a:r>
          </a:p>
          <a:p>
            <a:r>
              <a:rPr lang="en-US" dirty="0"/>
              <a:t>Tangles are twisted fibers of another protein called tau (rhymes with “wow”) that build up inside cells. </a:t>
            </a:r>
          </a:p>
          <a:p>
            <a:r>
              <a:rPr lang="en-US" dirty="0"/>
              <a:t>Plaques and tangles stop communication between nerve cells and cause them to die. Vascular dementia is cognitive impairment caused by damage to the blood vessels in the brain.</a:t>
            </a:r>
          </a:p>
          <a:p>
            <a:r>
              <a:rPr lang="en-US" dirty="0"/>
              <a:t>Buildup of waste in general can also lead to symptoms such as diminished focus, loss of productivity, and a drastic reduction in overall energy—signs and symptoms of biological aging. Simply put, the more trash, the “older” the brain.</a:t>
            </a:r>
          </a:p>
          <a:p>
            <a:r>
              <a:rPr lang="en-US" dirty="0"/>
              <a:t>So, can we get rid of trash? While there’s no brain shampoo, scientists have made a series of discoveries that show your body has powerful cleaning methods to literally take out the trash. We’ll talk about how your body can get rid of brain trash in just a bit.</a:t>
            </a:r>
          </a:p>
          <a:p>
            <a:br>
              <a:rPr lang="en-US" dirty="0"/>
            </a:br>
            <a:endParaRPr lang="en-US" dirty="0"/>
          </a:p>
        </p:txBody>
      </p:sp>
      <p:sp>
        <p:nvSpPr>
          <p:cNvPr id="5" name="Slide Number Placeholder 4">
            <a:extLst>
              <a:ext uri="{FF2B5EF4-FFF2-40B4-BE49-F238E27FC236}">
                <a16:creationId xmlns:a16="http://schemas.microsoft.com/office/drawing/2014/main" id="{F144D7F9-1CE9-4A94-ADC8-0CAC29B92B13}"/>
              </a:ext>
            </a:extLst>
          </p:cNvPr>
          <p:cNvSpPr>
            <a:spLocks noGrp="1"/>
          </p:cNvSpPr>
          <p:nvPr>
            <p:ph type="sldNum" sz="quarter" idx="5"/>
          </p:nvPr>
        </p:nvSpPr>
        <p:spPr/>
        <p:txBody>
          <a:bodyPr/>
          <a:lstStyle/>
          <a:p>
            <a:fld id="{F9CC64C5-72B8-48B3-9F32-B70947D2168E}" type="slidenum">
              <a:rPr lang="en-US" smtClean="0"/>
              <a:pPr/>
              <a:t>12</a:t>
            </a:fld>
            <a:endParaRPr lang="en-US" dirty="0"/>
          </a:p>
        </p:txBody>
      </p:sp>
      <p:sp>
        <p:nvSpPr>
          <p:cNvPr id="8" name="Slide Image Placeholder 7">
            <a:extLst>
              <a:ext uri="{FF2B5EF4-FFF2-40B4-BE49-F238E27FC236}">
                <a16:creationId xmlns:a16="http://schemas.microsoft.com/office/drawing/2014/main" id="{3B05EAAE-ADA8-4B50-830F-735692A43789}"/>
              </a:ext>
            </a:extLst>
          </p:cNvPr>
          <p:cNvSpPr>
            <a:spLocks noGrp="1" noRot="1" noChangeAspect="1"/>
          </p:cNvSpPr>
          <p:nvPr>
            <p:ph type="sldImg"/>
          </p:nvPr>
        </p:nvSpPr>
        <p:spPr>
          <a:xfrm>
            <a:off x="635000" y="557213"/>
            <a:ext cx="8636000" cy="4857750"/>
          </a:xfrm>
        </p:spPr>
      </p:sp>
    </p:spTree>
    <p:extLst>
      <p:ext uri="{BB962C8B-B14F-4D97-AF65-F5344CB8AC3E}">
        <p14:creationId xmlns:p14="http://schemas.microsoft.com/office/powerpoint/2010/main" val="1304785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Notes Placeholder 2"/>
          <p:cNvSpPr>
            <a:spLocks noGrp="1"/>
          </p:cNvSpPr>
          <p:nvPr>
            <p:ph type="body" idx="1"/>
          </p:nvPr>
        </p:nvSpPr>
        <p:spPr>
          <a:xfrm>
            <a:off x="991039" y="5844536"/>
            <a:ext cx="7923940" cy="7107326"/>
          </a:xfrm>
        </p:spPr>
        <p:txBody>
          <a:bodyPr/>
          <a:lstStyle/>
          <a:p>
            <a:r>
              <a:rPr lang="en-US" dirty="0"/>
              <a:t>The costs associated with dementia can be significant. In addition to medical costs, other areas of expenses may include caregiving, medication, and housing needs.</a:t>
            </a:r>
          </a:p>
          <a:p>
            <a:pPr defTabSz="1281377"/>
            <a:r>
              <a:rPr lang="en-US" dirty="0"/>
              <a:t>Let’s touch on some of the trends that are increasing the costs of dementia and Alzheimer’s.</a:t>
            </a:r>
          </a:p>
          <a:p>
            <a:pPr defTabSz="1281377">
              <a:spcAft>
                <a:spcPts val="603"/>
              </a:spcAft>
            </a:pPr>
            <a:r>
              <a:rPr lang="en-US" dirty="0"/>
              <a:t>According to the Alzheimer’s Association, people 65 and older survive an average of four to eight years after a diagnosis, yet some live as long as 20 years with the disease.</a:t>
            </a:r>
            <a:r>
              <a:rPr lang="en-US" baseline="30000" dirty="0"/>
              <a:t>1</a:t>
            </a:r>
          </a:p>
          <a:p>
            <a:pPr defTabSz="1281377">
              <a:spcBef>
                <a:spcPts val="0"/>
              </a:spcBef>
            </a:pPr>
            <a:r>
              <a:rPr lang="en-US" dirty="0"/>
              <a:t>Alzheimer’s Diagnoses are on the rise.</a:t>
            </a:r>
          </a:p>
          <a:p>
            <a:pPr marL="240258" indent="-240258">
              <a:spcBef>
                <a:spcPts val="0"/>
              </a:spcBef>
              <a:buFont typeface="Arial" panose="020B0604020202020204" pitchFamily="34" charset="0"/>
              <a:buChar char="•"/>
            </a:pPr>
            <a:r>
              <a:rPr lang="en-US" dirty="0"/>
              <a:t>2023 estimate for Americans living with Alzheimer’s: 6.7 million</a:t>
            </a:r>
            <a:r>
              <a:rPr lang="en-US" baseline="30000" dirty="0"/>
              <a:t>2</a:t>
            </a:r>
            <a:endParaRPr lang="en-US" dirty="0"/>
          </a:p>
          <a:p>
            <a:pPr marL="240258" indent="-240258">
              <a:spcBef>
                <a:spcPts val="0"/>
              </a:spcBef>
              <a:buFont typeface="Arial" panose="020B0604020202020204" pitchFamily="34" charset="0"/>
              <a:buChar char="•"/>
            </a:pPr>
            <a:r>
              <a:rPr lang="en-US" dirty="0"/>
              <a:t>2030 estimate: 8.5 million</a:t>
            </a:r>
            <a:r>
              <a:rPr lang="en-US" baseline="30000" dirty="0"/>
              <a:t>1</a:t>
            </a:r>
            <a:endParaRPr lang="en-US" dirty="0"/>
          </a:p>
          <a:p>
            <a:pPr marL="240258" indent="-240258">
              <a:spcBef>
                <a:spcPts val="0"/>
              </a:spcBef>
              <a:buFont typeface="Arial" panose="020B0604020202020204" pitchFamily="34" charset="0"/>
              <a:buChar char="•"/>
            </a:pPr>
            <a:r>
              <a:rPr lang="en-US" dirty="0"/>
              <a:t>2050 estimate: 12.7 million</a:t>
            </a:r>
            <a:r>
              <a:rPr lang="en-US" baseline="30000" dirty="0"/>
              <a:t>1</a:t>
            </a:r>
          </a:p>
          <a:p>
            <a:pPr defTabSz="1281377">
              <a:defRPr/>
            </a:pPr>
            <a:r>
              <a:rPr lang="en-US" dirty="0">
                <a:latin typeface="+mj-lt"/>
              </a:rPr>
              <a:t>To plan for your financial needs during the course of Alzheimer's disease, you'll need to consider all the costs you might face now and in the future. Since Alzheimer's is a progressive disease, the type and level of care needed will intensify over time.</a:t>
            </a:r>
            <a:endParaRPr lang="en-US" dirty="0"/>
          </a:p>
          <a:p>
            <a:r>
              <a:rPr lang="en-US" dirty="0"/>
              <a:t>The more financial planning that can be done soon after an Alzheimer’s diagnosis, the better prepared one will be for financial issues and expenses — especially while people can still make financial and caregiving decisions for themselves.</a:t>
            </a:r>
          </a:p>
          <a:p>
            <a:r>
              <a:rPr lang="en-US" dirty="0"/>
              <a:t>Concerning the cost of Alzheimer’s medications, one new drug, </a:t>
            </a:r>
            <a:r>
              <a:rPr lang="en-US" dirty="0" err="1"/>
              <a:t>Aduhelm</a:t>
            </a:r>
            <a:r>
              <a:rPr lang="en-US" dirty="0"/>
              <a:t>, is priced at approximately $28,000/year.</a:t>
            </a:r>
            <a:r>
              <a:rPr lang="en-US" baseline="30000" dirty="0"/>
              <a:t>3</a:t>
            </a:r>
            <a:r>
              <a:rPr lang="en-US" dirty="0"/>
              <a:t> Medicare typically covers 80% of the cost of medication. For just that one drug, patients would pay 20% of the cost—$5,600. Medicare has limited coverage for this medication to beneficiaries enrolled in clinical trials.</a:t>
            </a:r>
          </a:p>
          <a:p>
            <a:r>
              <a:rPr lang="en-US" dirty="0"/>
              <a:t>Next, we’ll look at potential caregiving and housing costs.</a:t>
            </a:r>
          </a:p>
          <a:p>
            <a:endParaRPr lang="en-US" dirty="0"/>
          </a:p>
          <a:p>
            <a:pPr algn="l" fontAlgn="base"/>
            <a:r>
              <a:rPr lang="en-US" sz="900" baseline="30000" dirty="0">
                <a:solidFill>
                  <a:srgbClr val="212121"/>
                </a:solidFill>
              </a:rPr>
              <a:t>1</a:t>
            </a:r>
            <a:r>
              <a:rPr lang="en-US" sz="900" dirty="0">
                <a:solidFill>
                  <a:srgbClr val="212121"/>
                </a:solidFill>
              </a:rPr>
              <a:t>Alzheimer's Disease and Dementia Life Expectancy, </a:t>
            </a:r>
            <a:r>
              <a:rPr lang="en-US" sz="900" dirty="0" err="1">
                <a:solidFill>
                  <a:srgbClr val="212121"/>
                </a:solidFill>
              </a:rPr>
              <a:t>VeryWellHealth</a:t>
            </a:r>
            <a:r>
              <a:rPr lang="en-US" sz="900" dirty="0">
                <a:solidFill>
                  <a:srgbClr val="212121"/>
                </a:solidFill>
              </a:rPr>
              <a:t>, 1/6/23</a:t>
            </a:r>
          </a:p>
          <a:p>
            <a:pPr defTabSz="914191">
              <a:spcBef>
                <a:spcPts val="0"/>
              </a:spcBef>
              <a:defRPr/>
            </a:pPr>
            <a:r>
              <a:rPr lang="en-US" sz="900" baseline="30000" dirty="0"/>
              <a:t>2</a:t>
            </a:r>
            <a:r>
              <a:rPr lang="en-US" sz="900" dirty="0"/>
              <a:t>Fox Business, 3/16/23</a:t>
            </a:r>
            <a:endParaRPr lang="en-US" sz="900" dirty="0">
              <a:solidFill>
                <a:srgbClr val="212121"/>
              </a:solidFill>
            </a:endParaRPr>
          </a:p>
          <a:p>
            <a:pPr>
              <a:spcBef>
                <a:spcPts val="0"/>
              </a:spcBef>
            </a:pPr>
            <a:r>
              <a:rPr lang="en-US" sz="900" baseline="30000" dirty="0">
                <a:solidFill>
                  <a:srgbClr val="212121"/>
                </a:solidFill>
              </a:rPr>
              <a:t>3</a:t>
            </a:r>
            <a:r>
              <a:rPr lang="en-US" sz="900" dirty="0">
                <a:solidFill>
                  <a:srgbClr val="212121"/>
                </a:solidFill>
              </a:rPr>
              <a:t>Medicare Limits Coverage of Controversial New Alzheimer’s Drug, AARP, 4/8/22</a:t>
            </a:r>
            <a:endParaRPr lang="en-US" dirty="0"/>
          </a:p>
          <a:p>
            <a:endParaRPr lang="en-US" dirty="0"/>
          </a:p>
        </p:txBody>
      </p:sp>
      <p:sp>
        <p:nvSpPr>
          <p:cNvPr id="3" name="Slide Number Placeholder 2">
            <a:extLst>
              <a:ext uri="{FF2B5EF4-FFF2-40B4-BE49-F238E27FC236}">
                <a16:creationId xmlns:a16="http://schemas.microsoft.com/office/drawing/2014/main" id="{F9096F97-5514-40F3-AA51-4A46C28F63AE}"/>
              </a:ext>
            </a:extLst>
          </p:cNvPr>
          <p:cNvSpPr>
            <a:spLocks noGrp="1"/>
          </p:cNvSpPr>
          <p:nvPr>
            <p:ph type="sldNum" sz="quarter" idx="5"/>
          </p:nvPr>
        </p:nvSpPr>
        <p:spPr/>
        <p:txBody>
          <a:bodyPr/>
          <a:lstStyle/>
          <a:p>
            <a:fld id="{F9CC64C5-72B8-48B3-9F32-B70947D2168E}" type="slidenum">
              <a:rPr lang="en-US" smtClean="0"/>
              <a:pPr/>
              <a:t>13</a:t>
            </a:fld>
            <a:endParaRPr lang="en-US" dirty="0"/>
          </a:p>
        </p:txBody>
      </p:sp>
      <p:sp>
        <p:nvSpPr>
          <p:cNvPr id="6" name="Slide Image Placeholder 5">
            <a:extLst>
              <a:ext uri="{FF2B5EF4-FFF2-40B4-BE49-F238E27FC236}">
                <a16:creationId xmlns:a16="http://schemas.microsoft.com/office/drawing/2014/main" id="{68D0BD78-93C6-4381-90AB-24F30610A9DF}"/>
              </a:ext>
            </a:extLst>
          </p:cNvPr>
          <p:cNvSpPr>
            <a:spLocks noGrp="1" noRot="1" noChangeAspect="1"/>
          </p:cNvSpPr>
          <p:nvPr>
            <p:ph type="sldImg"/>
          </p:nvPr>
        </p:nvSpPr>
        <p:spPr>
          <a:xfrm>
            <a:off x="635000" y="557213"/>
            <a:ext cx="8636000" cy="4857750"/>
          </a:xfrm>
        </p:spPr>
      </p:sp>
    </p:spTree>
    <p:extLst>
      <p:ext uri="{BB962C8B-B14F-4D97-AF65-F5344CB8AC3E}">
        <p14:creationId xmlns:p14="http://schemas.microsoft.com/office/powerpoint/2010/main" val="2284389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557213"/>
            <a:ext cx="8636000" cy="4857750"/>
          </a:xfrm>
        </p:spPr>
      </p:sp>
      <p:sp>
        <p:nvSpPr>
          <p:cNvPr id="3" name="Notes Placeholder 2"/>
          <p:cNvSpPr>
            <a:spLocks noGrp="1"/>
          </p:cNvSpPr>
          <p:nvPr>
            <p:ph type="body" idx="1"/>
          </p:nvPr>
        </p:nvSpPr>
        <p:spPr/>
        <p:txBody>
          <a:bodyPr/>
          <a:lstStyle/>
          <a:p>
            <a:r>
              <a:rPr lang="en-US" dirty="0"/>
              <a:t>Initially, a person with a dementia diagnosis can live independently. Often, care is provided by family and friends. </a:t>
            </a:r>
          </a:p>
          <a:p>
            <a:r>
              <a:rPr lang="en-US" dirty="0"/>
              <a:t>But as the disease progresses, full-time care from a home-health aid (a person hired to </a:t>
            </a:r>
            <a:r>
              <a:rPr lang="en-US" b="0" i="0" dirty="0">
                <a:solidFill>
                  <a:srgbClr val="111111"/>
                </a:solidFill>
                <a:effectLst/>
              </a:rPr>
              <a:t>help with basic daily activities and physical care, or require assistance with shopping, cooking, or paying bills</a:t>
            </a:r>
            <a:r>
              <a:rPr lang="en-US" dirty="0"/>
              <a:t>) may be needed.</a:t>
            </a:r>
          </a:p>
          <a:p>
            <a:pPr defTabSz="1281474">
              <a:defRPr/>
            </a:pPr>
            <a:r>
              <a:rPr lang="en-US" dirty="0"/>
              <a:t>[Review costs of home health aid]</a:t>
            </a:r>
          </a:p>
          <a:p>
            <a:r>
              <a:rPr lang="en-US" dirty="0"/>
              <a:t>During the middle stages of Alzheimer's, it becomes necessary to provide 24-hour supervision to keep the person with dementia safe. As the disease progresses into the late-stages, around-the-clock care requirements become more intensive.</a:t>
            </a:r>
          </a:p>
          <a:p>
            <a:r>
              <a:rPr lang="en-US" dirty="0"/>
              <a:t>Making the decision to move into long-term care, e.g., assisted-living or nursing-home care, may be very difficult, but it’s not always possible to continue providing the level of care needed at home. </a:t>
            </a:r>
          </a:p>
          <a:p>
            <a:r>
              <a:rPr lang="en-US" dirty="0"/>
              <a:t>Stats:</a:t>
            </a:r>
          </a:p>
          <a:p>
            <a:pPr marL="171437" indent="-171437">
              <a:buFont typeface="Arial" panose="020B0604020202020204" pitchFamily="34" charset="0"/>
              <a:buChar char="•"/>
            </a:pPr>
            <a:r>
              <a:rPr lang="en-US" b="0" i="0" dirty="0">
                <a:solidFill>
                  <a:srgbClr val="333333"/>
                </a:solidFill>
                <a:effectLst/>
                <a:latin typeface="Guardian TextSans Web"/>
              </a:rPr>
              <a:t>Among the 1.2 to 1.4 million long-stay residents in the US, at least two-thirds are estimated to have Alzheimer’s disease and related dementias</a:t>
            </a:r>
            <a:r>
              <a:rPr lang="en-US" b="0" i="0" baseline="30000" dirty="0">
                <a:solidFill>
                  <a:srgbClr val="333333"/>
                </a:solidFill>
                <a:effectLst/>
                <a:latin typeface="Guardian TextSans Web"/>
              </a:rPr>
              <a:t>1</a:t>
            </a:r>
            <a:endParaRPr lang="en-US" b="0" i="0" u="none" strike="noStrike" baseline="30000" dirty="0">
              <a:solidFill>
                <a:srgbClr val="9E1F63"/>
              </a:solidFill>
              <a:effectLst/>
              <a:latin typeface="Guardian TextSans Web"/>
            </a:endParaRPr>
          </a:p>
          <a:p>
            <a:pPr marL="171437" indent="-171437">
              <a:buFont typeface="Arial" panose="020B0604020202020204" pitchFamily="34" charset="0"/>
              <a:buChar char="•"/>
            </a:pPr>
            <a:r>
              <a:rPr lang="en-US" b="0" i="0" dirty="0">
                <a:solidFill>
                  <a:srgbClr val="333333"/>
                </a:solidFill>
                <a:effectLst/>
                <a:latin typeface="Guardian TextSans Web"/>
              </a:rPr>
              <a:t>Among new nursing home admissions, which are commonly precipitated by hospitalization, more than 40% of the patients are estimated to have Alzheimer disease and related dementias or cognitive impairment</a:t>
            </a:r>
            <a:r>
              <a:rPr lang="en-US" b="0" i="0" baseline="30000" dirty="0">
                <a:solidFill>
                  <a:srgbClr val="333333"/>
                </a:solidFill>
                <a:effectLst/>
                <a:latin typeface="Guardian TextSans Web"/>
              </a:rPr>
              <a:t>1</a:t>
            </a:r>
          </a:p>
          <a:p>
            <a:pPr marL="171437" indent="-171437">
              <a:buFont typeface="Arial" panose="020B0604020202020204" pitchFamily="34" charset="0"/>
              <a:buChar char="•"/>
            </a:pPr>
            <a:endParaRPr lang="en-US" dirty="0"/>
          </a:p>
          <a:p>
            <a:r>
              <a:rPr lang="en-US" baseline="30000" dirty="0"/>
              <a:t>1</a:t>
            </a:r>
            <a:r>
              <a:rPr lang="en-US" dirty="0"/>
              <a:t> Risk of Discharge to Lower-Quality Nursing Homes Among Hospitalized Older Adults With Alzheimer Disease and Related Dementias, </a:t>
            </a:r>
            <a:r>
              <a:rPr lang="en-US" b="0" i="0" dirty="0">
                <a:solidFill>
                  <a:srgbClr val="111111"/>
                </a:solidFill>
                <a:effectLst/>
                <a:latin typeface="-apple-system"/>
              </a:rPr>
              <a:t>Journal of the American Medical Association, 2/8/23</a:t>
            </a:r>
            <a:endParaRPr lang="en-US" dirty="0"/>
          </a:p>
          <a:p>
            <a:endParaRPr lang="en-US" dirty="0"/>
          </a:p>
          <a:p>
            <a:r>
              <a:rPr lang="en-US" dirty="0"/>
              <a:t>[Review costs of assisted living, nursing home, and memory care costs]</a:t>
            </a:r>
          </a:p>
        </p:txBody>
      </p:sp>
      <p:sp>
        <p:nvSpPr>
          <p:cNvPr id="5" name="Slide Number Placeholder 4">
            <a:extLst>
              <a:ext uri="{FF2B5EF4-FFF2-40B4-BE49-F238E27FC236}">
                <a16:creationId xmlns:a16="http://schemas.microsoft.com/office/drawing/2014/main" id="{6AFAEBB8-A6EF-4905-B06B-065D595BD12C}"/>
              </a:ext>
            </a:extLst>
          </p:cNvPr>
          <p:cNvSpPr>
            <a:spLocks noGrp="1"/>
          </p:cNvSpPr>
          <p:nvPr>
            <p:ph type="sldNum" sz="quarter" idx="5"/>
          </p:nvPr>
        </p:nvSpPr>
        <p:spPr/>
        <p:txBody>
          <a:bodyPr/>
          <a:lstStyle/>
          <a:p>
            <a:pPr>
              <a:defRPr/>
            </a:pPr>
            <a:fld id="{F9CC64C5-72B8-48B3-9F32-B70947D2168E}" type="slidenum">
              <a:rPr lang="en-US" smtClean="0"/>
              <a:pPr>
                <a:defRPr/>
              </a:pPr>
              <a:t>14</a:t>
            </a:fld>
            <a:endParaRPr lang="en-US" dirty="0"/>
          </a:p>
        </p:txBody>
      </p:sp>
    </p:spTree>
    <p:extLst>
      <p:ext uri="{BB962C8B-B14F-4D97-AF65-F5344CB8AC3E}">
        <p14:creationId xmlns:p14="http://schemas.microsoft.com/office/powerpoint/2010/main" val="2390006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557213"/>
            <a:ext cx="8636000" cy="4857750"/>
          </a:xfrm>
        </p:spPr>
      </p:sp>
      <p:sp>
        <p:nvSpPr>
          <p:cNvPr id="3" name="Notes Placeholder 2"/>
          <p:cNvSpPr>
            <a:spLocks noGrp="1"/>
          </p:cNvSpPr>
          <p:nvPr>
            <p:ph type="body" idx="1"/>
          </p:nvPr>
        </p:nvSpPr>
        <p:spPr/>
        <p:txBody>
          <a:bodyPr/>
          <a:lstStyle/>
          <a:p>
            <a:r>
              <a:rPr lang="en-US" b="1" dirty="0">
                <a:latin typeface="+mj-lt"/>
              </a:rPr>
              <a:t>Medicare</a:t>
            </a:r>
            <a:r>
              <a:rPr lang="en-US" dirty="0">
                <a:latin typeface="+mj-lt"/>
              </a:rPr>
              <a:t> covers up to 100 days of "skilled nursing care" per illness, but there are a number of requirements that must be met before the nursing home stay will be covered. The result of these requirements is that Medicare recipients are often discharged from a nursing home before they are ready.</a:t>
            </a:r>
            <a:r>
              <a:rPr lang="en-US" baseline="30000" dirty="0">
                <a:latin typeface="+mj-lt"/>
              </a:rPr>
              <a:t>1</a:t>
            </a:r>
          </a:p>
          <a:p>
            <a:r>
              <a:rPr lang="en-US" dirty="0">
                <a:latin typeface="+mj-lt"/>
              </a:rPr>
              <a:t>Medicare does not cover the costs of long-term stays in nursing homes.</a:t>
            </a:r>
            <a:r>
              <a:rPr lang="en-US" baseline="30000" dirty="0">
                <a:latin typeface="+mj-lt"/>
              </a:rPr>
              <a:t>1</a:t>
            </a:r>
          </a:p>
          <a:p>
            <a:r>
              <a:rPr lang="en-US" b="1" dirty="0">
                <a:latin typeface="+mj-lt"/>
              </a:rPr>
              <a:t>Medicaid</a:t>
            </a:r>
            <a:r>
              <a:rPr lang="en-US" dirty="0">
                <a:latin typeface="+mj-lt"/>
              </a:rPr>
              <a:t> may pay for nursing-home care. In all 50 states and the District of Columbia, Medicaid will pay for nursing-home care for persons who require that level of care and meet the program’s financial eligibility requirements. Be aware that the financial requirements and the level-of-care requirements vary based on the state. </a:t>
            </a:r>
          </a:p>
          <a:p>
            <a:r>
              <a:rPr lang="en-US" dirty="0">
                <a:latin typeface="+mj-lt"/>
              </a:rPr>
              <a:t>Furthering the complexity is that the financial requirements change based on the marital status of the Medicaid beneficiary/applicant. For those who are eligible and meet the income and asset limits, Medicaid will pay for the complete cost of nursing-home care, including room and board. Medicaid generally requires a person exhaust most of their assets before it kicks in. </a:t>
            </a:r>
            <a:r>
              <a:rPr lang="en-US" b="0" i="0" dirty="0">
                <a:solidFill>
                  <a:srgbClr val="111111"/>
                </a:solidFill>
                <a:effectLst/>
                <a:latin typeface="SourceSansPro"/>
              </a:rPr>
              <a:t>Medicaid is a form of welfare—or at least that’s how it began. So to be eligible, you must become “impoverished” under the program’s guidelines.</a:t>
            </a:r>
            <a:endParaRPr lang="en-US" dirty="0">
              <a:latin typeface="+mj-lt"/>
            </a:endParaRPr>
          </a:p>
          <a:p>
            <a:r>
              <a:rPr lang="en-US" dirty="0">
                <a:latin typeface="+mj-lt"/>
              </a:rPr>
              <a:t>Medicaid will cover this cost on an ongoing, long-term basis for however long that level of care is required, even if it is required for the remainder of one’s life.</a:t>
            </a:r>
            <a:r>
              <a:rPr lang="en-US" baseline="30000" dirty="0">
                <a:latin typeface="+mj-lt"/>
              </a:rPr>
              <a:t>2</a:t>
            </a:r>
          </a:p>
          <a:p>
            <a:endParaRPr lang="en-US" baseline="30000" dirty="0">
              <a:latin typeface="+mj-lt"/>
            </a:endParaRPr>
          </a:p>
          <a:p>
            <a:r>
              <a:rPr lang="en-US" sz="900" baseline="30000" dirty="0"/>
              <a:t>1</a:t>
            </a:r>
            <a:r>
              <a:rPr lang="en-US" sz="900" dirty="0"/>
              <a:t>Medicare's Limited Nursing Home Coverage, </a:t>
            </a:r>
            <a:r>
              <a:rPr lang="en-US" sz="900" dirty="0" err="1"/>
              <a:t>ElderLawAnswers</a:t>
            </a:r>
            <a:r>
              <a:rPr lang="en-US" sz="900" dirty="0"/>
              <a:t>, 1/7/22</a:t>
            </a:r>
          </a:p>
          <a:p>
            <a:r>
              <a:rPr lang="en-US" sz="900" baseline="30000" dirty="0"/>
              <a:t>2</a:t>
            </a:r>
            <a:r>
              <a:rPr lang="en-US" sz="900" dirty="0"/>
              <a:t>Medicaid Coverage of Nursing Home Care | When, Where and How Much They Pay, American Council on Aging, 12/26/22</a:t>
            </a:r>
          </a:p>
        </p:txBody>
      </p:sp>
      <p:sp>
        <p:nvSpPr>
          <p:cNvPr id="5" name="Slide Number Placeholder 4">
            <a:extLst>
              <a:ext uri="{FF2B5EF4-FFF2-40B4-BE49-F238E27FC236}">
                <a16:creationId xmlns:a16="http://schemas.microsoft.com/office/drawing/2014/main" id="{7823D77E-ACA8-405A-9DCF-B394460E02A0}"/>
              </a:ext>
            </a:extLst>
          </p:cNvPr>
          <p:cNvSpPr>
            <a:spLocks noGrp="1"/>
          </p:cNvSpPr>
          <p:nvPr>
            <p:ph type="sldNum" sz="quarter" idx="5"/>
          </p:nvPr>
        </p:nvSpPr>
        <p:spPr/>
        <p:txBody>
          <a:bodyPr/>
          <a:lstStyle/>
          <a:p>
            <a:pPr>
              <a:defRPr/>
            </a:pPr>
            <a:fld id="{F9CC64C5-72B8-48B3-9F32-B70947D2168E}" type="slidenum">
              <a:rPr lang="en-US" smtClean="0"/>
              <a:pPr>
                <a:defRPr/>
              </a:pPr>
              <a:t>15</a:t>
            </a:fld>
            <a:endParaRPr lang="en-US" dirty="0"/>
          </a:p>
        </p:txBody>
      </p:sp>
    </p:spTree>
    <p:extLst>
      <p:ext uri="{BB962C8B-B14F-4D97-AF65-F5344CB8AC3E}">
        <p14:creationId xmlns:p14="http://schemas.microsoft.com/office/powerpoint/2010/main" val="474340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557213"/>
            <a:ext cx="8636000" cy="4857750"/>
          </a:xfrm>
        </p:spPr>
      </p:sp>
      <p:sp>
        <p:nvSpPr>
          <p:cNvPr id="3" name="Notes Placeholder 2"/>
          <p:cNvSpPr>
            <a:spLocks noGrp="1"/>
          </p:cNvSpPr>
          <p:nvPr>
            <p:ph type="body" idx="1"/>
          </p:nvPr>
        </p:nvSpPr>
        <p:spPr>
          <a:xfrm>
            <a:off x="991039" y="5844535"/>
            <a:ext cx="7923940" cy="6873246"/>
          </a:xfrm>
        </p:spPr>
        <p:txBody>
          <a:bodyPr/>
          <a:lstStyle/>
          <a:p>
            <a:pPr algn="l"/>
            <a:r>
              <a:rPr lang="en-US" b="0" i="0" dirty="0">
                <a:solidFill>
                  <a:srgbClr val="37383D"/>
                </a:solidFill>
                <a:effectLst/>
              </a:rPr>
              <a:t>The total lifetime cost of care for someone with dementia is estimated at $392,874 in 2021 dollars.</a:t>
            </a:r>
            <a:r>
              <a:rPr lang="en-US" b="0" i="0" baseline="30000" dirty="0">
                <a:solidFill>
                  <a:srgbClr val="37383D"/>
                </a:solidFill>
                <a:effectLst/>
              </a:rPr>
              <a:t>1</a:t>
            </a:r>
          </a:p>
          <a:p>
            <a:pPr algn="l"/>
            <a:r>
              <a:rPr lang="en-US" b="0" i="0" dirty="0">
                <a:solidFill>
                  <a:srgbClr val="37383D"/>
                </a:solidFill>
                <a:effectLst/>
              </a:rPr>
              <a:t>These costs may include:</a:t>
            </a:r>
          </a:p>
          <a:p>
            <a:pPr marL="320369" indent="-320369">
              <a:buFont typeface="+mj-lt"/>
              <a:buAutoNum type="arabicPeriod"/>
            </a:pPr>
            <a:r>
              <a:rPr lang="en-US" b="0" i="0" dirty="0">
                <a:solidFill>
                  <a:srgbClr val="383838"/>
                </a:solidFill>
                <a:effectLst/>
              </a:rPr>
              <a:t>Medical expenses: This includes doctor's visits, hospitalizations, and medication costs.</a:t>
            </a:r>
          </a:p>
          <a:p>
            <a:pPr marL="320369" indent="-320369">
              <a:buFont typeface="+mj-lt"/>
              <a:buAutoNum type="arabicPeriod"/>
            </a:pPr>
            <a:r>
              <a:rPr lang="en-US" b="0" i="0" dirty="0">
                <a:solidFill>
                  <a:srgbClr val="383838"/>
                </a:solidFill>
                <a:effectLst/>
              </a:rPr>
              <a:t>Caregiving costs: Dementia patients often require round-the-clock care, which can be provided either by family members or professional caregivers. This can be a significant expense, particularly if the patient requires skilled nursing care.</a:t>
            </a:r>
          </a:p>
          <a:p>
            <a:pPr marL="320369" indent="-320369">
              <a:buFont typeface="+mj-lt"/>
              <a:buAutoNum type="arabicPeriod"/>
            </a:pPr>
            <a:r>
              <a:rPr lang="en-US" b="0" i="0" dirty="0">
                <a:solidFill>
                  <a:srgbClr val="383838"/>
                </a:solidFill>
                <a:effectLst/>
              </a:rPr>
              <a:t>Home modifications: As the disease progresses, patients may require modifications to their home to make it safer and more accessible. These modifications can include installing handrails, wheelchair ramps, and stairlifts.</a:t>
            </a:r>
          </a:p>
          <a:p>
            <a:pPr marL="320369" indent="-320369">
              <a:buFont typeface="+mj-lt"/>
              <a:buAutoNum type="arabicPeriod"/>
            </a:pPr>
            <a:r>
              <a:rPr lang="en-US" b="0" i="0" dirty="0">
                <a:solidFill>
                  <a:srgbClr val="383838"/>
                </a:solidFill>
                <a:effectLst/>
              </a:rPr>
              <a:t>Lost income: Caregivers may need to reduce their work hours or stop working altogether to care for their loved ones with dementia. This can result in a significant loss of income.</a:t>
            </a:r>
          </a:p>
          <a:p>
            <a:pPr marL="320369" indent="-320369">
              <a:buFont typeface="+mj-lt"/>
              <a:buAutoNum type="arabicPeriod"/>
            </a:pPr>
            <a:r>
              <a:rPr lang="en-US" b="0" i="0" dirty="0">
                <a:solidFill>
                  <a:srgbClr val="383838"/>
                </a:solidFill>
                <a:effectLst/>
              </a:rPr>
              <a:t>Legal and financial fees: As the disease progresses, patients may become unable to manage their own affairs. This can lead to legal and financial issues that require the assistance of an attorney or financial professional.</a:t>
            </a:r>
          </a:p>
          <a:p>
            <a:pPr marL="320369" indent="-320369">
              <a:buFont typeface="+mj-lt"/>
              <a:buAutoNum type="arabicPeriod"/>
            </a:pPr>
            <a:r>
              <a:rPr lang="en-US" b="0" i="0" dirty="0">
                <a:solidFill>
                  <a:srgbClr val="383838"/>
                </a:solidFill>
                <a:effectLst/>
              </a:rPr>
              <a:t>Hospice and end-of-life care: In the later stages of dementia, patients may require hospice or end-of-life care. These services can be expensive and may not be covered by insurance.</a:t>
            </a:r>
          </a:p>
          <a:p>
            <a:r>
              <a:rPr lang="en-US" b="0" i="0" dirty="0">
                <a:solidFill>
                  <a:srgbClr val="383838"/>
                </a:solidFill>
                <a:effectLst/>
              </a:rPr>
              <a:t>From a financial standpoint, </a:t>
            </a:r>
            <a:r>
              <a:rPr lang="en-US" dirty="0">
                <a:solidFill>
                  <a:srgbClr val="383838"/>
                </a:solidFill>
              </a:rPr>
              <a:t>o</a:t>
            </a:r>
            <a:r>
              <a:rPr lang="en-US" b="0" i="0" dirty="0">
                <a:solidFill>
                  <a:srgbClr val="383838"/>
                </a:solidFill>
                <a:effectLst/>
              </a:rPr>
              <a:t>bviously, we’d all love to say there are things we can do to eliminate the risk of dementia, Alzheimer’s, and mental decline. </a:t>
            </a:r>
            <a:r>
              <a:rPr lang="en-US" dirty="0">
                <a:solidFill>
                  <a:srgbClr val="383838"/>
                </a:solidFill>
              </a:rPr>
              <a:t>While that may not be practical, I think we can all agree that if we could postpone the age at which it occurs, it would impact this number and, beyond the number, our quality of life. If there’s anything we can do to maintain a healthy brain as long as we can, we should be interested in doing that.</a:t>
            </a:r>
          </a:p>
          <a:p>
            <a:pPr algn="l"/>
            <a:r>
              <a:rPr lang="en-US" b="1" dirty="0">
                <a:solidFill>
                  <a:srgbClr val="383838"/>
                </a:solidFill>
                <a:latin typeface="-apple-system"/>
              </a:rPr>
              <a:t>There </a:t>
            </a:r>
            <a:r>
              <a:rPr lang="en-US" b="1" i="0" dirty="0">
                <a:solidFill>
                  <a:srgbClr val="383838"/>
                </a:solidFill>
                <a:effectLst/>
                <a:latin typeface="-apple-system"/>
              </a:rPr>
              <a:t>are steps you can take to prepare for the potential costs of cognitive decline for you or a loved one:</a:t>
            </a:r>
          </a:p>
          <a:p>
            <a:pPr marL="228558" indent="-228558">
              <a:buFont typeface="+mj-lt"/>
              <a:buAutoNum type="arabicPeriod"/>
            </a:pPr>
            <a:r>
              <a:rPr lang="en-US" b="0" i="0" dirty="0">
                <a:solidFill>
                  <a:srgbClr val="383838"/>
                </a:solidFill>
                <a:effectLst/>
                <a:latin typeface="-apple-system"/>
              </a:rPr>
              <a:t>Start planning early: Even if you don't have a family history of the disease, it's important to start thinking about the potential costs associated with it</a:t>
            </a:r>
          </a:p>
          <a:p>
            <a:pPr marL="228558" indent="-228558">
              <a:buFont typeface="+mj-lt"/>
              <a:buAutoNum type="arabicPeriod"/>
            </a:pPr>
            <a:r>
              <a:rPr lang="en-US" b="0" i="0" dirty="0">
                <a:solidFill>
                  <a:srgbClr val="383838"/>
                </a:solidFill>
                <a:effectLst/>
                <a:latin typeface="-apple-system"/>
              </a:rPr>
              <a:t>Consider long-term care insurance: Long-term care insurance can help cover the costs of care if you develop dementia and need assistance with daily living activities</a:t>
            </a:r>
          </a:p>
          <a:p>
            <a:pPr marL="228558" indent="-228558">
              <a:buFont typeface="+mj-lt"/>
              <a:buAutoNum type="arabicPeriod"/>
            </a:pPr>
            <a:r>
              <a:rPr lang="en-US" b="0" i="0" dirty="0">
                <a:solidFill>
                  <a:srgbClr val="383838"/>
                </a:solidFill>
                <a:effectLst/>
                <a:latin typeface="-apple-system"/>
              </a:rPr>
              <a:t>Consider setting up a trust: A trust can help protect your assets and ensure that they’re used to pay for your care if you develop dementia</a:t>
            </a:r>
          </a:p>
          <a:p>
            <a:pPr marL="228558" indent="-228558">
              <a:buFont typeface="+mj-lt"/>
              <a:buAutoNum type="arabicPeriod"/>
            </a:pPr>
            <a:r>
              <a:rPr lang="en-US" b="0" i="0" dirty="0">
                <a:solidFill>
                  <a:srgbClr val="383838"/>
                </a:solidFill>
                <a:effectLst/>
                <a:latin typeface="-apple-system"/>
              </a:rPr>
              <a:t>Consult with a financial professional: A financial professional can help you develop a plan to pay for the costs of dementia. They can also help you explore investment options and create a retirement plan that considers potential costs of dementia.</a:t>
            </a:r>
          </a:p>
          <a:p>
            <a:pPr marL="228558" indent="-228558">
              <a:buFont typeface="+mj-lt"/>
              <a:buAutoNum type="arabicPeriod"/>
            </a:pPr>
            <a:r>
              <a:rPr lang="en-US" dirty="0">
                <a:solidFill>
                  <a:srgbClr val="383838"/>
                </a:solidFill>
                <a:latin typeface="-apple-system"/>
              </a:rPr>
              <a:t>A financial professional or an elder law attorney can help you setup documents that may be needed, such as a durable power of attorney, trusts, a living will, and a durable power of attorney for healthcare.</a:t>
            </a:r>
            <a:endParaRPr lang="en-US" b="0" i="0" dirty="0">
              <a:solidFill>
                <a:srgbClr val="383838"/>
              </a:solidFill>
              <a:effectLst/>
              <a:latin typeface="-apple-system"/>
            </a:endParaRPr>
          </a:p>
          <a:p>
            <a:pPr marL="228558" indent="-228558">
              <a:buFont typeface="+mj-lt"/>
              <a:buAutoNum type="arabicPeriod"/>
            </a:pPr>
            <a:r>
              <a:rPr lang="en-US" b="0" i="0" dirty="0">
                <a:solidFill>
                  <a:srgbClr val="383838"/>
                </a:solidFill>
                <a:effectLst/>
                <a:latin typeface="-apple-system"/>
              </a:rPr>
              <a:t>Talk with your loved ones: Have open and honest conversations with your loved ones about your plans for dementia. They can provide support and help ensure that your wishes are followed.</a:t>
            </a:r>
            <a:endParaRPr lang="en-US" b="0" i="0" dirty="0">
              <a:solidFill>
                <a:srgbClr val="383838"/>
              </a:solidFill>
              <a:effectLst/>
            </a:endParaRPr>
          </a:p>
          <a:p>
            <a:pPr defTabSz="1281474">
              <a:defRPr/>
            </a:pPr>
            <a:r>
              <a:rPr lang="en-US" sz="900" baseline="30000" dirty="0"/>
              <a:t>1</a:t>
            </a:r>
            <a:r>
              <a:rPr lang="en-US" sz="900" dirty="0"/>
              <a:t>Source: 2023 Alzheimer’s Disease Facts and Figures Report: At a Glance Statistics</a:t>
            </a:r>
            <a:r>
              <a:rPr lang="en-US" sz="900" dirty="0">
                <a:solidFill>
                  <a:srgbClr val="37383D"/>
                </a:solidFill>
              </a:rPr>
              <a:t>, Alzheimer’s Association, 2023</a:t>
            </a:r>
            <a:endParaRPr lang="en-US" sz="900" dirty="0">
              <a:solidFill>
                <a:srgbClr val="000000"/>
              </a:solidFill>
            </a:endParaRPr>
          </a:p>
          <a:p>
            <a:pPr algn="l"/>
            <a:endParaRPr lang="en-US" b="0" i="0" dirty="0">
              <a:solidFill>
                <a:srgbClr val="37383D"/>
              </a:solidFill>
              <a:effectLst/>
            </a:endParaRPr>
          </a:p>
          <a:p>
            <a:endParaRPr lang="en-US" dirty="0"/>
          </a:p>
        </p:txBody>
      </p:sp>
      <p:sp>
        <p:nvSpPr>
          <p:cNvPr id="5" name="Slide Number Placeholder 4">
            <a:extLst>
              <a:ext uri="{FF2B5EF4-FFF2-40B4-BE49-F238E27FC236}">
                <a16:creationId xmlns:a16="http://schemas.microsoft.com/office/drawing/2014/main" id="{3B5AE0CD-ED74-45C1-A6A0-4A0AE970AF99}"/>
              </a:ext>
            </a:extLst>
          </p:cNvPr>
          <p:cNvSpPr>
            <a:spLocks noGrp="1"/>
          </p:cNvSpPr>
          <p:nvPr>
            <p:ph type="sldNum" sz="quarter" idx="5"/>
          </p:nvPr>
        </p:nvSpPr>
        <p:spPr/>
        <p:txBody>
          <a:bodyPr/>
          <a:lstStyle/>
          <a:p>
            <a:pPr>
              <a:defRPr/>
            </a:pPr>
            <a:fld id="{F9CC64C5-72B8-48B3-9F32-B70947D2168E}" type="slidenum">
              <a:rPr lang="en-US" smtClean="0"/>
              <a:pPr>
                <a:defRPr/>
              </a:pPr>
              <a:t>16</a:t>
            </a:fld>
            <a:endParaRPr lang="en-US" dirty="0"/>
          </a:p>
        </p:txBody>
      </p:sp>
    </p:spTree>
    <p:extLst>
      <p:ext uri="{BB962C8B-B14F-4D97-AF65-F5344CB8AC3E}">
        <p14:creationId xmlns:p14="http://schemas.microsoft.com/office/powerpoint/2010/main" val="1844908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557213"/>
            <a:ext cx="8636000" cy="4857750"/>
          </a:xfrm>
        </p:spPr>
      </p:sp>
      <p:sp>
        <p:nvSpPr>
          <p:cNvPr id="3" name="Notes Placeholder 2"/>
          <p:cNvSpPr>
            <a:spLocks noGrp="1"/>
          </p:cNvSpPr>
          <p:nvPr>
            <p:ph type="body" idx="1"/>
          </p:nvPr>
        </p:nvSpPr>
        <p:spPr/>
        <p:txBody>
          <a:bodyPr/>
          <a:lstStyle/>
          <a:p>
            <a:pPr defTabSz="1281474">
              <a:defRPr/>
            </a:pPr>
            <a:r>
              <a:rPr lang="en-US" dirty="0">
                <a:solidFill>
                  <a:srgbClr val="383838"/>
                </a:solidFill>
              </a:rPr>
              <a:t>Our brains do change as we age. And our mental functioning changes, too. A youthful brain is more focused, can learn and retain more information, and is more resilient to many conditions. </a:t>
            </a:r>
          </a:p>
          <a:p>
            <a:pPr defTabSz="1281474">
              <a:defRPr/>
            </a:pPr>
            <a:r>
              <a:rPr lang="en-US" dirty="0">
                <a:solidFill>
                  <a:srgbClr val="383838"/>
                </a:solidFill>
              </a:rPr>
              <a:t>The average human brain shrinks by approximately 5 percent per decade after the age of forty. As you might imagine, a shrinking and shriveling brain can have a devastating impact on memory, focus, and productivity.</a:t>
            </a:r>
          </a:p>
          <a:p>
            <a:pPr defTabSz="1281474">
              <a:defRPr/>
            </a:pPr>
            <a:r>
              <a:rPr lang="en-US" dirty="0">
                <a:solidFill>
                  <a:srgbClr val="383838"/>
                </a:solidFill>
              </a:rPr>
              <a:t>Why’s that important to your lifestyle? Think about some of the things you enjoy. (Read some of the bullets). To enjoy these things, you’ll need a healthy brain. Trying to do these things with an unhealthy brain would be challenging.</a:t>
            </a:r>
          </a:p>
          <a:p>
            <a:pPr defTabSz="1281474">
              <a:defRPr/>
            </a:pPr>
            <a:r>
              <a:rPr lang="en-US" dirty="0">
                <a:ea typeface="Times New Roman" panose="02020603050405020304" pitchFamily="18" charset="0"/>
              </a:rPr>
              <a:t>Next, we’ll talk about how you can age-proof your brain.</a:t>
            </a:r>
            <a:endParaRPr lang="en-US" dirty="0">
              <a:solidFill>
                <a:srgbClr val="383838"/>
              </a:solidFill>
            </a:endParaRPr>
          </a:p>
          <a:p>
            <a:pPr defTabSz="1281474">
              <a:defRPr/>
            </a:pPr>
            <a:endParaRPr lang="en-US" dirty="0">
              <a:solidFill>
                <a:srgbClr val="383838"/>
              </a:solidFill>
            </a:endParaRPr>
          </a:p>
          <a:p>
            <a:r>
              <a:rPr lang="en-US" b="1" i="1" u="sng" dirty="0"/>
              <a:t>[Optional: A healthy brain has:</a:t>
            </a:r>
          </a:p>
          <a:p>
            <a:pPr marL="240276" indent="-240276">
              <a:buFont typeface="Arial" panose="020B0604020202020204" pitchFamily="34" charset="0"/>
              <a:buChar char="•"/>
            </a:pPr>
            <a:r>
              <a:rPr lang="en-US" dirty="0"/>
              <a:t>Full and plump (not shrinking) size: </a:t>
            </a:r>
            <a:r>
              <a:rPr lang="en-US" dirty="0">
                <a:ea typeface="Times New Roman" panose="02020603050405020304" pitchFamily="18" charset="0"/>
              </a:rPr>
              <a:t>A shrinking brain loses functionality and is at risk of a long list of disorders. Think of your brain cells like tires: they need to be full to function.</a:t>
            </a:r>
            <a:endParaRPr lang="en-US" dirty="0"/>
          </a:p>
          <a:p>
            <a:pPr marL="240276" indent="-240276">
              <a:buFont typeface="Arial" panose="020B0604020202020204" pitchFamily="34" charset="0"/>
              <a:buChar char="•"/>
            </a:pPr>
            <a:r>
              <a:rPr lang="en-US" dirty="0"/>
              <a:t>Minimal brain trash: T</a:t>
            </a:r>
            <a:r>
              <a:rPr lang="en-US" dirty="0">
                <a:ea typeface="Times New Roman" panose="02020603050405020304" pitchFamily="18" charset="0"/>
              </a:rPr>
              <a:t>rash buildup interferes with your brain cells’ ability to communicate with each other, eventually causing the cells to shrink and die.</a:t>
            </a:r>
            <a:endParaRPr lang="en-US" dirty="0"/>
          </a:p>
          <a:p>
            <a:pPr marL="240276" indent="-240276">
              <a:buFont typeface="Arial" panose="020B0604020202020204" pitchFamily="34" charset="0"/>
              <a:buChar char="•"/>
            </a:pPr>
            <a:r>
              <a:rPr lang="en-US" dirty="0"/>
              <a:t>Lots of connections: </a:t>
            </a:r>
            <a:r>
              <a:rPr lang="en-US" dirty="0">
                <a:ea typeface="Times New Roman" panose="02020603050405020304" pitchFamily="18" charset="0"/>
              </a:rPr>
              <a:t>The keys to a healthy, youthful brain lie in the brain’s connections with the rest of the body.]</a:t>
            </a:r>
          </a:p>
          <a:p>
            <a:endParaRPr lang="en-US" dirty="0"/>
          </a:p>
          <a:p>
            <a:r>
              <a:rPr lang="en-US" b="1" i="1" u="sng" dirty="0"/>
              <a:t>[Optional: A way to tie in MIT </a:t>
            </a:r>
            <a:r>
              <a:rPr lang="en-US" b="1" i="1" u="sng" dirty="0" err="1"/>
              <a:t>AgeLab</a:t>
            </a:r>
            <a:r>
              <a:rPr lang="en-US" b="1" i="1" u="sng" dirty="0"/>
              <a:t>.</a:t>
            </a:r>
          </a:p>
          <a:p>
            <a:r>
              <a:rPr lang="en-US" dirty="0"/>
              <a:t>The MIT </a:t>
            </a:r>
            <a:r>
              <a:rPr lang="en-US" dirty="0" err="1"/>
              <a:t>AgeLab</a:t>
            </a:r>
            <a:r>
              <a:rPr lang="en-US" dirty="0"/>
              <a:t> says the 3 factors for successful aging are:</a:t>
            </a:r>
          </a:p>
          <a:p>
            <a:pPr marL="320369" indent="-320369">
              <a:buFont typeface="+mj-lt"/>
              <a:buAutoNum type="arabicPeriod"/>
            </a:pPr>
            <a:r>
              <a:rPr lang="en-US" dirty="0"/>
              <a:t>Physical resources (health)</a:t>
            </a:r>
          </a:p>
          <a:p>
            <a:pPr marL="320369" indent="-320369">
              <a:buFont typeface="+mj-lt"/>
              <a:buAutoNum type="arabicPeriod"/>
            </a:pPr>
            <a:r>
              <a:rPr lang="en-US" dirty="0"/>
              <a:t>Financial resources (money)</a:t>
            </a:r>
          </a:p>
          <a:p>
            <a:pPr marL="320369" indent="-320369">
              <a:buFont typeface="+mj-lt"/>
              <a:buAutoNum type="arabicPeriod"/>
            </a:pPr>
            <a:r>
              <a:rPr lang="en-US" dirty="0"/>
              <a:t>Social resources (friends and family)</a:t>
            </a:r>
          </a:p>
          <a:p>
            <a:pPr marL="320369" indent="-320369">
              <a:buFont typeface="+mj-lt"/>
              <a:buAutoNum type="arabicPeriod"/>
            </a:pPr>
            <a:endParaRPr lang="en-US" dirty="0"/>
          </a:p>
          <a:p>
            <a:r>
              <a:rPr lang="en-US" dirty="0"/>
              <a:t>An unhealthy brain will sap all three of these. It will not only cost you financially; it’s also going to rob us of our quality of life.</a:t>
            </a:r>
          </a:p>
          <a:p>
            <a:r>
              <a:rPr lang="en-US" dirty="0"/>
              <a:t>The good news is there are things we can do to help keep our brains healthy. Let’s talk about that next.]</a:t>
            </a:r>
          </a:p>
          <a:p>
            <a:pPr defTabSz="1281474">
              <a:defRPr/>
            </a:pPr>
            <a:endParaRPr lang="en-US" dirty="0">
              <a:solidFill>
                <a:srgbClr val="383838"/>
              </a:solidFill>
            </a:endParaRPr>
          </a:p>
          <a:p>
            <a:pPr defTabSz="1281474">
              <a:defRPr/>
            </a:pPr>
            <a:endParaRPr lang="en-US" dirty="0">
              <a:solidFill>
                <a:srgbClr val="383838"/>
              </a:solidFill>
            </a:endParaRPr>
          </a:p>
          <a:p>
            <a:pPr defTabSz="1281474">
              <a:defRPr/>
            </a:pPr>
            <a:endParaRPr lang="en-US" dirty="0">
              <a:solidFill>
                <a:srgbClr val="383838"/>
              </a:solidFill>
            </a:endParaRPr>
          </a:p>
        </p:txBody>
      </p:sp>
      <p:sp>
        <p:nvSpPr>
          <p:cNvPr id="5" name="Slide Number Placeholder 4">
            <a:extLst>
              <a:ext uri="{FF2B5EF4-FFF2-40B4-BE49-F238E27FC236}">
                <a16:creationId xmlns:a16="http://schemas.microsoft.com/office/drawing/2014/main" id="{990F568D-7DA2-4B40-82FE-D549FCBE9465}"/>
              </a:ext>
            </a:extLst>
          </p:cNvPr>
          <p:cNvSpPr>
            <a:spLocks noGrp="1"/>
          </p:cNvSpPr>
          <p:nvPr>
            <p:ph type="sldNum" sz="quarter" idx="5"/>
          </p:nvPr>
        </p:nvSpPr>
        <p:spPr/>
        <p:txBody>
          <a:bodyPr/>
          <a:lstStyle/>
          <a:p>
            <a:pPr>
              <a:defRPr/>
            </a:pPr>
            <a:fld id="{F9CC64C5-72B8-48B3-9F32-B70947D2168E}" type="slidenum">
              <a:rPr lang="en-US" smtClean="0"/>
              <a:pPr>
                <a:defRPr/>
              </a:pPr>
              <a:t>17</a:t>
            </a:fld>
            <a:endParaRPr lang="en-US" dirty="0"/>
          </a:p>
        </p:txBody>
      </p:sp>
    </p:spTree>
    <p:extLst>
      <p:ext uri="{BB962C8B-B14F-4D97-AF65-F5344CB8AC3E}">
        <p14:creationId xmlns:p14="http://schemas.microsoft.com/office/powerpoint/2010/main" val="796712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Finally, let’s discuss our last section:</a:t>
            </a:r>
          </a:p>
        </p:txBody>
      </p:sp>
      <p:sp>
        <p:nvSpPr>
          <p:cNvPr id="4" name="Slide Number Placeholder 3">
            <a:extLst>
              <a:ext uri="{FF2B5EF4-FFF2-40B4-BE49-F238E27FC236}">
                <a16:creationId xmlns:a16="http://schemas.microsoft.com/office/drawing/2014/main" id="{7FF2EBF4-79EE-4923-BD8B-8946A8C09475}"/>
              </a:ext>
            </a:extLst>
          </p:cNvPr>
          <p:cNvSpPr>
            <a:spLocks noGrp="1"/>
          </p:cNvSpPr>
          <p:nvPr>
            <p:ph type="sldNum" sz="quarter" idx="5"/>
          </p:nvPr>
        </p:nvSpPr>
        <p:spPr/>
        <p:txBody>
          <a:bodyPr/>
          <a:lstStyle/>
          <a:p>
            <a:fld id="{F9CC64C5-72B8-48B3-9F32-B70947D2168E}" type="slidenum">
              <a:rPr lang="en-US" smtClean="0"/>
              <a:pPr/>
              <a:t>18</a:t>
            </a:fld>
            <a:endParaRPr lang="en-US" dirty="0"/>
          </a:p>
        </p:txBody>
      </p:sp>
      <p:sp>
        <p:nvSpPr>
          <p:cNvPr id="8" name="Slide Image Placeholder 7">
            <a:extLst>
              <a:ext uri="{FF2B5EF4-FFF2-40B4-BE49-F238E27FC236}">
                <a16:creationId xmlns:a16="http://schemas.microsoft.com/office/drawing/2014/main" id="{06C891AC-1310-485F-97EF-D185B187EFCA}"/>
              </a:ext>
            </a:extLst>
          </p:cNvPr>
          <p:cNvSpPr>
            <a:spLocks noGrp="1" noRot="1" noChangeAspect="1"/>
          </p:cNvSpPr>
          <p:nvPr>
            <p:ph type="sldImg"/>
          </p:nvPr>
        </p:nvSpPr>
        <p:spPr>
          <a:xfrm>
            <a:off x="635000" y="557213"/>
            <a:ext cx="8636000" cy="4857750"/>
          </a:xfrm>
        </p:spPr>
      </p:sp>
    </p:spTree>
    <p:extLst>
      <p:ext uri="{BB962C8B-B14F-4D97-AF65-F5344CB8AC3E}">
        <p14:creationId xmlns:p14="http://schemas.microsoft.com/office/powerpoint/2010/main" val="3790405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557213"/>
            <a:ext cx="6934200" cy="3900487"/>
          </a:xfrm>
        </p:spPr>
      </p:sp>
      <p:sp>
        <p:nvSpPr>
          <p:cNvPr id="3" name="Notes Placeholder 2"/>
          <p:cNvSpPr>
            <a:spLocks noGrp="1"/>
          </p:cNvSpPr>
          <p:nvPr>
            <p:ph type="body" idx="1"/>
          </p:nvPr>
        </p:nvSpPr>
        <p:spPr>
          <a:xfrm>
            <a:off x="354659" y="4736642"/>
            <a:ext cx="9351317" cy="7854115"/>
          </a:xfrm>
        </p:spPr>
        <p:txBody>
          <a:bodyPr/>
          <a:lstStyle/>
          <a:p>
            <a:pPr>
              <a:spcBef>
                <a:spcPts val="0"/>
              </a:spcBef>
            </a:pPr>
            <a:r>
              <a:rPr lang="en-US" sz="900" dirty="0">
                <a:latin typeface="+mn-lt"/>
              </a:rPr>
              <a:t>Wherever Pete Sampras, the legendary tennis player, traveled, he carried with him a roll of black masking tape. That tape wasn’t for his racket or injuries.</a:t>
            </a:r>
          </a:p>
          <a:p>
            <a:pPr>
              <a:spcBef>
                <a:spcPts val="0"/>
              </a:spcBef>
            </a:pPr>
            <a:r>
              <a:rPr lang="en-US" sz="900" dirty="0">
                <a:latin typeface="+mn-lt"/>
              </a:rPr>
              <a:t>Every time Sampras entered a new hotel room, he took the tape and covered every electronic light in the room. Clocks, fire alarms, cooling units, even the little red light on the TV that stays on when the TV is off. If daylight peeked through the drapes, they were taped closed. Anything that emitted light got smothered by the black tape.</a:t>
            </a:r>
          </a:p>
          <a:p>
            <a:pPr>
              <a:spcBef>
                <a:spcPts val="0"/>
              </a:spcBef>
            </a:pPr>
            <a:r>
              <a:rPr lang="en-US" sz="900" dirty="0">
                <a:solidFill>
                  <a:srgbClr val="383838"/>
                </a:solidFill>
                <a:latin typeface="+mn-lt"/>
              </a:rPr>
              <a:t>Why? Sampras discovered he played better, was more focused, and had more energy when he slept in true darkness.</a:t>
            </a:r>
          </a:p>
          <a:p>
            <a:pPr>
              <a:spcBef>
                <a:spcPts val="0"/>
              </a:spcBef>
            </a:pPr>
            <a:r>
              <a:rPr lang="en-US" sz="900" dirty="0">
                <a:solidFill>
                  <a:srgbClr val="383838"/>
                </a:solidFill>
                <a:latin typeface="+mn-lt"/>
              </a:rPr>
              <a:t>Sampras knew that light—no matter how dim—had the potential to wake him from sleep. He knew instinctively what scientists have since learned through research and studies: artificial light interferes with our natural sleep cycles. And disrupted sleep messes with our brains. </a:t>
            </a:r>
          </a:p>
          <a:p>
            <a:pPr>
              <a:spcBef>
                <a:spcPts val="0"/>
              </a:spcBef>
            </a:pPr>
            <a:r>
              <a:rPr lang="en-US" sz="900" dirty="0">
                <a:latin typeface="+mn-lt"/>
              </a:rPr>
              <a:t>Sleep is perhaps the greatest ally in the fight to preserve your brain—and quality, deep, restorative sleep is crucial to your brain health.</a:t>
            </a:r>
          </a:p>
          <a:p>
            <a:pPr marL="171416" indent="-171416">
              <a:spcBef>
                <a:spcPts val="0"/>
              </a:spcBef>
              <a:buFont typeface="Arial" panose="020B0604020202020204" pitchFamily="34" charset="0"/>
              <a:buChar char="•"/>
            </a:pPr>
            <a:r>
              <a:rPr lang="en-US" sz="900" b="1" dirty="0">
                <a:latin typeface="+mn-lt"/>
              </a:rPr>
              <a:t>Sleep Cycles: </a:t>
            </a:r>
            <a:r>
              <a:rPr lang="en-US" sz="900" dirty="0">
                <a:latin typeface="+mn-lt"/>
              </a:rPr>
              <a:t>When we sleep, we go through three stages of sleep that make up a 90-minute cycle. Each cycle creates various levels of brain electricity: </a:t>
            </a:r>
          </a:p>
          <a:p>
            <a:pPr marL="777481" lvl="1" indent="-320369">
              <a:spcBef>
                <a:spcPts val="0"/>
              </a:spcBef>
              <a:buFont typeface="+mj-lt"/>
              <a:buAutoNum type="arabicPeriod"/>
            </a:pPr>
            <a:r>
              <a:rPr lang="en-US" sz="900" dirty="0">
                <a:latin typeface="+mn-lt"/>
              </a:rPr>
              <a:t>Light sleep: Electrical activity is similar to the amount when you are awake.</a:t>
            </a:r>
          </a:p>
          <a:p>
            <a:pPr marL="777481" lvl="1" indent="-320369">
              <a:spcBef>
                <a:spcPts val="0"/>
              </a:spcBef>
              <a:buFont typeface="+mj-lt"/>
              <a:buAutoNum type="arabicPeriod"/>
            </a:pPr>
            <a:r>
              <a:rPr lang="en-US" sz="900" dirty="0">
                <a:latin typeface="+mn-lt"/>
              </a:rPr>
              <a:t>Deep sleep: Very low electrical activity relative to light and REM sleep.</a:t>
            </a:r>
          </a:p>
          <a:p>
            <a:pPr marL="777481" lvl="1" indent="-320369">
              <a:spcBef>
                <a:spcPts val="0"/>
              </a:spcBef>
              <a:spcAft>
                <a:spcPts val="600"/>
              </a:spcAft>
              <a:buFont typeface="+mj-lt"/>
              <a:buAutoNum type="arabicPeriod"/>
            </a:pPr>
            <a:r>
              <a:rPr lang="en-US" sz="900" dirty="0">
                <a:latin typeface="+mn-lt"/>
              </a:rPr>
              <a:t>REM sleep: A higher level of electrical activity than when you’re awake.</a:t>
            </a:r>
          </a:p>
          <a:p>
            <a:pPr marL="171416">
              <a:spcBef>
                <a:spcPts val="0"/>
              </a:spcBef>
            </a:pPr>
            <a:r>
              <a:rPr lang="en-US" sz="900" dirty="0">
                <a:latin typeface="+mn-lt"/>
              </a:rPr>
              <a:t>Deep sleep is the anti-aging, regenerating, and rejuvenating body-repair phase of sleep. Brain activity slows down significantly, as this is the time your brain wrings the trash out of 80 billion brain cells before fluid from your spinal cord floods your brain to wash it away.</a:t>
            </a:r>
          </a:p>
          <a:p>
            <a:pPr marL="171416" indent="-171416">
              <a:spcBef>
                <a:spcPts val="0"/>
              </a:spcBef>
              <a:spcAft>
                <a:spcPts val="600"/>
              </a:spcAft>
              <a:buFont typeface="Arial" panose="020B0604020202020204" pitchFamily="34" charset="0"/>
              <a:buChar char="•"/>
            </a:pPr>
            <a:r>
              <a:rPr lang="en-US" sz="900" b="1" dirty="0">
                <a:latin typeface="+mn-lt"/>
              </a:rPr>
              <a:t>7-9 hours/night: </a:t>
            </a:r>
            <a:r>
              <a:rPr lang="en-US" sz="900" dirty="0">
                <a:latin typeface="+mn-lt"/>
              </a:rPr>
              <a:t>It seems that every time you read an article about the number of hours of sleep you need, you get a different figure. Here’s the bottom line: for most people, a healthy brain needs somewhere between seven and nine hours a night, but the number of hours of sleep you need is specific to you. There is a rare group of people who can function at high levels both physically and mentally on significantly less sleep, such as four hours a night. These are called short-sleepers, and it’s believed there are genetics involved.</a:t>
            </a:r>
            <a:r>
              <a:rPr lang="en-US" sz="900" baseline="30000" dirty="0">
                <a:latin typeface="+mn-lt"/>
              </a:rPr>
              <a:t>1</a:t>
            </a:r>
            <a:r>
              <a:rPr lang="en-US" sz="900" dirty="0">
                <a:latin typeface="+mn-lt"/>
              </a:rPr>
              <a:t> True short-sleepers likely account for less than 1 percent of the population.</a:t>
            </a:r>
            <a:r>
              <a:rPr lang="en-US" sz="900" baseline="30000" dirty="0">
                <a:latin typeface="+mn-lt"/>
              </a:rPr>
              <a:t>2</a:t>
            </a:r>
            <a:r>
              <a:rPr lang="en-US" sz="900" dirty="0">
                <a:latin typeface="+mn-lt"/>
              </a:rPr>
              <a:t> Some people who think they are short sleepers are really just sleep-deprived—and thus vulnerable to all the issues that come with lack of sleep. If you believe you might be a short-sleeper, it’s important to have an honest assessment to determine whether that’s really the case. You need the number of hours of sleep that you get when you wake up in the morning feeling refreshed and energized for the day. There is such a thing as too much sleep: If you’re sleeping more than nine hours a night, you should be evaluated by a personal physician. Too much sleep can be a sign of conditions such as heart disease, diabetes, and depression, and can raise the risk of memory issues, back and neck pain, and obesity.</a:t>
            </a:r>
          </a:p>
          <a:p>
            <a:pPr marL="171416" indent="-171416">
              <a:spcBef>
                <a:spcPts val="0"/>
              </a:spcBef>
              <a:buFont typeface="Arial" panose="020B0604020202020204" pitchFamily="34" charset="0"/>
              <a:buChar char="•"/>
            </a:pPr>
            <a:r>
              <a:rPr lang="en-US" sz="900" b="1" dirty="0">
                <a:solidFill>
                  <a:srgbClr val="383838"/>
                </a:solidFill>
                <a:latin typeface="+mn-lt"/>
              </a:rPr>
              <a:t>Physical changes to the brain: </a:t>
            </a:r>
            <a:r>
              <a:rPr lang="en-US" sz="900" dirty="0">
                <a:solidFill>
                  <a:srgbClr val="383838"/>
                </a:solidFill>
                <a:latin typeface="+mn-lt"/>
              </a:rPr>
              <a:t>Dr. </a:t>
            </a:r>
            <a:r>
              <a:rPr lang="en-US" sz="900" dirty="0" err="1">
                <a:solidFill>
                  <a:srgbClr val="383838"/>
                </a:solidFill>
                <a:latin typeface="+mn-lt"/>
              </a:rPr>
              <a:t>Nedergaard</a:t>
            </a:r>
            <a:r>
              <a:rPr lang="en-US" sz="900" dirty="0">
                <a:solidFill>
                  <a:srgbClr val="383838"/>
                </a:solidFill>
                <a:latin typeface="+mn-lt"/>
              </a:rPr>
              <a:t>, at the University of Rochester, was trying to understand how the brain repairs itself after an injury. She wanted to investigate how sleep played a role in the repair process. While in deep sleep, her subjects experienced a phenomenon that seemed like something out of a horror movie.</a:t>
            </a:r>
          </a:p>
          <a:p>
            <a:pPr marL="171416">
              <a:spcBef>
                <a:spcPts val="0"/>
              </a:spcBef>
            </a:pPr>
            <a:r>
              <a:rPr lang="en-US" sz="900" dirty="0">
                <a:solidFill>
                  <a:srgbClr val="383838"/>
                </a:solidFill>
                <a:latin typeface="+mn-lt"/>
              </a:rPr>
              <a:t>She observed that the brains of the sleeping subjects shrank down to 65 percent of their normal size.</a:t>
            </a:r>
          </a:p>
          <a:p>
            <a:pPr marL="171416">
              <a:spcBef>
                <a:spcPts val="0"/>
              </a:spcBef>
              <a:spcAft>
                <a:spcPts val="600"/>
              </a:spcAft>
            </a:pPr>
            <a:r>
              <a:rPr lang="en-US" sz="900" dirty="0">
                <a:solidFill>
                  <a:srgbClr val="383838"/>
                </a:solidFill>
                <a:latin typeface="+mn-lt"/>
              </a:rPr>
              <a:t>Further research discovered that the shrinking process squeezed out the trash, waste, and toxins from the brain cells and created empty space into which the garbage could drain. Once the debris was squeezed into these empty portals in the brain while the volume of the brain was still reduced, fluid from the spinal cord plunged into the brain for a brain wash.</a:t>
            </a:r>
          </a:p>
          <a:p>
            <a:pPr>
              <a:spcBef>
                <a:spcPts val="0"/>
              </a:spcBef>
              <a:spcAft>
                <a:spcPts val="600"/>
              </a:spcAft>
            </a:pPr>
            <a:r>
              <a:rPr lang="en-US" sz="900" dirty="0">
                <a:latin typeface="+mn-lt"/>
              </a:rPr>
              <a:t>Now, to better understand how you can use sleep to keep your brain and immune system young, let’s take a deeper dive into breakthroughs that can help improve sleep.</a:t>
            </a:r>
          </a:p>
          <a:p>
            <a:pPr>
              <a:spcBef>
                <a:spcPts val="0"/>
              </a:spcBef>
            </a:pPr>
            <a:r>
              <a:rPr lang="en-US" sz="900" dirty="0">
                <a:latin typeface="+mn-lt"/>
              </a:rPr>
              <a:t>[</a:t>
            </a:r>
            <a:r>
              <a:rPr lang="en-US" sz="900" b="1" dirty="0">
                <a:latin typeface="+mn-lt"/>
              </a:rPr>
              <a:t>Optional perspective:</a:t>
            </a:r>
            <a:r>
              <a:rPr lang="en-US" sz="900" dirty="0">
                <a:latin typeface="+mn-lt"/>
              </a:rPr>
              <a:t> </a:t>
            </a:r>
            <a:r>
              <a:rPr lang="en-US" sz="900" dirty="0">
                <a:solidFill>
                  <a:srgbClr val="383838"/>
                </a:solidFill>
                <a:latin typeface="+mn-lt"/>
              </a:rPr>
              <a:t>You might be surprised to hear that sleep difficulty is related to such diseases and conditions as diabetes, heart disease, depression, anxiety, cancer, and obesity, as well as Alzheimer’s and dementia.</a:t>
            </a:r>
          </a:p>
          <a:p>
            <a:pPr>
              <a:spcBef>
                <a:spcPts val="0"/>
              </a:spcBef>
            </a:pPr>
            <a:r>
              <a:rPr lang="en-US" sz="900" dirty="0">
                <a:solidFill>
                  <a:srgbClr val="383838"/>
                </a:solidFill>
                <a:latin typeface="+mn-lt"/>
              </a:rPr>
              <a:t>Poor sleep doesn’t put us at risk for these conditions just because it makes us tired. There is more to sleep than just rest. For one thing, lack of sleep also throws off our circadian rhythm, our internal body clock that orchestrates aspects of health such as mood, metabolism, energy, and hormone release. </a:t>
            </a:r>
          </a:p>
          <a:p>
            <a:pPr>
              <a:spcBef>
                <a:spcPts val="0"/>
              </a:spcBef>
            </a:pPr>
            <a:r>
              <a:rPr lang="en-US" sz="900" dirty="0">
                <a:solidFill>
                  <a:srgbClr val="383838"/>
                </a:solidFill>
                <a:latin typeface="+mn-lt"/>
              </a:rPr>
              <a:t>You’ve probably already noticed how you feel the week after changing your clocks for daylight savings time in the spring. We adjust our clock an hour forward, losing an hour of sleep, and many people lament that they just don’t feel right the week after. That feeling manifests in the world: there are more traffic accidents and workplace injuries, as well as more heart attacks and strokes during the week after daylight savings time.</a:t>
            </a:r>
            <a:r>
              <a:rPr lang="en-US" sz="900" baseline="30000" dirty="0">
                <a:solidFill>
                  <a:srgbClr val="383838"/>
                </a:solidFill>
                <a:latin typeface="+mn-lt"/>
              </a:rPr>
              <a:t>3</a:t>
            </a:r>
            <a:endParaRPr lang="en-US" sz="900" dirty="0">
              <a:solidFill>
                <a:srgbClr val="383838"/>
              </a:solidFill>
              <a:latin typeface="+mn-lt"/>
            </a:endParaRPr>
          </a:p>
          <a:p>
            <a:pPr>
              <a:spcBef>
                <a:spcPts val="0"/>
              </a:spcBef>
              <a:spcAft>
                <a:spcPts val="600"/>
              </a:spcAft>
            </a:pPr>
            <a:r>
              <a:rPr lang="en-US" sz="900" dirty="0">
                <a:solidFill>
                  <a:srgbClr val="383838"/>
                </a:solidFill>
                <a:latin typeface="+mn-lt"/>
              </a:rPr>
              <a:t>A study at the Columbia business school even found judges give out harsher rulings the week after changing to daylight savings.</a:t>
            </a:r>
            <a:r>
              <a:rPr lang="en-US" sz="900" baseline="30000" dirty="0">
                <a:solidFill>
                  <a:srgbClr val="383838"/>
                </a:solidFill>
                <a:latin typeface="+mn-lt"/>
              </a:rPr>
              <a:t>4</a:t>
            </a:r>
            <a:r>
              <a:rPr lang="en-US" sz="900" dirty="0">
                <a:solidFill>
                  <a:srgbClr val="383838"/>
                </a:solidFill>
                <a:latin typeface="+mn-lt"/>
              </a:rPr>
              <a:t> (Now, that’s a pro tip if you ever need to schedule a court appearance!)]</a:t>
            </a:r>
          </a:p>
          <a:p>
            <a:pPr>
              <a:spcBef>
                <a:spcPts val="0"/>
              </a:spcBef>
            </a:pPr>
            <a:r>
              <a:rPr lang="en-US" sz="900" baseline="30000" dirty="0">
                <a:solidFill>
                  <a:srgbClr val="383838"/>
                </a:solidFill>
                <a:latin typeface="+mn-lt"/>
              </a:rPr>
              <a:t>1</a:t>
            </a:r>
            <a:r>
              <a:rPr lang="en-US" sz="900" dirty="0">
                <a:solidFill>
                  <a:srgbClr val="383838"/>
                </a:solidFill>
                <a:latin typeface="+mn-lt"/>
              </a:rPr>
              <a:t>Guangsen Shi et al., “A Rare Mutation of </a:t>
            </a:r>
            <a:r>
              <a:rPr lang="el-GR" sz="900" dirty="0">
                <a:solidFill>
                  <a:srgbClr val="383838"/>
                </a:solidFill>
                <a:latin typeface="+mn-lt"/>
              </a:rPr>
              <a:t>β1-</a:t>
            </a:r>
            <a:r>
              <a:rPr lang="en-US" sz="900" dirty="0">
                <a:solidFill>
                  <a:srgbClr val="383838"/>
                </a:solidFill>
                <a:latin typeface="+mn-lt"/>
              </a:rPr>
              <a:t>Adrenergic Receptor Affects Sleep/Wake Behaviors,” Neuron 103, no. 6 (2019): 1044–1055, https://doi.org/10.1016/j.neuron.2019.07.026.</a:t>
            </a:r>
          </a:p>
          <a:p>
            <a:pPr>
              <a:spcBef>
                <a:spcPts val="0"/>
              </a:spcBef>
            </a:pPr>
            <a:r>
              <a:rPr lang="en-US" sz="900" baseline="30000" dirty="0">
                <a:solidFill>
                  <a:srgbClr val="383838"/>
                </a:solidFill>
                <a:latin typeface="+mn-lt"/>
              </a:rPr>
              <a:t>2</a:t>
            </a:r>
            <a:r>
              <a:rPr lang="en-US" sz="900" dirty="0">
                <a:solidFill>
                  <a:srgbClr val="383838"/>
                </a:solidFill>
                <a:latin typeface="+mn-lt"/>
              </a:rPr>
              <a:t>Renata Pellegrino et al., “A Novel BHLHE41 Variant is Associated with Short Sleep and Resistance to Sleep Deprivation in Humans,” Sleep 37, no. 8 (2014): 1327–1336, https://doi.org/10.5665/sleep.3924.</a:t>
            </a:r>
          </a:p>
          <a:p>
            <a:pPr>
              <a:spcBef>
                <a:spcPts val="0"/>
              </a:spcBef>
            </a:pPr>
            <a:r>
              <a:rPr lang="en-US" sz="900" baseline="30000" dirty="0">
                <a:solidFill>
                  <a:srgbClr val="383838"/>
                </a:solidFill>
                <a:latin typeface="+mn-lt"/>
              </a:rPr>
              <a:t>3</a:t>
            </a:r>
            <a:r>
              <a:rPr lang="en-US" sz="900" dirty="0">
                <a:solidFill>
                  <a:srgbClr val="383838"/>
                </a:solidFill>
                <a:latin typeface="+mn-lt"/>
              </a:rPr>
              <a:t>Josef Fritz et al., “A Chronobiological Evaluation of the Acute Effects of Daylight-Saving Time on Traffic Accident Risk,” Current Biology 30, no. 4 (2020), https://doi.org/10.1016/j.cub.2019.12.045; </a:t>
            </a:r>
            <a:r>
              <a:rPr lang="en-US" sz="900" dirty="0" err="1">
                <a:solidFill>
                  <a:srgbClr val="383838"/>
                </a:solidFill>
                <a:latin typeface="+mn-lt"/>
              </a:rPr>
              <a:t>Amneet</a:t>
            </a:r>
            <a:r>
              <a:rPr lang="en-US" sz="900" dirty="0">
                <a:solidFill>
                  <a:srgbClr val="383838"/>
                </a:solidFill>
                <a:latin typeface="+mn-lt"/>
              </a:rPr>
              <a:t> Sandhu, Milan Seth, and </a:t>
            </a:r>
            <a:r>
              <a:rPr lang="en-US" sz="900" dirty="0" err="1">
                <a:solidFill>
                  <a:srgbClr val="383838"/>
                </a:solidFill>
                <a:latin typeface="+mn-lt"/>
              </a:rPr>
              <a:t>Hitinder</a:t>
            </a:r>
            <a:r>
              <a:rPr lang="en-US" sz="900" dirty="0">
                <a:solidFill>
                  <a:srgbClr val="383838"/>
                </a:solidFill>
                <a:latin typeface="+mn-lt"/>
              </a:rPr>
              <a:t> S. </a:t>
            </a:r>
            <a:r>
              <a:rPr lang="en-US" sz="900" dirty="0" err="1">
                <a:solidFill>
                  <a:srgbClr val="383838"/>
                </a:solidFill>
                <a:latin typeface="+mn-lt"/>
              </a:rPr>
              <a:t>Gurm</a:t>
            </a:r>
            <a:r>
              <a:rPr lang="en-US" sz="900" dirty="0">
                <a:solidFill>
                  <a:srgbClr val="383838"/>
                </a:solidFill>
                <a:latin typeface="+mn-lt"/>
              </a:rPr>
              <a:t>, “Daylight savings time and myocardial infarction,” Open Heart 1, no. 1 (March 30, 2014), https://doi.org/10.1136/openhrt-2013-000019.</a:t>
            </a:r>
          </a:p>
        </p:txBody>
      </p:sp>
      <p:sp>
        <p:nvSpPr>
          <p:cNvPr id="5" name="Slide Number Placeholder 4">
            <a:extLst>
              <a:ext uri="{FF2B5EF4-FFF2-40B4-BE49-F238E27FC236}">
                <a16:creationId xmlns:a16="http://schemas.microsoft.com/office/drawing/2014/main" id="{E2EEA877-A27E-46BD-B73B-C01BDAB1B2AD}"/>
              </a:ext>
            </a:extLst>
          </p:cNvPr>
          <p:cNvSpPr>
            <a:spLocks noGrp="1"/>
          </p:cNvSpPr>
          <p:nvPr>
            <p:ph type="sldNum" sz="quarter" idx="5"/>
          </p:nvPr>
        </p:nvSpPr>
        <p:spPr/>
        <p:txBody>
          <a:bodyPr/>
          <a:lstStyle/>
          <a:p>
            <a:pPr>
              <a:defRPr/>
            </a:pPr>
            <a:fld id="{F9CC64C5-72B8-48B3-9F32-B70947D2168E}" type="slidenum">
              <a:rPr lang="en-US" smtClean="0"/>
              <a:pPr>
                <a:defRPr/>
              </a:pPr>
              <a:t>19</a:t>
            </a:fld>
            <a:endParaRPr lang="en-US" dirty="0"/>
          </a:p>
        </p:txBody>
      </p:sp>
    </p:spTree>
    <p:extLst>
      <p:ext uri="{BB962C8B-B14F-4D97-AF65-F5344CB8AC3E}">
        <p14:creationId xmlns:p14="http://schemas.microsoft.com/office/powerpoint/2010/main" val="841850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557213"/>
            <a:ext cx="6934200" cy="3900487"/>
          </a:xfrm>
        </p:spPr>
      </p:sp>
      <p:sp>
        <p:nvSpPr>
          <p:cNvPr id="3" name="Notes Placeholder 2"/>
          <p:cNvSpPr>
            <a:spLocks noGrp="1"/>
          </p:cNvSpPr>
          <p:nvPr>
            <p:ph type="body" idx="1"/>
          </p:nvPr>
        </p:nvSpPr>
        <p:spPr>
          <a:xfrm>
            <a:off x="559875" y="5045805"/>
            <a:ext cx="8916634" cy="7146193"/>
          </a:xfrm>
        </p:spPr>
        <p:txBody>
          <a:bodyPr/>
          <a:lstStyle/>
          <a:p>
            <a:pPr marL="240276" indent="-240276">
              <a:spcBef>
                <a:spcPts val="0"/>
              </a:spcBef>
              <a:spcAft>
                <a:spcPts val="0"/>
              </a:spcAft>
              <a:buFont typeface="Arial" panose="020B0604020202020204" pitchFamily="34" charset="0"/>
              <a:buChar char="•"/>
            </a:pPr>
            <a:r>
              <a:rPr lang="en-US" sz="1400" b="1" dirty="0">
                <a:ea typeface="Batang" panose="02030600000101010101" pitchFamily="18" charset="-127"/>
                <a:cs typeface="Times New Roman" panose="02020603050405020304" pitchFamily="18" charset="0"/>
              </a:rPr>
              <a:t>Sleep in true darkness</a:t>
            </a:r>
          </a:p>
          <a:p>
            <a:pPr marL="233602">
              <a:spcBef>
                <a:spcPts val="0"/>
              </a:spcBef>
            </a:pPr>
            <a:r>
              <a:rPr lang="en-US" sz="1400" dirty="0"/>
              <a:t>You probably think you sleep in the dark, but do you? Tonight, take a look around your bedroom. Is it really dark, or just modern dark? Our bedrooms are now filled with charging cell phones, night-lights, or light from a television, streaming device, or computer. We now know these little bits of light add up to light pollution that can keep your brain from reaching the deepest, brain-boosting levels of sleep. Unplug these devices before you get into bed or move them to another room. You could even invest in blackout shades and curtains. If you want to pull a Pete Sampras, use black tape to cover any little lights you can’t remove.</a:t>
            </a:r>
          </a:p>
          <a:p>
            <a:pPr marL="233602">
              <a:spcBef>
                <a:spcPts val="0"/>
              </a:spcBef>
              <a:spcAft>
                <a:spcPts val="841"/>
              </a:spcAft>
            </a:pPr>
            <a:r>
              <a:rPr lang="en-US" sz="1400" dirty="0"/>
              <a:t>A 2022 study investigated if even small amounts of light present in the bedroom had an impact on health.</a:t>
            </a:r>
            <a:r>
              <a:rPr lang="en-US" sz="1400" baseline="30000" dirty="0"/>
              <a:t>1</a:t>
            </a:r>
            <a:endParaRPr lang="en-US" sz="1400" b="1" dirty="0">
              <a:ea typeface="Batang" panose="02030600000101010101" pitchFamily="18" charset="-127"/>
              <a:cs typeface="Times New Roman" panose="02020603050405020304" pitchFamily="18" charset="0"/>
            </a:endParaRPr>
          </a:p>
          <a:p>
            <a:pPr marL="240276" indent="-240276">
              <a:spcBef>
                <a:spcPts val="0"/>
              </a:spcBef>
              <a:spcAft>
                <a:spcPts val="0"/>
              </a:spcAft>
              <a:buFont typeface="Arial" panose="020B0604020202020204" pitchFamily="34" charset="0"/>
              <a:buChar char="•"/>
            </a:pPr>
            <a:r>
              <a:rPr lang="en-US" sz="1400" b="1" dirty="0">
                <a:ea typeface="Batang" panose="02030600000101010101" pitchFamily="18" charset="-127"/>
                <a:cs typeface="Times New Roman" panose="02020603050405020304" pitchFamily="18" charset="0"/>
              </a:rPr>
              <a:t>Chill Out for Better Sleep</a:t>
            </a:r>
            <a:r>
              <a:rPr lang="en-US" sz="1400" baseline="30000" dirty="0">
                <a:ea typeface="Batang" panose="02030600000101010101" pitchFamily="18" charset="-127"/>
                <a:cs typeface="Times New Roman" panose="02020603050405020304" pitchFamily="18" charset="0"/>
              </a:rPr>
              <a:t> 2</a:t>
            </a:r>
            <a:endParaRPr lang="en-US" sz="1400" dirty="0">
              <a:ea typeface="Batang" panose="02030600000101010101" pitchFamily="18" charset="-127"/>
              <a:cs typeface="Times New Roman" panose="02020603050405020304" pitchFamily="18" charset="0"/>
            </a:endParaRPr>
          </a:p>
          <a:p>
            <a:pPr marL="233602">
              <a:spcBef>
                <a:spcPts val="0"/>
              </a:spcBef>
              <a:spcAft>
                <a:spcPts val="841"/>
              </a:spcAft>
            </a:pPr>
            <a:r>
              <a:rPr lang="en-US" sz="1400" dirty="0">
                <a:ea typeface="Batang" panose="02030600000101010101" pitchFamily="18" charset="-127"/>
                <a:cs typeface="Times New Roman" panose="02020603050405020304" pitchFamily="18" charset="0"/>
              </a:rPr>
              <a:t>Have you ever tossed and turned trying to sleep in a room that was too warm? Most people find it easier to fall asleep in a cool, rather than warm, room, and there’s a reason for that.</a:t>
            </a:r>
            <a:r>
              <a:rPr lang="en-US" sz="1400" b="1" dirty="0">
                <a:ea typeface="Batang" panose="02030600000101010101" pitchFamily="18" charset="-127"/>
                <a:cs typeface="Times New Roman" panose="02020603050405020304" pitchFamily="18" charset="0"/>
              </a:rPr>
              <a:t> </a:t>
            </a:r>
            <a:r>
              <a:rPr lang="en-US" sz="1400" dirty="0">
                <a:ea typeface="Batang" panose="02030600000101010101" pitchFamily="18" charset="-127"/>
                <a:cs typeface="Times New Roman" panose="02020603050405020304" pitchFamily="18" charset="0"/>
              </a:rPr>
              <a:t>To see why, let’s explore your sleep cycle a bit more. The first phase of the sleep cycle, light sleep, lasts about twenty to thirty minutes. During light sleep your brain has significant electrical activity, which is why if you wake up in this phase of the sleep cycle, you will feel most refreshed. Your brain lowers your core body temperature to transition from light sleep to deep sleep. A study found that if you are having trouble falling asleep, lowering the temperature of your bedroom a couple of degrees helps you reach deeper, brain-boosting sleep. To reduce the temperature of your room, lower the thermostat or open a window slightly. You can also look into lighter or more breathable sheets, blankets, and pajamas. </a:t>
            </a:r>
          </a:p>
          <a:p>
            <a:pPr marL="240276" indent="-240276">
              <a:spcBef>
                <a:spcPts val="0"/>
              </a:spcBef>
              <a:buFont typeface="Arial" panose="020B0604020202020204" pitchFamily="34" charset="0"/>
              <a:buChar char="•"/>
            </a:pPr>
            <a:r>
              <a:rPr lang="en-US" sz="1400" b="1" dirty="0"/>
              <a:t>Get out early</a:t>
            </a:r>
          </a:p>
          <a:p>
            <a:pPr marL="233602">
              <a:spcBef>
                <a:spcPts val="0"/>
              </a:spcBef>
              <a:spcAft>
                <a:spcPts val="841"/>
              </a:spcAft>
            </a:pPr>
            <a:r>
              <a:rPr lang="en-US" sz="1400" dirty="0"/>
              <a:t>You prepare for the next night’s sleep by getting outside in natural light first thing in the morning. Spend ten to fifteen minutes outside every morning, and you will be surprised how setting your brain clock helps you fall asleep at night. Walk your dog, check the mail, or just take a stroll around the block.</a:t>
            </a:r>
          </a:p>
          <a:p>
            <a:pPr marL="251401" indent="-240276">
              <a:spcBef>
                <a:spcPts val="0"/>
              </a:spcBef>
              <a:buFont typeface="Arial" panose="020B0604020202020204" pitchFamily="34" charset="0"/>
              <a:buChar char="•"/>
            </a:pPr>
            <a:r>
              <a:rPr lang="en-US" sz="1400" b="1" dirty="0"/>
              <a:t>“What if I wake up?”</a:t>
            </a:r>
          </a:p>
          <a:p>
            <a:pPr marL="240276" lvl="1">
              <a:spcBef>
                <a:spcPts val="0"/>
              </a:spcBef>
            </a:pPr>
            <a:r>
              <a:rPr lang="en-US" sz="1400" dirty="0"/>
              <a:t>That’s why you shouldn’t worry if you wake up briefly during the night—it’s a natural part of the sleep process. In fact, knowing that waking up is normal is the first step in getting effective sleep. If you do wake up fully, avoid looking at the clock or thinking about tomorrow’s to-do list. Take several deep breaths and remind yourself your brain simply finished a cycle of sleep and now it’s time for the next cycle.</a:t>
            </a:r>
          </a:p>
          <a:p>
            <a:br>
              <a:rPr lang="en-US" dirty="0"/>
            </a:br>
            <a:r>
              <a:rPr lang="en-US" sz="900" baseline="30000" dirty="0"/>
              <a:t>1</a:t>
            </a:r>
            <a:r>
              <a:rPr lang="en-US" sz="900" dirty="0"/>
              <a:t>Ivy C. Mason et al., “Light exposure during sleep impairs cardiometabolic function,” </a:t>
            </a:r>
            <a:r>
              <a:rPr lang="en-US" sz="900" i="1" dirty="0"/>
              <a:t>Proceedings of the National Academy of Sciences of the United States of America </a:t>
            </a:r>
            <a:r>
              <a:rPr lang="en-US" sz="900" dirty="0"/>
              <a:t>119 (2022), https://doi.org/10.1073/pnas.2113290119.</a:t>
            </a:r>
            <a:endParaRPr lang="en-US" sz="900" dirty="0">
              <a:ea typeface="Batang" panose="02030600000101010101" pitchFamily="18" charset="-127"/>
              <a:cs typeface="Times New Roman" panose="02020603050405020304" pitchFamily="18" charset="0"/>
            </a:endParaRPr>
          </a:p>
          <a:p>
            <a:pPr>
              <a:spcBef>
                <a:spcPts val="0"/>
              </a:spcBef>
              <a:spcAft>
                <a:spcPts val="2358"/>
              </a:spcAft>
            </a:pPr>
            <a:r>
              <a:rPr lang="en-US" sz="900" baseline="30000" dirty="0">
                <a:ea typeface="Batang" panose="02030600000101010101" pitchFamily="18" charset="-127"/>
                <a:cs typeface="Times New Roman" panose="02020603050405020304" pitchFamily="18" charset="0"/>
              </a:rPr>
              <a:t>2 </a:t>
            </a:r>
            <a:r>
              <a:rPr lang="en-US" sz="900" dirty="0">
                <a:ea typeface="Batang" panose="02030600000101010101" pitchFamily="18" charset="-127"/>
                <a:cs typeface="Times New Roman" panose="02020603050405020304" pitchFamily="18" charset="0"/>
              </a:rPr>
              <a:t>Kazue Okamoto-Mizuno and Koh Mizuno, “Effects of thermal environment on sleep and circadian rhythm,” </a:t>
            </a:r>
            <a:r>
              <a:rPr lang="en-US" sz="900" i="1" dirty="0">
                <a:ea typeface="Batang" panose="02030600000101010101" pitchFamily="18" charset="-127"/>
                <a:cs typeface="Times New Roman" panose="02020603050405020304" pitchFamily="18" charset="0"/>
              </a:rPr>
              <a:t>Journal of Physiological Anthropology</a:t>
            </a:r>
            <a:r>
              <a:rPr lang="en-US" sz="900" dirty="0">
                <a:ea typeface="Batang" panose="02030600000101010101" pitchFamily="18" charset="-127"/>
                <a:cs typeface="Times New Roman" panose="02020603050405020304" pitchFamily="18" charset="0"/>
              </a:rPr>
              <a:t> 31, no. 14, (May 31, 2012), https://doi.org/10.1186/1880-6805-31-14.</a:t>
            </a:r>
          </a:p>
        </p:txBody>
      </p:sp>
      <p:sp>
        <p:nvSpPr>
          <p:cNvPr id="5" name="Slide Number Placeholder 4">
            <a:extLst>
              <a:ext uri="{FF2B5EF4-FFF2-40B4-BE49-F238E27FC236}">
                <a16:creationId xmlns:a16="http://schemas.microsoft.com/office/drawing/2014/main" id="{297ADE9B-B78A-41A4-A92C-22A3184830FF}"/>
              </a:ext>
            </a:extLst>
          </p:cNvPr>
          <p:cNvSpPr>
            <a:spLocks noGrp="1"/>
          </p:cNvSpPr>
          <p:nvPr>
            <p:ph type="sldNum" sz="quarter" idx="5"/>
          </p:nvPr>
        </p:nvSpPr>
        <p:spPr/>
        <p:txBody>
          <a:bodyPr/>
          <a:lstStyle/>
          <a:p>
            <a:pPr>
              <a:defRPr/>
            </a:pPr>
            <a:fld id="{F9CC64C5-72B8-48B3-9F32-B70947D2168E}" type="slidenum">
              <a:rPr lang="en-US" smtClean="0"/>
              <a:pPr>
                <a:defRPr/>
              </a:pPr>
              <a:t>20</a:t>
            </a:fld>
            <a:endParaRPr lang="en-US" dirty="0"/>
          </a:p>
        </p:txBody>
      </p:sp>
    </p:spTree>
    <p:extLst>
      <p:ext uri="{BB962C8B-B14F-4D97-AF65-F5344CB8AC3E}">
        <p14:creationId xmlns:p14="http://schemas.microsoft.com/office/powerpoint/2010/main" val="201547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557213"/>
            <a:ext cx="8636000" cy="4857750"/>
          </a:xfrm>
        </p:spPr>
      </p:sp>
      <p:sp>
        <p:nvSpPr>
          <p:cNvPr id="3" name="Notes Placeholder 2"/>
          <p:cNvSpPr>
            <a:spLocks noGrp="1"/>
          </p:cNvSpPr>
          <p:nvPr>
            <p:ph type="body" idx="1"/>
          </p:nvPr>
        </p:nvSpPr>
        <p:spPr/>
        <p:txBody>
          <a:bodyPr/>
          <a:lstStyle/>
          <a:p>
            <a:pPr>
              <a:spcBef>
                <a:spcPts val="0"/>
              </a:spcBef>
              <a:spcAft>
                <a:spcPts val="600"/>
              </a:spcAft>
            </a:pPr>
            <a:r>
              <a:rPr lang="en-US" dirty="0">
                <a:effectLst/>
                <a:latin typeface="Calibri" panose="020F0502020204030204" pitchFamily="34" charset="0"/>
                <a:ea typeface="Calibri" panose="020F0502020204030204" pitchFamily="34" charset="0"/>
              </a:rPr>
              <a:t>Dr. Marc Milstein is a leading scientific researcher on neuroscience, health, and happiness. His insights provide science-based solutions to keep the brain healthy, lower the risk of dementia, boost productivity and maximize longevity. He earned both his Ph.D. in Biological Chemistry and his Bachelor of Science in Molecular, Cellular, and Developmental Biology from UCLA. </a:t>
            </a:r>
            <a:endParaRPr lang="en-US" dirty="0">
              <a:effectLst/>
              <a:latin typeface="Calibri" panose="020F0502020204030204" pitchFamily="34" charset="0"/>
              <a:ea typeface="Times New Roman" panose="02020603050405020304" pitchFamily="18" charset="0"/>
            </a:endParaRPr>
          </a:p>
          <a:p>
            <a:pPr>
              <a:spcAft>
                <a:spcPts val="600"/>
              </a:spcAft>
            </a:pPr>
            <a:r>
              <a:rPr lang="en-US" b="0" i="0" dirty="0">
                <a:solidFill>
                  <a:srgbClr val="4C4E56"/>
                </a:solidFill>
                <a:effectLst/>
                <a:latin typeface="Calibri" panose="020F0502020204030204" pitchFamily="34" charset="0"/>
              </a:rPr>
              <a:t>The views and opinions expressed herein are those of the author, who is not affiliated with Hartford Funds. </a:t>
            </a:r>
            <a:r>
              <a:rPr lang="en-US" b="0" i="0" dirty="0">
                <a:solidFill>
                  <a:srgbClr val="374151"/>
                </a:solidFill>
                <a:effectLst/>
                <a:latin typeface="Calibri" panose="020F0502020204030204" pitchFamily="34" charset="0"/>
              </a:rPr>
              <a:t>If you are concerned about your brain health or cognitive function, it's a good idea to speak with your doctor or a healthcare professional, who can evaluate your cognitive function and provide recommendations for management and treatment, if necessary.</a:t>
            </a:r>
            <a:br>
              <a:rPr lang="en-US" b="0" i="0" dirty="0">
                <a:solidFill>
                  <a:srgbClr val="212529"/>
                </a:solidFill>
                <a:effectLst/>
                <a:latin typeface="Calibri" panose="020F0502020204030204" pitchFamily="34" charset="0"/>
              </a:rPr>
            </a:br>
            <a:endParaRPr lang="en-US" dirty="0">
              <a:effectLst/>
              <a:latin typeface="Calibri" panose="020F0502020204030204" pitchFamily="34"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id="{7A48D091-758C-4606-9D22-A94593BED3F7}"/>
              </a:ext>
            </a:extLst>
          </p:cNvPr>
          <p:cNvSpPr>
            <a:spLocks noGrp="1"/>
          </p:cNvSpPr>
          <p:nvPr>
            <p:ph type="sldNum" sz="quarter" idx="5"/>
          </p:nvPr>
        </p:nvSpPr>
        <p:spPr/>
        <p:txBody>
          <a:bodyPr/>
          <a:lstStyle/>
          <a:p>
            <a:pPr>
              <a:defRPr/>
            </a:pPr>
            <a:fld id="{F9CC64C5-72B8-48B3-9F32-B70947D2168E}" type="slidenum">
              <a:rPr lang="en-US" smtClean="0"/>
              <a:pPr>
                <a:defRPr/>
              </a:pPr>
              <a:t>3</a:t>
            </a:fld>
            <a:endParaRPr lang="en-US" dirty="0"/>
          </a:p>
        </p:txBody>
      </p:sp>
    </p:spTree>
    <p:extLst>
      <p:ext uri="{BB962C8B-B14F-4D97-AF65-F5344CB8AC3E}">
        <p14:creationId xmlns:p14="http://schemas.microsoft.com/office/powerpoint/2010/main" val="1958047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557213"/>
            <a:ext cx="8636000" cy="4857750"/>
          </a:xfrm>
        </p:spPr>
      </p:sp>
      <p:sp>
        <p:nvSpPr>
          <p:cNvPr id="3" name="Notes Placeholder 2"/>
          <p:cNvSpPr>
            <a:spLocks noGrp="1"/>
          </p:cNvSpPr>
          <p:nvPr>
            <p:ph type="body" idx="1"/>
          </p:nvPr>
        </p:nvSpPr>
        <p:spPr>
          <a:xfrm>
            <a:off x="991039" y="6153586"/>
            <a:ext cx="7923940" cy="6354759"/>
          </a:xfrm>
        </p:spPr>
        <p:txBody>
          <a:bodyPr/>
          <a:lstStyle/>
          <a:p>
            <a:r>
              <a:rPr lang="en-US" sz="1400" b="1" dirty="0">
                <a:ea typeface="Times New Roman" panose="02020603050405020304" pitchFamily="18" charset="0"/>
              </a:rPr>
              <a:t>The gut-brain connection: </a:t>
            </a:r>
            <a:r>
              <a:rPr lang="en-US" sz="1400" dirty="0">
                <a:ea typeface="Times New Roman" panose="02020603050405020304" pitchFamily="18" charset="0"/>
              </a:rPr>
              <a:t>Your gut contains 500 million neurons, similar to your brain cells, which communicate with your brain via the </a:t>
            </a:r>
            <a:r>
              <a:rPr lang="en-US" sz="1400" dirty="0" err="1">
                <a:ea typeface="Times New Roman" panose="02020603050405020304" pitchFamily="18" charset="0"/>
              </a:rPr>
              <a:t>vagus</a:t>
            </a:r>
            <a:r>
              <a:rPr lang="en-US" sz="1400" dirty="0">
                <a:ea typeface="Times New Roman" panose="02020603050405020304" pitchFamily="18" charset="0"/>
              </a:rPr>
              <a:t> nerve. This communication is called your gut-brain axis. </a:t>
            </a:r>
          </a:p>
          <a:p>
            <a:r>
              <a:rPr lang="en-US" sz="1400" b="1" dirty="0"/>
              <a:t>Can affect mood, sleep, and brain health: </a:t>
            </a:r>
            <a:r>
              <a:rPr lang="en-US" sz="1400" dirty="0"/>
              <a:t>Sixty tons of food pass through the intestines of an average human in their lifetime.</a:t>
            </a:r>
            <a:r>
              <a:rPr lang="en-US" sz="1400" baseline="30000" dirty="0"/>
              <a:t>1</a:t>
            </a:r>
            <a:r>
              <a:rPr lang="en-US" sz="1400" dirty="0"/>
              <a:t> And if you have ever been on a cruise, you can double that number. What we eat can calm or increase inflammation, help us lose or gain weight, and even improve our brain function. In fact, diet plays a role in essentially every aspect we’ve discussed thus far—our overall brain health, mood, sleep, and productivity, as well as heart, immune, and metabolic health. </a:t>
            </a:r>
          </a:p>
          <a:p>
            <a:r>
              <a:rPr lang="en-US" sz="1400" dirty="0"/>
              <a:t>Let’s delve into simple things you can do to feed your brain and learn some surprising new insights to get the most benefits from your next meal.</a:t>
            </a:r>
          </a:p>
        </p:txBody>
      </p:sp>
      <p:sp>
        <p:nvSpPr>
          <p:cNvPr id="5" name="Slide Number Placeholder 4">
            <a:extLst>
              <a:ext uri="{FF2B5EF4-FFF2-40B4-BE49-F238E27FC236}">
                <a16:creationId xmlns:a16="http://schemas.microsoft.com/office/drawing/2014/main" id="{BE87D198-DB1D-4467-BE74-BA44185743EF}"/>
              </a:ext>
            </a:extLst>
          </p:cNvPr>
          <p:cNvSpPr>
            <a:spLocks noGrp="1"/>
          </p:cNvSpPr>
          <p:nvPr>
            <p:ph type="sldNum" sz="quarter" idx="5"/>
          </p:nvPr>
        </p:nvSpPr>
        <p:spPr/>
        <p:txBody>
          <a:bodyPr/>
          <a:lstStyle/>
          <a:p>
            <a:pPr>
              <a:defRPr/>
            </a:pPr>
            <a:fld id="{F9CC64C5-72B8-48B3-9F32-B70947D2168E}" type="slidenum">
              <a:rPr lang="en-US" smtClean="0"/>
              <a:pPr>
                <a:defRPr/>
              </a:pPr>
              <a:t>21</a:t>
            </a:fld>
            <a:endParaRPr lang="en-US" dirty="0"/>
          </a:p>
        </p:txBody>
      </p:sp>
    </p:spTree>
    <p:extLst>
      <p:ext uri="{BB962C8B-B14F-4D97-AF65-F5344CB8AC3E}">
        <p14:creationId xmlns:p14="http://schemas.microsoft.com/office/powerpoint/2010/main" val="3664462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584200"/>
            <a:ext cx="6867525" cy="3862388"/>
          </a:xfrm>
        </p:spPr>
      </p:sp>
      <p:sp>
        <p:nvSpPr>
          <p:cNvPr id="5" name="Slide Number Placeholder 4">
            <a:extLst>
              <a:ext uri="{FF2B5EF4-FFF2-40B4-BE49-F238E27FC236}">
                <a16:creationId xmlns:a16="http://schemas.microsoft.com/office/drawing/2014/main" id="{AE0966C5-1F3C-4928-8CD2-F49247494EAB}"/>
              </a:ext>
            </a:extLst>
          </p:cNvPr>
          <p:cNvSpPr>
            <a:spLocks noGrp="1"/>
          </p:cNvSpPr>
          <p:nvPr>
            <p:ph type="sldNum" sz="quarter" idx="5"/>
          </p:nvPr>
        </p:nvSpPr>
        <p:spPr/>
        <p:txBody>
          <a:bodyPr/>
          <a:lstStyle/>
          <a:p>
            <a:pPr>
              <a:defRPr/>
            </a:pPr>
            <a:fld id="{F9CC64C5-72B8-48B3-9F32-B70947D2168E}" type="slidenum">
              <a:rPr lang="en-US" smtClean="0"/>
              <a:pPr>
                <a:defRPr/>
              </a:pPr>
              <a:t>22</a:t>
            </a:fld>
            <a:endParaRPr lang="en-US" dirty="0"/>
          </a:p>
        </p:txBody>
      </p:sp>
      <p:sp>
        <p:nvSpPr>
          <p:cNvPr id="3" name="Notes Placeholder 2"/>
          <p:cNvSpPr>
            <a:spLocks noGrp="1"/>
          </p:cNvSpPr>
          <p:nvPr>
            <p:ph type="body" idx="1"/>
          </p:nvPr>
        </p:nvSpPr>
        <p:spPr>
          <a:xfrm>
            <a:off x="453088" y="4863162"/>
            <a:ext cx="8999826" cy="7672892"/>
          </a:xfrm>
        </p:spPr>
        <p:txBody>
          <a:bodyPr/>
          <a:lstStyle/>
          <a:p>
            <a:r>
              <a:rPr lang="en-US" dirty="0">
                <a:effectLst/>
              </a:rPr>
              <a:t>There are a dizzying number of complex, restrictive, and even bizarre diets out there, and new fads or trends in eating pop up seemingly every week. If we cut through the noise, a lot of the research on the connection between diet and brain health improvements point to a Mediterranean-type diet as being the best.</a:t>
            </a:r>
          </a:p>
          <a:p>
            <a:r>
              <a:rPr lang="en-US" dirty="0">
                <a:effectLst/>
              </a:rPr>
              <a:t>That’s a diet filled with fruits and vegetables, bursting with beans, nuts, and whole grains, and featuring fish, seafood, and good fats like olive oil. The Mediterranean diet lowered the risk of Alzheimer’s even in those with a genetic risk factor for the disease.</a:t>
            </a:r>
          </a:p>
          <a:p>
            <a:r>
              <a:rPr lang="en-US" dirty="0">
                <a:effectLst/>
              </a:rPr>
              <a:t>A Mediterranean diet is an excellent foundation because it’s easier to follow than many other diets. Diets that are too restrictive aren’t sustainable in the long term for most people. Instead of thinking about limiting the foods you love, think about adding heart- and brain-healthy foods (such as fish, walnuts, and olive oil) and eating both at the same time. I’m not suggesting you just double the amount of food you’re eating—instead, make some key substitutions and additions.</a:t>
            </a:r>
          </a:p>
          <a:p>
            <a:pPr algn="l"/>
            <a:r>
              <a:rPr lang="en-US" b="0" i="0" dirty="0">
                <a:solidFill>
                  <a:srgbClr val="383838"/>
                </a:solidFill>
                <a:effectLst/>
              </a:rPr>
              <a:t>One way to keep it simple is to just double-check whether you have these five items (or most of them) in your actual or virtual shopping cart. If you are consuming a combo of most of these five foods, you are likely going in a great direction:</a:t>
            </a:r>
          </a:p>
          <a:p>
            <a:pPr marL="240276" indent="-240276">
              <a:spcBef>
                <a:spcPts val="0"/>
              </a:spcBef>
              <a:buFont typeface="Arial" panose="020B0604020202020204" pitchFamily="34" charset="0"/>
              <a:buChar char="•"/>
            </a:pPr>
            <a:r>
              <a:rPr lang="en-US" b="0" i="0" dirty="0">
                <a:solidFill>
                  <a:srgbClr val="383838"/>
                </a:solidFill>
                <a:effectLst/>
              </a:rPr>
              <a:t>Fatty fish (such as salmon)</a:t>
            </a:r>
          </a:p>
          <a:p>
            <a:pPr marL="240276" indent="-240276">
              <a:spcBef>
                <a:spcPts val="0"/>
              </a:spcBef>
              <a:buFont typeface="Arial" panose="020B0604020202020204" pitchFamily="34" charset="0"/>
              <a:buChar char="•"/>
            </a:pPr>
            <a:r>
              <a:rPr lang="en-US" b="0" i="0" dirty="0">
                <a:solidFill>
                  <a:srgbClr val="383838"/>
                </a:solidFill>
                <a:effectLst/>
              </a:rPr>
              <a:t>Avocadoes</a:t>
            </a:r>
          </a:p>
          <a:p>
            <a:pPr marL="240276" indent="-240276">
              <a:spcBef>
                <a:spcPts val="0"/>
              </a:spcBef>
              <a:buFont typeface="Arial" panose="020B0604020202020204" pitchFamily="34" charset="0"/>
              <a:buChar char="•"/>
            </a:pPr>
            <a:r>
              <a:rPr lang="en-US" b="0" i="0" dirty="0">
                <a:solidFill>
                  <a:srgbClr val="383838"/>
                </a:solidFill>
                <a:effectLst/>
              </a:rPr>
              <a:t>Nuts</a:t>
            </a:r>
          </a:p>
          <a:p>
            <a:pPr marL="240276" indent="-240276">
              <a:spcBef>
                <a:spcPts val="0"/>
              </a:spcBef>
              <a:buFont typeface="Arial" panose="020B0604020202020204" pitchFamily="34" charset="0"/>
              <a:buChar char="•"/>
            </a:pPr>
            <a:r>
              <a:rPr lang="en-US" b="0" i="0" dirty="0">
                <a:solidFill>
                  <a:srgbClr val="383838"/>
                </a:solidFill>
                <a:effectLst/>
              </a:rPr>
              <a:t>Blueberries</a:t>
            </a:r>
          </a:p>
          <a:p>
            <a:pPr marL="240276" indent="-240276">
              <a:spcBef>
                <a:spcPts val="0"/>
              </a:spcBef>
              <a:buFont typeface="Arial" panose="020B0604020202020204" pitchFamily="34" charset="0"/>
              <a:buChar char="•"/>
            </a:pPr>
            <a:r>
              <a:rPr lang="en-US" b="0" i="0" dirty="0">
                <a:solidFill>
                  <a:srgbClr val="383838"/>
                </a:solidFill>
                <a:effectLst/>
              </a:rPr>
              <a:t>Cruciferous veggies (</a:t>
            </a:r>
            <a:r>
              <a:rPr lang="en-US" dirty="0">
                <a:effectLst/>
              </a:rPr>
              <a:t>like arugula, </a:t>
            </a:r>
            <a:r>
              <a:rPr lang="en-US" dirty="0" err="1">
                <a:effectLst/>
              </a:rPr>
              <a:t>bok</a:t>
            </a:r>
            <a:r>
              <a:rPr lang="en-US" dirty="0">
                <a:effectLst/>
              </a:rPr>
              <a:t> choy, broccoli, Brussels sprouts, cabbage, cauliflower, collard greens, kale, and others</a:t>
            </a:r>
            <a:r>
              <a:rPr lang="en-US" b="0" i="0" dirty="0">
                <a:solidFill>
                  <a:srgbClr val="383838"/>
                </a:solidFill>
                <a:effectLst/>
              </a:rPr>
              <a:t>)</a:t>
            </a:r>
            <a:endParaRPr lang="en-US" dirty="0">
              <a:solidFill>
                <a:srgbClr val="383838"/>
              </a:solidFill>
            </a:endParaRPr>
          </a:p>
          <a:p>
            <a:r>
              <a:rPr lang="en-US" b="1" dirty="0"/>
              <a:t>What not to eat: </a:t>
            </a:r>
            <a:r>
              <a:rPr lang="en-US" dirty="0"/>
              <a:t>A</a:t>
            </a:r>
            <a:r>
              <a:rPr lang="en-US" dirty="0">
                <a:effectLst/>
              </a:rPr>
              <a:t> study published in Neurology followed subjects for twelve years; the results suggest that combining processed meat, such as sausage or cured meat, with a starchy carbohydrate like a potato or sugary snack increases the risk of dementia.</a:t>
            </a:r>
            <a:r>
              <a:rPr lang="en-US" baseline="30000" dirty="0">
                <a:effectLst/>
              </a:rPr>
              <a:t>1</a:t>
            </a:r>
            <a:r>
              <a:rPr lang="en-US" dirty="0">
                <a:effectLst/>
              </a:rPr>
              <a:t> You might be saying, “You’re taking away everything that I love to eat!” Don’t despair! In that same study, when people ate heart and brain-healthy foods at the same time as highly processed/sugary foods, it helped lower their risk for dementia.</a:t>
            </a:r>
            <a:r>
              <a:rPr lang="en-US" baseline="30000" dirty="0">
                <a:effectLst/>
              </a:rPr>
              <a:t>2</a:t>
            </a:r>
          </a:p>
          <a:p>
            <a:r>
              <a:rPr lang="en-US" dirty="0"/>
              <a:t>[</a:t>
            </a:r>
            <a:r>
              <a:rPr lang="en-US" b="1" dirty="0"/>
              <a:t>Optional</a:t>
            </a:r>
            <a:r>
              <a:rPr lang="en-US" dirty="0"/>
              <a:t> </a:t>
            </a:r>
            <a:r>
              <a:rPr lang="en-US" b="1" dirty="0"/>
              <a:t>interesting food study</a:t>
            </a:r>
            <a:r>
              <a:rPr lang="en-US" dirty="0"/>
              <a:t>: Did you know there’s an unwrapped Twinkie that’s been on display at Chicago’s Museum of Science and Technology since 2009? It still looks good enough to eat, and it probably is. But the additives and preservatives that keep foods like Twinkies from spoiling can wreak havoc on the gut (and the brain!) by increasing inflammation.</a:t>
            </a:r>
          </a:p>
          <a:p>
            <a:r>
              <a:rPr lang="en-US" dirty="0"/>
              <a:t>Fast food is often filled with additives and preservatives that feed harmful bacteria. A study published in the American Journal of Clinical Nutrition had a group of people eat burgers and fries—a typical fast-food meal. But half the group ate meals prepared with saturated fat, while the other half ate meals prepared with sunflower oil, a healthier fat. An hour after eating the meal, the researchers tested participants’ concentration and focus. The group that ate the meal prepared with the healthy fat scored significantly better on attention tests.</a:t>
            </a:r>
          </a:p>
          <a:p>
            <a:r>
              <a:rPr lang="en-US" dirty="0"/>
              <a:t>A few weeks later, they brought all the participants back and switched the meal so that the people who’d had the high-saturated-fat meal now ate the meal prepared with sunflower oil, and vice versa. Again, the groups were tested, and those who ate the meal prepared with high saturated fat performed worse on the tests of focus and attention. It’s interesting to think about how quickly the food we eat can impact our brains.</a:t>
            </a:r>
            <a:r>
              <a:rPr lang="en-US" baseline="30000" dirty="0"/>
              <a:t>3</a:t>
            </a:r>
            <a:r>
              <a:rPr lang="en-US" dirty="0"/>
              <a:t>]</a:t>
            </a:r>
          </a:p>
          <a:p>
            <a:pPr>
              <a:spcBef>
                <a:spcPts val="0"/>
              </a:spcBef>
              <a:spcAft>
                <a:spcPts val="600"/>
              </a:spcAft>
            </a:pPr>
            <a:r>
              <a:rPr lang="en-US" dirty="0"/>
              <a:t>I</a:t>
            </a:r>
            <a:r>
              <a:rPr lang="en-US" dirty="0">
                <a:effectLst/>
              </a:rPr>
              <a:t>f your current diet isn’t in line with protecting your brain, you can begin making small changes for the better. Our workbook provides some simple, easy ways to include some of these healthy foods into your diet.</a:t>
            </a:r>
          </a:p>
          <a:p>
            <a:pPr>
              <a:spcBef>
                <a:spcPts val="0"/>
              </a:spcBef>
              <a:spcAft>
                <a:spcPts val="0"/>
              </a:spcAft>
            </a:pPr>
            <a:r>
              <a:rPr lang="en-US" sz="900" baseline="30000" dirty="0"/>
              <a:t>1</a:t>
            </a:r>
            <a:r>
              <a:rPr lang="en-US" sz="900" dirty="0"/>
              <a:t>Cécilia </a:t>
            </a:r>
            <a:r>
              <a:rPr lang="en-US" sz="900" dirty="0" err="1"/>
              <a:t>Samieri</a:t>
            </a:r>
            <a:r>
              <a:rPr lang="en-US" sz="900" dirty="0"/>
              <a:t> et al., “Using network science tools to identify novel diet patterns in prodromal dementia,” Neurology 94, no. 19 (2020), https://doi.org/10.1212/WNL.0000000000009399.</a:t>
            </a:r>
          </a:p>
          <a:p>
            <a:pPr>
              <a:spcBef>
                <a:spcPts val="0"/>
              </a:spcBef>
            </a:pPr>
            <a:r>
              <a:rPr lang="en-US" sz="900" baseline="30000" dirty="0"/>
              <a:t>2</a:t>
            </a:r>
            <a:r>
              <a:rPr lang="en-US" sz="900" dirty="0"/>
              <a:t>Samieri et al., “Using network science tools to identify novel diet patterns in prodromal dementia.”</a:t>
            </a:r>
          </a:p>
          <a:p>
            <a:pPr>
              <a:spcBef>
                <a:spcPts val="0"/>
              </a:spcBef>
            </a:pPr>
            <a:r>
              <a:rPr lang="en-US" sz="900" baseline="30000" dirty="0"/>
              <a:t>3</a:t>
            </a:r>
            <a:r>
              <a:rPr lang="en-US" sz="900" dirty="0"/>
              <a:t>Janice K </a:t>
            </a:r>
            <a:r>
              <a:rPr lang="en-US" sz="900" dirty="0" err="1"/>
              <a:t>Kiecolt</a:t>
            </a:r>
            <a:r>
              <a:rPr lang="en-US" sz="900" dirty="0"/>
              <a:t>-Glaser et al., “Afternoon distraction: a high-saturated-fat meal and endotoxemia impact post-meal attention in a randomized crossover trial,” </a:t>
            </a:r>
            <a:r>
              <a:rPr lang="en-US" sz="900" i="1" dirty="0"/>
              <a:t>American Journal of Clinical Nutrition </a:t>
            </a:r>
            <a:r>
              <a:rPr lang="en-US" sz="900" dirty="0"/>
              <a:t>111, no. 6 (2020): 1150–1158, https://doi.org/10.1093/ajcn/nqaa085.</a:t>
            </a:r>
            <a:endParaRPr lang="en-US" sz="900" baseline="30000" dirty="0"/>
          </a:p>
          <a:p>
            <a:endParaRPr lang="en-US" sz="900" dirty="0"/>
          </a:p>
          <a:p>
            <a:br>
              <a:rPr lang="en-US" sz="900" dirty="0"/>
            </a:br>
            <a:endParaRPr lang="en-US" sz="900" dirty="0">
              <a:solidFill>
                <a:srgbClr val="383838"/>
              </a:solidFill>
            </a:endParaRPr>
          </a:p>
        </p:txBody>
      </p:sp>
    </p:spTree>
    <p:extLst>
      <p:ext uri="{BB962C8B-B14F-4D97-AF65-F5344CB8AC3E}">
        <p14:creationId xmlns:p14="http://schemas.microsoft.com/office/powerpoint/2010/main" val="675295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557213"/>
            <a:ext cx="8636000" cy="4857750"/>
          </a:xfrm>
        </p:spPr>
      </p:sp>
      <p:sp>
        <p:nvSpPr>
          <p:cNvPr id="3" name="Notes Placeholder 2"/>
          <p:cNvSpPr>
            <a:spLocks noGrp="1"/>
          </p:cNvSpPr>
          <p:nvPr>
            <p:ph type="body" idx="1"/>
          </p:nvPr>
        </p:nvSpPr>
        <p:spPr/>
        <p:txBody>
          <a:bodyPr/>
          <a:lstStyle/>
          <a:p>
            <a:r>
              <a:rPr lang="en-US" b="1" dirty="0">
                <a:effectLst/>
              </a:rPr>
              <a:t>Some stress is </a:t>
            </a:r>
            <a:r>
              <a:rPr lang="en-US" b="1" dirty="0"/>
              <a:t>good: </a:t>
            </a:r>
            <a:r>
              <a:rPr lang="en-US" dirty="0">
                <a:effectLst/>
              </a:rPr>
              <a:t>We hear it all the time: stress is bad. It’s true that too much stress isn’t a good thing, physically or psychologically. So, should we strive to have a stress-free life? While this may be a surprise to some people, the answer is no. Some stress is good for you. The right kind of stress motivates and focuses the brain and can even slow down brain aging.</a:t>
            </a:r>
          </a:p>
          <a:p>
            <a:r>
              <a:rPr lang="en-US" dirty="0">
                <a:effectLst/>
              </a:rPr>
              <a:t>Beneficial stress is manageable and occurs in a burst, or a moment. Manageable stress cleans up brain trash; it turns on a program called autophagy, which cleans up old, dead cells and removes waste and toxins, keeping your body clean and young. Think of a challenge you want to tackle or something that makes you nervous—that’s the type of stress that grows new brain cells in the hippocampus. Just like a car, if you don’t “drive”—if there’s no stress at all—it falls apart. On the other hand, if you keep asking it to overperform—if you’re constantly on edge—it will break down.</a:t>
            </a:r>
          </a:p>
          <a:p>
            <a:r>
              <a:rPr lang="en-US" b="1" dirty="0">
                <a:effectLst/>
              </a:rPr>
              <a:t>Boosting happiness </a:t>
            </a:r>
            <a:r>
              <a:rPr lang="en-US" dirty="0">
                <a:effectLst/>
              </a:rPr>
              <a:t>can help manage stress. Boosting happiness minimizes and lowers anxiety, depression, and pain symptoms.</a:t>
            </a:r>
            <a:r>
              <a:rPr lang="en-US" baseline="30000" dirty="0">
                <a:effectLst/>
              </a:rPr>
              <a:t>1</a:t>
            </a:r>
            <a:r>
              <a:rPr lang="en-US" dirty="0">
                <a:effectLst/>
              </a:rPr>
              <a:t> Even small increases in happiness extend longevity.</a:t>
            </a:r>
            <a:r>
              <a:rPr lang="en-US" baseline="30000" dirty="0">
                <a:effectLst/>
              </a:rPr>
              <a:t>2</a:t>
            </a:r>
            <a:r>
              <a:rPr lang="en-US" dirty="0">
                <a:effectLst/>
              </a:rPr>
              <a:t> It’s not easy to completely define what happiness is, but it can generally be defined as being in a good mood, having positive emotions and enjoyment, and being satisfied with life. Research found the risk of dying due to any cause lowered by 19 percent for happy older people.</a:t>
            </a:r>
            <a:r>
              <a:rPr lang="en-US" baseline="30000" dirty="0">
                <a:effectLst/>
              </a:rPr>
              <a:t>3</a:t>
            </a:r>
            <a:endParaRPr lang="en-US" dirty="0">
              <a:effectLst/>
            </a:endParaRPr>
          </a:p>
          <a:p>
            <a:r>
              <a:rPr lang="en-US" b="1" dirty="0">
                <a:effectLst/>
              </a:rPr>
              <a:t>Find the right amount: </a:t>
            </a:r>
            <a:r>
              <a:rPr lang="en-US" dirty="0">
                <a:effectLst/>
              </a:rPr>
              <a:t>Here’s the big question: How do we find just the right amount of stress to keep our brains and immune systems running like finely tuned Ferraris? We’ll talk about some ways to do that next.</a:t>
            </a:r>
          </a:p>
          <a:p>
            <a:pPr algn="l"/>
            <a:r>
              <a:rPr lang="en-US" sz="900" baseline="30000" dirty="0"/>
              <a:t>1</a:t>
            </a:r>
            <a:r>
              <a:rPr lang="en-US" sz="900" dirty="0"/>
              <a:t>Louise T. Lambert </a:t>
            </a:r>
            <a:r>
              <a:rPr lang="en-US" sz="900" dirty="0" err="1"/>
              <a:t>D’raven</a:t>
            </a:r>
            <a:r>
              <a:rPr lang="en-US" sz="900" dirty="0"/>
              <a:t>, Nina </a:t>
            </a:r>
            <a:r>
              <a:rPr lang="en-US" sz="900" dirty="0" err="1"/>
              <a:t>Moliver</a:t>
            </a:r>
            <a:r>
              <a:rPr lang="en-US" sz="900" dirty="0"/>
              <a:t>, and Donna Thompson, “Happiness intervention decreases pain and depression, boosts happiness among primary care patients,” </a:t>
            </a:r>
            <a:r>
              <a:rPr lang="en-US" sz="900" i="1" dirty="0"/>
              <a:t>Primary Health Care Research &amp; Development </a:t>
            </a:r>
            <a:r>
              <a:rPr lang="en-US" sz="900" dirty="0"/>
              <a:t>16, no. 2 (2015): 114–126, https://doi.org/10.1017/S146342361300056X.</a:t>
            </a:r>
          </a:p>
          <a:p>
            <a:pPr>
              <a:spcBef>
                <a:spcPts val="0"/>
              </a:spcBef>
            </a:pPr>
            <a:r>
              <a:rPr lang="en-US" sz="900" baseline="30000" dirty="0"/>
              <a:t>2</a:t>
            </a:r>
            <a:r>
              <a:rPr lang="en-US" sz="900" dirty="0"/>
              <a:t>Choy-Lye </a:t>
            </a:r>
            <a:r>
              <a:rPr lang="en-US" sz="900" dirty="0" err="1"/>
              <a:t>Chei</a:t>
            </a:r>
            <a:r>
              <a:rPr lang="en-US" sz="900" dirty="0"/>
              <a:t> et al., “Happy older people live longer,” </a:t>
            </a:r>
            <a:r>
              <a:rPr lang="en-US" sz="900" i="1" dirty="0"/>
              <a:t>Age and Ageing </a:t>
            </a:r>
            <a:r>
              <a:rPr lang="en-US" sz="900" dirty="0"/>
              <a:t>47, no.6 (November 2018): 860–866, https://doi.org/10.1093/ageing/afy128.</a:t>
            </a:r>
          </a:p>
          <a:p>
            <a:pPr>
              <a:spcBef>
                <a:spcPts val="0"/>
              </a:spcBef>
            </a:pPr>
            <a:r>
              <a:rPr lang="en-US" sz="900" baseline="30000" dirty="0"/>
              <a:t>3</a:t>
            </a:r>
            <a:r>
              <a:rPr lang="en-US" sz="900" dirty="0"/>
              <a:t>Chei et al., “Happy older people live longer.”</a:t>
            </a:r>
          </a:p>
          <a:p>
            <a:endParaRPr lang="en-US" dirty="0">
              <a:effectLst/>
            </a:endParaRPr>
          </a:p>
          <a:p>
            <a:br>
              <a:rPr lang="en-US" dirty="0">
                <a:effectLst/>
              </a:rPr>
            </a:br>
            <a:endParaRPr lang="en-US" dirty="0">
              <a:effectLst/>
            </a:endParaRPr>
          </a:p>
          <a:p>
            <a:br>
              <a:rPr lang="en-US" dirty="0">
                <a:effectLst/>
              </a:rPr>
            </a:br>
            <a:endParaRPr lang="en-US" dirty="0"/>
          </a:p>
        </p:txBody>
      </p:sp>
      <p:sp>
        <p:nvSpPr>
          <p:cNvPr id="5" name="Slide Number Placeholder 4">
            <a:extLst>
              <a:ext uri="{FF2B5EF4-FFF2-40B4-BE49-F238E27FC236}">
                <a16:creationId xmlns:a16="http://schemas.microsoft.com/office/drawing/2014/main" id="{41DB3C9F-B298-44C0-AED1-D7DF5CD787E1}"/>
              </a:ext>
            </a:extLst>
          </p:cNvPr>
          <p:cNvSpPr>
            <a:spLocks noGrp="1"/>
          </p:cNvSpPr>
          <p:nvPr>
            <p:ph type="sldNum" sz="quarter" idx="5"/>
          </p:nvPr>
        </p:nvSpPr>
        <p:spPr/>
        <p:txBody>
          <a:bodyPr/>
          <a:lstStyle/>
          <a:p>
            <a:pPr>
              <a:defRPr/>
            </a:pPr>
            <a:fld id="{F9CC64C5-72B8-48B3-9F32-B70947D2168E}" type="slidenum">
              <a:rPr lang="en-US" smtClean="0"/>
              <a:pPr>
                <a:defRPr/>
              </a:pPr>
              <a:t>23</a:t>
            </a:fld>
            <a:endParaRPr lang="en-US" dirty="0"/>
          </a:p>
        </p:txBody>
      </p:sp>
    </p:spTree>
    <p:extLst>
      <p:ext uri="{BB962C8B-B14F-4D97-AF65-F5344CB8AC3E}">
        <p14:creationId xmlns:p14="http://schemas.microsoft.com/office/powerpoint/2010/main" val="3978949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2725" y="406400"/>
            <a:ext cx="6940550" cy="3903663"/>
          </a:xfrm>
        </p:spPr>
      </p:sp>
      <p:sp>
        <p:nvSpPr>
          <p:cNvPr id="3" name="Notes Placeholder 2"/>
          <p:cNvSpPr>
            <a:spLocks noGrp="1"/>
          </p:cNvSpPr>
          <p:nvPr>
            <p:ph type="body" idx="1"/>
          </p:nvPr>
        </p:nvSpPr>
        <p:spPr>
          <a:xfrm>
            <a:off x="574267" y="4493898"/>
            <a:ext cx="8927963" cy="8358507"/>
          </a:xfrm>
        </p:spPr>
        <p:txBody>
          <a:bodyPr lIns="0" tIns="0" rIns="0" bIns="0"/>
          <a:lstStyle/>
          <a:p>
            <a:r>
              <a:rPr lang="en-US" dirty="0"/>
              <a:t>A study found that stress and unhappiness can be caused by our minds wandering. Why? When our minds wander, they wander to unhappy, stressful, and anxious thoughts. Much of that stress comes from worrying about the past or the future; the key is being present and in-the-moment, which is associated with greater happiness and less stress. </a:t>
            </a:r>
          </a:p>
          <a:p>
            <a:r>
              <a:rPr lang="en-US" dirty="0"/>
              <a:t>One way to be present and manage stress is to practice mindfulness. Before we learn how, let’s look at a Harvard study that took people who had never practiced mindfulness and had them do it for eight weeks. The study took pictures of participants’ brains before they started, during the eight weeks, and after the eight weeks.</a:t>
            </a:r>
            <a:r>
              <a:rPr lang="en-US" baseline="30000" dirty="0"/>
              <a:t>1</a:t>
            </a:r>
            <a:r>
              <a:rPr lang="en-US" dirty="0"/>
              <a:t> </a:t>
            </a:r>
          </a:p>
          <a:p>
            <a:r>
              <a:rPr lang="en-US" dirty="0"/>
              <a:t>After practicing about thirty minutes of mindfulness a day for eight weeks, the participants’ brains changed. The hippocampus, the part of your brain that allows you to learn new things, grew. The prefrontal cortex, the brain part that calms your stress response, got stronger and larger, and the amygdala, which manages our fight-or-flight stress response, shrank. </a:t>
            </a:r>
          </a:p>
          <a:p>
            <a:r>
              <a:rPr lang="en-US" dirty="0"/>
              <a:t>People who practiced mindfulness still had stress, but they were better able to control and manage it. This highlights that we have the power to change our brains, mood, and how we respond to stress.</a:t>
            </a:r>
          </a:p>
          <a:p>
            <a:r>
              <a:rPr lang="en-US" b="1" dirty="0"/>
              <a:t>Breathing Exercise </a:t>
            </a:r>
            <a:r>
              <a:rPr lang="en-US" dirty="0"/>
              <a:t>There are many mindfulness exercises, some of which involve breathing, some of which don’t. If you like breathing exercises, here’s a simple and effective one that can be done any time you have a spare minute. (We cover a couple mindfulness exercises that don’t involve breathing below.)</a:t>
            </a:r>
          </a:p>
          <a:p>
            <a:pPr lvl="1" indent="-320369">
              <a:spcBef>
                <a:spcPts val="0"/>
              </a:spcBef>
              <a:spcAft>
                <a:spcPts val="0"/>
              </a:spcAft>
              <a:buFont typeface="+mj-lt"/>
              <a:buAutoNum type="arabicPeriod"/>
            </a:pPr>
            <a:r>
              <a:rPr lang="en-US" dirty="0"/>
              <a:t>Say to yourself, or out loud: “Breathe in calmness, breathe out anxiety”</a:t>
            </a:r>
          </a:p>
          <a:p>
            <a:pPr lvl="1" indent="-320369">
              <a:spcBef>
                <a:spcPts val="0"/>
              </a:spcBef>
              <a:spcAft>
                <a:spcPts val="0"/>
              </a:spcAft>
              <a:buFont typeface="+mj-lt"/>
              <a:buAutoNum type="arabicPeriod"/>
            </a:pPr>
            <a:r>
              <a:rPr lang="en-US" dirty="0"/>
              <a:t>On the “breathe in calmness,” inhale through your nose</a:t>
            </a:r>
          </a:p>
          <a:p>
            <a:pPr lvl="1" indent="-320369">
              <a:spcBef>
                <a:spcPts val="0"/>
              </a:spcBef>
              <a:spcAft>
                <a:spcPts val="0"/>
              </a:spcAft>
              <a:buFont typeface="+mj-lt"/>
              <a:buAutoNum type="arabicPeriod"/>
            </a:pPr>
            <a:r>
              <a:rPr lang="en-US" dirty="0"/>
              <a:t>On “breathe out anxiety,” exhale through your mouth</a:t>
            </a:r>
          </a:p>
          <a:p>
            <a:pPr lvl="1" indent="-320369">
              <a:spcBef>
                <a:spcPts val="0"/>
              </a:spcBef>
              <a:spcAft>
                <a:spcPts val="0"/>
              </a:spcAft>
              <a:buFont typeface="+mj-lt"/>
              <a:buAutoNum type="arabicPeriod"/>
            </a:pPr>
            <a:r>
              <a:rPr lang="en-US" dirty="0"/>
              <a:t>Try to focus only on the breath going in your nose and out of your mouth</a:t>
            </a:r>
          </a:p>
          <a:p>
            <a:pPr lvl="1" indent="-320369">
              <a:spcBef>
                <a:spcPts val="0"/>
              </a:spcBef>
              <a:spcAft>
                <a:spcPts val="0"/>
              </a:spcAft>
              <a:buFont typeface="+mj-lt"/>
              <a:buAutoNum type="arabicPeriod"/>
            </a:pPr>
            <a:r>
              <a:rPr lang="en-US" dirty="0"/>
              <a:t>If you’re having trouble getting in the present moment, place your hand on your stomach and focus on breathing for five seconds. Feel the rise and fall of your abdomen with each breath.</a:t>
            </a:r>
          </a:p>
          <a:p>
            <a:pPr>
              <a:spcBef>
                <a:spcPts val="0"/>
              </a:spcBef>
              <a:spcAft>
                <a:spcPts val="841"/>
              </a:spcAft>
            </a:pPr>
            <a:r>
              <a:rPr lang="en-US" dirty="0"/>
              <a:t>If your mind wanders, that’s normal. Don’t be upset or stressed. Instead, gently try to bring it back to focus by using a word such as breath or focus. It sounds simple, but for many people, it’s harder than it looks. If thirty seconds feels like thirty minutes, don’t feel bad; it can take some practice. If you can do thirty seconds, be proud of yourself, and tomorrow try to add another thirty seconds. Think of it like going to the gym and working up reps.</a:t>
            </a:r>
          </a:p>
          <a:p>
            <a:pPr>
              <a:spcBef>
                <a:spcPts val="0"/>
              </a:spcBef>
              <a:spcAft>
                <a:spcPts val="0"/>
              </a:spcAft>
            </a:pPr>
            <a:r>
              <a:rPr lang="en-US" b="1" dirty="0"/>
              <a:t>Change Your Perspective </a:t>
            </a:r>
            <a:r>
              <a:rPr lang="en-US" dirty="0"/>
              <a:t>Two people might experience the same stressful situation but have very different responses. Stress can actually be quite useful—and you can train your brain to view stress in exactly that light. </a:t>
            </a:r>
          </a:p>
          <a:p>
            <a:pPr>
              <a:spcBef>
                <a:spcPts val="432"/>
              </a:spcBef>
              <a:spcAft>
                <a:spcPts val="0"/>
              </a:spcAft>
            </a:pPr>
            <a:r>
              <a:rPr lang="en-US" dirty="0"/>
              <a:t>Even a bit of stress from sitting in traffic or standing in line at the grocery store can be beneficial.</a:t>
            </a:r>
            <a:r>
              <a:rPr lang="en-US" baseline="30000" dirty="0"/>
              <a:t>2</a:t>
            </a:r>
            <a:r>
              <a:rPr lang="en-US" dirty="0"/>
              <a:t> These bursts or moments of acute stress can be healthy for the brain for a variety of reasons; for instance, a quick dose of cortisol can turn on the process of autophagy, which cleans up waste and toxins. So next time you’re in the “10 items or less” lane at the grocery store and the person in front of you has 37 cans of cat food and 37 different coupons, don’t curse them. Thank them—and by doing so, shift your perspective on stress as something that can be beneficial.</a:t>
            </a:r>
          </a:p>
          <a:p>
            <a:pPr>
              <a:spcBef>
                <a:spcPts val="432"/>
              </a:spcBef>
              <a:spcAft>
                <a:spcPts val="0"/>
              </a:spcAft>
            </a:pPr>
            <a:r>
              <a:rPr lang="en-US" b="1" dirty="0"/>
              <a:t>Rose, Thorn, Bud </a:t>
            </a:r>
            <a:r>
              <a:rPr lang="en-US" dirty="0"/>
              <a:t>Take a moment and think of the best thing that happened from the last twenty-four hours. That’s your rose. Next, think of the most challenging part of the previous twenty-four hours. That’s your thorn. Now think of something specific you are looking forward to in the next twenty-four hours. That’s your bud. This technique has been shown, in a 2019 study, to be an effective means to manage stress and boost happiness.</a:t>
            </a:r>
            <a:r>
              <a:rPr lang="en-US" baseline="30000" dirty="0"/>
              <a:t>3</a:t>
            </a:r>
          </a:p>
          <a:p>
            <a:r>
              <a:rPr lang="en-US" dirty="0">
                <a:effectLst/>
                <a:latin typeface="Calibri" panose="020F0502020204030204" pitchFamily="34" charset="0"/>
              </a:rPr>
              <a:t>We can’t control much of the stress surrounding us, but day by day, we can build connections in our brains to be closer to being experts in happiness and managing stress.</a:t>
            </a:r>
            <a:endParaRPr lang="en-US" baseline="30000" dirty="0"/>
          </a:p>
          <a:p>
            <a:pPr>
              <a:spcBef>
                <a:spcPts val="432"/>
              </a:spcBef>
              <a:spcAft>
                <a:spcPts val="0"/>
              </a:spcAft>
            </a:pPr>
            <a:r>
              <a:rPr lang="en-US" sz="900" baseline="30000" dirty="0"/>
              <a:t>1</a:t>
            </a:r>
            <a:r>
              <a:rPr lang="en-US" sz="900" dirty="0"/>
              <a:t>Rodger A. Liddle, “Parkinson’s Disease from the Gut,” </a:t>
            </a:r>
            <a:r>
              <a:rPr lang="en-US" sz="900" i="1" dirty="0"/>
              <a:t>Brain Research </a:t>
            </a:r>
            <a:r>
              <a:rPr lang="en-US" sz="900" dirty="0"/>
              <a:t>1693, pt. B (2018): 201–206, https://doi.org/10.1016/j.brainres.2018.01.010.</a:t>
            </a:r>
          </a:p>
          <a:p>
            <a:pPr>
              <a:spcBef>
                <a:spcPts val="0"/>
              </a:spcBef>
              <a:spcAft>
                <a:spcPts val="0"/>
              </a:spcAft>
            </a:pPr>
            <a:r>
              <a:rPr lang="en-US" sz="900" baseline="30000" dirty="0"/>
              <a:t>2</a:t>
            </a:r>
            <a:r>
              <a:rPr lang="en-US" sz="900" dirty="0"/>
              <a:t>B. O. </a:t>
            </a:r>
            <a:r>
              <a:rPr lang="en-US" sz="900" dirty="0" err="1"/>
              <a:t>Osuntokun</a:t>
            </a:r>
            <a:r>
              <a:rPr lang="en-US" sz="900" dirty="0"/>
              <a:t> et al., “Lack of an association between apolipoprotein E epsilon 4 and Alzheimer’s disease in elderly Nigerians,” Annals of Neurology 38 (1995): 463–465, https://doi.org/10.1002/ana.410380319; R.N. </a:t>
            </a:r>
            <a:r>
              <a:rPr lang="en-US" sz="900" dirty="0" err="1"/>
              <a:t>Kalariaet</a:t>
            </a:r>
            <a:r>
              <a:rPr lang="en-US" sz="900" dirty="0"/>
              <a:t> al., “Evaluation of Risk Factors for Alzheimer’s Disease in Elderly East Africans,” Brain Research Bulletin 44, no. 5 (1997): 573–577, https://doi.org/10.1016/S0361-9230(97)00310-9; Hugh C. Hendrie et al., “Incidence of Dementia and Alzheimer Disease in 2 Communities: Yoruba Residing in Ibadan, Nigeria, and African Americans Residing in Indianapolis, Indiana,” JAMA 285, no. 6 (2001): 739–747, https://doi.org/10.1001/jama.285.6.739.</a:t>
            </a:r>
          </a:p>
          <a:p>
            <a:pPr>
              <a:spcBef>
                <a:spcPts val="0"/>
              </a:spcBef>
              <a:spcAft>
                <a:spcPts val="0"/>
              </a:spcAft>
            </a:pPr>
            <a:r>
              <a:rPr lang="en-US" sz="900" baseline="30000" dirty="0"/>
              <a:t>3</a:t>
            </a:r>
            <a:r>
              <a:rPr lang="en-US" sz="900" dirty="0"/>
              <a:t>Eva </a:t>
            </a:r>
            <a:r>
              <a:rPr lang="en-US" sz="900" dirty="0" err="1"/>
              <a:t>Schelbaum</a:t>
            </a:r>
            <a:r>
              <a:rPr lang="en-US" sz="900" dirty="0"/>
              <a:t> et al., “Association of Reproductive History With Brain MRI Biomarkers of Dementia Risk in Midlife,” Neurology 97, no. 23 (2021), https://doi.org/10.1212/WNL.0000000000012941.</a:t>
            </a:r>
          </a:p>
        </p:txBody>
      </p:sp>
      <p:sp>
        <p:nvSpPr>
          <p:cNvPr id="5" name="Slide Number Placeholder 4">
            <a:extLst>
              <a:ext uri="{FF2B5EF4-FFF2-40B4-BE49-F238E27FC236}">
                <a16:creationId xmlns:a16="http://schemas.microsoft.com/office/drawing/2014/main" id="{5F7D4B57-FEE9-4EA9-B7E1-1145C1B14DC0}"/>
              </a:ext>
            </a:extLst>
          </p:cNvPr>
          <p:cNvSpPr>
            <a:spLocks noGrp="1"/>
          </p:cNvSpPr>
          <p:nvPr>
            <p:ph type="sldNum" sz="quarter" idx="5"/>
          </p:nvPr>
        </p:nvSpPr>
        <p:spPr/>
        <p:txBody>
          <a:bodyPr/>
          <a:lstStyle/>
          <a:p>
            <a:pPr>
              <a:defRPr/>
            </a:pPr>
            <a:fld id="{F9CC64C5-72B8-48B3-9F32-B70947D2168E}" type="slidenum">
              <a:rPr lang="en-US" smtClean="0"/>
              <a:pPr>
                <a:defRPr/>
              </a:pPr>
              <a:t>24</a:t>
            </a:fld>
            <a:endParaRPr lang="en-US" dirty="0"/>
          </a:p>
        </p:txBody>
      </p:sp>
    </p:spTree>
    <p:extLst>
      <p:ext uri="{BB962C8B-B14F-4D97-AF65-F5344CB8AC3E}">
        <p14:creationId xmlns:p14="http://schemas.microsoft.com/office/powerpoint/2010/main" val="3654929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584200"/>
            <a:ext cx="6942138" cy="3905250"/>
          </a:xfrm>
        </p:spPr>
      </p:sp>
      <p:sp>
        <p:nvSpPr>
          <p:cNvPr id="3" name="Notes Placeholder 2"/>
          <p:cNvSpPr>
            <a:spLocks noGrp="1"/>
          </p:cNvSpPr>
          <p:nvPr>
            <p:ph type="body" idx="1"/>
          </p:nvPr>
        </p:nvSpPr>
        <p:spPr>
          <a:xfrm>
            <a:off x="574261" y="4874970"/>
            <a:ext cx="8941422" cy="7483284"/>
          </a:xfrm>
        </p:spPr>
        <p:txBody>
          <a:bodyPr/>
          <a:lstStyle/>
          <a:p>
            <a:pPr>
              <a:spcBef>
                <a:spcPts val="0"/>
              </a:spcBef>
              <a:spcAft>
                <a:spcPts val="841"/>
              </a:spcAft>
            </a:pPr>
            <a:r>
              <a:rPr lang="en-US" dirty="0"/>
              <a:t>Exercise is like a miracle drug for the brain. While you’re not going to show off your hippocampus in a tank top, if a drug generated the brain benefits that exercise produces, there would be lines stretching miles long to obtain it.</a:t>
            </a:r>
          </a:p>
          <a:p>
            <a:pPr defTabSz="1281474">
              <a:spcBef>
                <a:spcPts val="0"/>
              </a:spcBef>
              <a:defRPr/>
            </a:pPr>
            <a:r>
              <a:rPr lang="en-US" b="1" dirty="0">
                <a:solidFill>
                  <a:srgbClr val="0E101A"/>
                </a:solidFill>
                <a:ea typeface="Times New Roman" panose="02020603050405020304" pitchFamily="18" charset="0"/>
              </a:rPr>
              <a:t>Lowers Risk of Dementia</a:t>
            </a:r>
          </a:p>
          <a:p>
            <a:pPr defTabSz="1281474">
              <a:spcBef>
                <a:spcPts val="0"/>
              </a:spcBef>
              <a:defRPr/>
            </a:pPr>
            <a:r>
              <a:rPr lang="en-US" dirty="0">
                <a:solidFill>
                  <a:srgbClr val="0E101A"/>
                </a:solidFill>
                <a:ea typeface="Times New Roman" panose="02020603050405020304" pitchFamily="18" charset="0"/>
              </a:rPr>
              <a:t>A study at Cardiff University in the UK followed thousands of people for over thirty years and found that simply walking thirty minutes a day lowered the risk of dementia by about 65 percent.</a:t>
            </a:r>
            <a:r>
              <a:rPr lang="en-US" baseline="30000" dirty="0">
                <a:solidFill>
                  <a:srgbClr val="0E101A"/>
                </a:solidFill>
                <a:ea typeface="Times New Roman" panose="02020603050405020304" pitchFamily="18" charset="0"/>
              </a:rPr>
              <a:t>1</a:t>
            </a:r>
            <a:r>
              <a:rPr lang="en-US" dirty="0">
                <a:solidFill>
                  <a:srgbClr val="0E101A"/>
                </a:solidFill>
                <a:ea typeface="Times New Roman" panose="02020603050405020304" pitchFamily="18" charset="0"/>
              </a:rPr>
              <a:t> The best part? Those thirty minutes didn’t even have to be done consecutively.</a:t>
            </a:r>
          </a:p>
          <a:p>
            <a:pPr algn="l"/>
            <a:r>
              <a:rPr lang="en-US" dirty="0">
                <a:solidFill>
                  <a:srgbClr val="383838"/>
                </a:solidFill>
              </a:rPr>
              <a:t>These results were replicated in a startling study published in </a:t>
            </a:r>
            <a:r>
              <a:rPr lang="en-US" i="1" dirty="0">
                <a:solidFill>
                  <a:srgbClr val="383838"/>
                </a:solidFill>
              </a:rPr>
              <a:t>Neurology</a:t>
            </a:r>
            <a:r>
              <a:rPr lang="en-US" dirty="0">
                <a:solidFill>
                  <a:srgbClr val="383838"/>
                </a:solidFill>
              </a:rPr>
              <a:t>.</a:t>
            </a:r>
            <a:r>
              <a:rPr lang="en-US" baseline="30000" dirty="0">
                <a:solidFill>
                  <a:srgbClr val="383838"/>
                </a:solidFill>
              </a:rPr>
              <a:t>2</a:t>
            </a:r>
            <a:r>
              <a:rPr lang="en-US" dirty="0">
                <a:solidFill>
                  <a:srgbClr val="383838"/>
                </a:solidFill>
              </a:rPr>
              <a:t> The study asked fifty-year-old women to work out on an exercise bike, then placed them in four categories depending on how long they could work out. The categories ranged from “high physical fitness” (most fit) to “could not finish the fitness test.” After four decades, the researchers found:</a:t>
            </a:r>
          </a:p>
          <a:p>
            <a:pPr marL="240276" indent="-240276">
              <a:buFont typeface="Arial" panose="020B0604020202020204" pitchFamily="34" charset="0"/>
              <a:buChar char="•"/>
            </a:pPr>
            <a:r>
              <a:rPr lang="en-US" dirty="0">
                <a:solidFill>
                  <a:srgbClr val="383838"/>
                </a:solidFill>
              </a:rPr>
              <a:t>5 percent of the women in the high physical-fitness category developed dementia.</a:t>
            </a:r>
          </a:p>
          <a:p>
            <a:pPr marL="240276" indent="-240276">
              <a:buFont typeface="Arial" panose="020B0604020202020204" pitchFamily="34" charset="0"/>
              <a:buChar char="•"/>
            </a:pPr>
            <a:r>
              <a:rPr lang="en-US" dirty="0">
                <a:solidFill>
                  <a:srgbClr val="383838"/>
                </a:solidFill>
              </a:rPr>
              <a:t>25 percent of the women in the moderate and low fitness categories developed dementia.</a:t>
            </a:r>
          </a:p>
          <a:p>
            <a:pPr marL="240276" indent="-240276">
              <a:buFont typeface="Arial" panose="020B0604020202020204" pitchFamily="34" charset="0"/>
              <a:buChar char="•"/>
            </a:pPr>
            <a:r>
              <a:rPr lang="en-US" dirty="0">
                <a:solidFill>
                  <a:srgbClr val="383838"/>
                </a:solidFill>
              </a:rPr>
              <a:t>45 percent of women who couldn’t finish the fitness test developed dementia.</a:t>
            </a:r>
          </a:p>
          <a:p>
            <a:pPr>
              <a:spcBef>
                <a:spcPts val="841"/>
              </a:spcBef>
            </a:pPr>
            <a:r>
              <a:rPr lang="en-US" dirty="0">
                <a:solidFill>
                  <a:srgbClr val="383838"/>
                </a:solidFill>
              </a:rPr>
              <a:t>That means that women who were classified as highly physically fit at fifty years old were 90 percent less likely to develop dementia than the group that could not finish the test, decades later. </a:t>
            </a:r>
          </a:p>
          <a:p>
            <a:pPr defTabSz="1281474">
              <a:defRPr/>
            </a:pPr>
            <a:r>
              <a:rPr lang="en-US" b="1" dirty="0">
                <a:solidFill>
                  <a:srgbClr val="0E101A"/>
                </a:solidFill>
                <a:ea typeface="Times New Roman" panose="02020603050405020304" pitchFamily="18" charset="0"/>
              </a:rPr>
              <a:t>Improves Memory</a:t>
            </a:r>
          </a:p>
          <a:p>
            <a:pPr>
              <a:spcBef>
                <a:spcPts val="0"/>
              </a:spcBef>
            </a:pPr>
            <a:r>
              <a:rPr lang="en-US" dirty="0"/>
              <a:t>A study published in the Journal of Alzheimer’s Disease investigated two groups of adults sixty and older. One group did a year of aerobic exercise, and the other group just stretched. The group that did aerobic exercise showed a whopping 47 percent average increase in memory scores after that year, while the stretching group didn’t see an improvement in memory.</a:t>
            </a:r>
          </a:p>
          <a:p>
            <a:pPr>
              <a:spcBef>
                <a:spcPts val="841"/>
              </a:spcBef>
              <a:spcAft>
                <a:spcPts val="0"/>
              </a:spcAft>
            </a:pPr>
            <a:r>
              <a:rPr lang="en-US" b="1" dirty="0"/>
              <a:t>Small Changes Can Make a Big Difference</a:t>
            </a:r>
          </a:p>
          <a:p>
            <a:pPr>
              <a:spcBef>
                <a:spcPts val="0"/>
              </a:spcBef>
            </a:pPr>
            <a:r>
              <a:rPr lang="en-US" dirty="0">
                <a:solidFill>
                  <a:srgbClr val="383838"/>
                </a:solidFill>
              </a:rPr>
              <a:t>Here comes the big question: How much exercise do you need to do to protect your brain and keep it plump? Do you need to drop everything and train for a triathlon? Fortunately, no. It turns out even small changes can have a big impact.</a:t>
            </a:r>
          </a:p>
          <a:p>
            <a:pPr algn="l"/>
            <a:r>
              <a:rPr lang="en-US" dirty="0">
                <a:solidFill>
                  <a:srgbClr val="383838"/>
                </a:solidFill>
              </a:rPr>
              <a:t>The next time you are given a choice between stairs and an elevator or escalator, consider this; a 2016 study found that people aged nineteen to seventy-nine who consistently took the stairs rather than an escalator or elevator had a younger-looking brain.</a:t>
            </a:r>
            <a:r>
              <a:rPr lang="en-US" baseline="30000" dirty="0">
                <a:solidFill>
                  <a:srgbClr val="383838"/>
                </a:solidFill>
              </a:rPr>
              <a:t>3</a:t>
            </a:r>
          </a:p>
          <a:p>
            <a:r>
              <a:rPr lang="en-US" b="1" dirty="0">
                <a:cs typeface="Calibri" panose="020F0502020204030204" pitchFamily="34" charset="0"/>
              </a:rPr>
              <a:t>Boosts brain cell communication</a:t>
            </a:r>
          </a:p>
          <a:p>
            <a:r>
              <a:rPr lang="en-US" dirty="0">
                <a:effectLst/>
              </a:rPr>
              <a:t>There is a mountain of evidence that exercise makes your brain cells communicate with each other more effectively at any age.</a:t>
            </a:r>
            <a:r>
              <a:rPr lang="en-US" baseline="30000" dirty="0">
                <a:effectLst/>
              </a:rPr>
              <a:t>4</a:t>
            </a:r>
            <a:r>
              <a:rPr lang="en-US" dirty="0">
                <a:effectLst/>
              </a:rPr>
              <a:t> That increased brain communication can improve mood and boosts happiness.</a:t>
            </a:r>
            <a:r>
              <a:rPr lang="en-US" baseline="30000" dirty="0">
                <a:effectLst/>
              </a:rPr>
              <a:t>5</a:t>
            </a:r>
          </a:p>
          <a:p>
            <a:pPr defTabSz="914225">
              <a:defRPr/>
            </a:pPr>
            <a:r>
              <a:rPr lang="en-US" dirty="0">
                <a:solidFill>
                  <a:srgbClr val="383838"/>
                </a:solidFill>
              </a:rPr>
              <a:t>Let’s discuss some other exercise tips to help keep your brain young.</a:t>
            </a:r>
          </a:p>
          <a:p>
            <a:pPr defTabSz="914225">
              <a:defRPr/>
            </a:pPr>
            <a:endParaRPr lang="en-US" dirty="0">
              <a:solidFill>
                <a:srgbClr val="383838"/>
              </a:solidFill>
            </a:endParaRPr>
          </a:p>
          <a:p>
            <a:pPr defTabSz="1281474">
              <a:defRPr/>
            </a:pPr>
            <a:r>
              <a:rPr lang="en-US" sz="900" baseline="30000" dirty="0">
                <a:solidFill>
                  <a:srgbClr val="0E101A"/>
                </a:solidFill>
                <a:ea typeface="Batang" panose="02030600000101010101" pitchFamily="18" charset="-127"/>
                <a:cs typeface="Times New Roman" panose="02020603050405020304" pitchFamily="18" charset="0"/>
              </a:rPr>
              <a:t>1</a:t>
            </a:r>
            <a:r>
              <a:rPr lang="en-US" sz="900" dirty="0">
                <a:ea typeface="Batang" panose="02030600000101010101" pitchFamily="18" charset="-127"/>
                <a:cs typeface="Times New Roman" panose="02020603050405020304" pitchFamily="18" charset="0"/>
              </a:rPr>
              <a:t>Peter Elwood et al., “Healthy Lifestyles Reduce the Incidence of Chronic Diseases and Dementia: Evidence from the </a:t>
            </a:r>
            <a:r>
              <a:rPr lang="en-US" sz="900" dirty="0" err="1">
                <a:ea typeface="Batang" panose="02030600000101010101" pitchFamily="18" charset="-127"/>
                <a:cs typeface="Times New Roman" panose="02020603050405020304" pitchFamily="18" charset="0"/>
              </a:rPr>
              <a:t>Caerphilly</a:t>
            </a:r>
            <a:r>
              <a:rPr lang="en-US" sz="900" dirty="0">
                <a:ea typeface="Batang" panose="02030600000101010101" pitchFamily="18" charset="-127"/>
                <a:cs typeface="Times New Roman" panose="02020603050405020304" pitchFamily="18" charset="0"/>
              </a:rPr>
              <a:t> Cohort Study,” </a:t>
            </a:r>
            <a:r>
              <a:rPr lang="en-US" sz="900" i="1" dirty="0">
                <a:ea typeface="Batang" panose="02030600000101010101" pitchFamily="18" charset="-127"/>
                <a:cs typeface="Times New Roman" panose="02020603050405020304" pitchFamily="18" charset="0"/>
              </a:rPr>
              <a:t>PLOS One </a:t>
            </a:r>
            <a:r>
              <a:rPr lang="en-US" sz="900" dirty="0">
                <a:ea typeface="Batang" panose="02030600000101010101" pitchFamily="18" charset="-127"/>
                <a:cs typeface="Times New Roman" panose="02020603050405020304" pitchFamily="18" charset="0"/>
              </a:rPr>
              <a:t>(2013), https://doi.org/10.1371/journal.pone.0081877.</a:t>
            </a:r>
          </a:p>
          <a:p>
            <a:pPr>
              <a:spcBef>
                <a:spcPts val="0"/>
              </a:spcBef>
            </a:pPr>
            <a:r>
              <a:rPr lang="en-US" sz="900" baseline="30000" dirty="0"/>
              <a:t>2</a:t>
            </a:r>
            <a:r>
              <a:rPr lang="en-US" sz="900" dirty="0"/>
              <a:t>Helena </a:t>
            </a:r>
            <a:r>
              <a:rPr lang="en-US" sz="900" dirty="0" err="1"/>
              <a:t>Hörder</a:t>
            </a:r>
            <a:r>
              <a:rPr lang="en-US" sz="900" dirty="0"/>
              <a:t> et al., “Midlife cardiovascular fitness and dementia,” </a:t>
            </a:r>
            <a:r>
              <a:rPr lang="en-US" sz="900" i="1" dirty="0"/>
              <a:t>Neurology </a:t>
            </a:r>
            <a:r>
              <a:rPr lang="en-US" sz="900" dirty="0"/>
              <a:t>90, no. 15 (2018), https://doi.org/10.1212/WNL.0000000000005290.</a:t>
            </a:r>
          </a:p>
          <a:p>
            <a:pPr>
              <a:spcBef>
                <a:spcPts val="0"/>
              </a:spcBef>
            </a:pPr>
            <a:r>
              <a:rPr lang="en-US" sz="900" baseline="30000" dirty="0"/>
              <a:t>3</a:t>
            </a:r>
            <a:r>
              <a:rPr lang="en-US" sz="900" dirty="0"/>
              <a:t>Jason </a:t>
            </a:r>
            <a:r>
              <a:rPr lang="en-US" sz="900" dirty="0" err="1"/>
              <a:t>Steffener</a:t>
            </a:r>
            <a:r>
              <a:rPr lang="en-US" sz="900" dirty="0"/>
              <a:t> et al., “Differences between chronological and brain age are related to education and self-reported physical activity,” </a:t>
            </a:r>
            <a:r>
              <a:rPr lang="en-US" sz="900" i="1" dirty="0"/>
              <a:t>Neurobiology of Aging </a:t>
            </a:r>
            <a:r>
              <a:rPr lang="en-US" sz="900" dirty="0"/>
              <a:t>40 (2016): 138–144, https://doi.org/10.1016/j.neurobiolaging.2016.01.014.</a:t>
            </a:r>
          </a:p>
          <a:p>
            <a:pPr>
              <a:spcBef>
                <a:spcPts val="0"/>
              </a:spcBef>
            </a:pPr>
            <a:r>
              <a:rPr lang="en-US" sz="900" baseline="30000" dirty="0"/>
              <a:t>4</a:t>
            </a:r>
            <a:r>
              <a:rPr lang="en-US" sz="900" dirty="0"/>
              <a:t>Richard J. Maddock et al., “Acute Modulation of Cortical Glutamate and GABA Content by Physical Activity,” Journal of Neuroscience 36, no. 8 (2016): 2449, https://doi.org/10.1523/JNEUROSCI.3455-15.2016.</a:t>
            </a:r>
          </a:p>
          <a:p>
            <a:pPr>
              <a:spcBef>
                <a:spcPts val="0"/>
              </a:spcBef>
            </a:pPr>
            <a:r>
              <a:rPr lang="en-US" sz="900" baseline="30000" dirty="0"/>
              <a:t>5</a:t>
            </a:r>
            <a:r>
              <a:rPr lang="en-US" sz="900" dirty="0"/>
              <a:t>Wittfeld et al., “Cardiorespiratory Fitness and Gray Matter Volume in the Temporal, Frontal, and Cerebellar Regions in the General Population”; American Academy of Pediatrics, “Combining physical activity with classroom lessons results in improved test scores,” Science Daily, July 1, 2011, https://www.sciencedaily.com/releases/2011/05/110501183653.htm; </a:t>
            </a:r>
            <a:r>
              <a:rPr lang="en-US" sz="900" dirty="0" err="1"/>
              <a:t>Zhanjia</a:t>
            </a:r>
            <a:r>
              <a:rPr lang="en-US" sz="900" dirty="0"/>
              <a:t> Zhang and </a:t>
            </a:r>
            <a:r>
              <a:rPr lang="en-US" sz="900" dirty="0" err="1"/>
              <a:t>Weiyun</a:t>
            </a:r>
            <a:r>
              <a:rPr lang="en-US" sz="900" dirty="0"/>
              <a:t> Chen, “A Systematic Review of the Relationship Between Physical Activity and Happiness,” Journal of Happiness Studies 20 (2019): 1305–1322, https://doi.org/10.1007/s10902-018-9976-0.</a:t>
            </a:r>
          </a:p>
        </p:txBody>
      </p:sp>
      <p:sp>
        <p:nvSpPr>
          <p:cNvPr id="5" name="Slide Number Placeholder 4">
            <a:extLst>
              <a:ext uri="{FF2B5EF4-FFF2-40B4-BE49-F238E27FC236}">
                <a16:creationId xmlns:a16="http://schemas.microsoft.com/office/drawing/2014/main" id="{42AE9DD5-2E8B-4038-B936-C23D8DF4AFC5}"/>
              </a:ext>
            </a:extLst>
          </p:cNvPr>
          <p:cNvSpPr>
            <a:spLocks noGrp="1"/>
          </p:cNvSpPr>
          <p:nvPr>
            <p:ph type="sldNum" sz="quarter" idx="5"/>
          </p:nvPr>
        </p:nvSpPr>
        <p:spPr/>
        <p:txBody>
          <a:bodyPr/>
          <a:lstStyle/>
          <a:p>
            <a:pPr>
              <a:defRPr/>
            </a:pPr>
            <a:fld id="{F9CC64C5-72B8-48B3-9F32-B70947D2168E}" type="slidenum">
              <a:rPr lang="en-US" smtClean="0"/>
              <a:pPr>
                <a:defRPr/>
              </a:pPr>
              <a:t>25</a:t>
            </a:fld>
            <a:endParaRPr lang="en-US" dirty="0"/>
          </a:p>
        </p:txBody>
      </p:sp>
    </p:spTree>
    <p:extLst>
      <p:ext uri="{BB962C8B-B14F-4D97-AF65-F5344CB8AC3E}">
        <p14:creationId xmlns:p14="http://schemas.microsoft.com/office/powerpoint/2010/main" val="4270646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52438"/>
            <a:ext cx="6973888" cy="3922712"/>
          </a:xfrm>
        </p:spPr>
      </p:sp>
      <p:sp>
        <p:nvSpPr>
          <p:cNvPr id="3" name="Notes Placeholder 2"/>
          <p:cNvSpPr>
            <a:spLocks noGrp="1"/>
          </p:cNvSpPr>
          <p:nvPr>
            <p:ph type="body" idx="1"/>
          </p:nvPr>
        </p:nvSpPr>
        <p:spPr>
          <a:xfrm>
            <a:off x="574261" y="4708478"/>
            <a:ext cx="8968340" cy="7929051"/>
          </a:xfrm>
        </p:spPr>
        <p:txBody>
          <a:bodyPr/>
          <a:lstStyle/>
          <a:p>
            <a:pPr>
              <a:spcBef>
                <a:spcPts val="0"/>
              </a:spcBef>
              <a:spcAft>
                <a:spcPts val="841"/>
              </a:spcAft>
            </a:pPr>
            <a:r>
              <a:rPr lang="en-US" dirty="0">
                <a:solidFill>
                  <a:srgbClr val="383838"/>
                </a:solidFill>
              </a:rPr>
              <a:t>At this point, you might be saying, “I get it! Exercise is good for my brain. But if the key to any exercise plan is consistency, how do I stay with it? How do I make exercise a habit instead of that exercise bike or treadmill becoming a very expensive coatrack?”</a:t>
            </a:r>
          </a:p>
          <a:p>
            <a:pPr>
              <a:spcBef>
                <a:spcPts val="0"/>
              </a:spcBef>
              <a:spcAft>
                <a:spcPts val="841"/>
              </a:spcAft>
            </a:pPr>
            <a:r>
              <a:rPr lang="en-US" b="1" dirty="0">
                <a:solidFill>
                  <a:srgbClr val="383838"/>
                </a:solidFill>
              </a:rPr>
              <a:t>Making Exercise a Habit: CARS </a:t>
            </a:r>
            <a:r>
              <a:rPr lang="en-US" dirty="0">
                <a:solidFill>
                  <a:srgbClr val="383838"/>
                </a:solidFill>
              </a:rPr>
              <a:t>(Cue, Action, Reward, Support)</a:t>
            </a:r>
          </a:p>
          <a:p>
            <a:pPr>
              <a:spcBef>
                <a:spcPts val="0"/>
              </a:spcBef>
            </a:pPr>
            <a:r>
              <a:rPr lang="en-US" b="1" dirty="0">
                <a:solidFill>
                  <a:srgbClr val="383838"/>
                </a:solidFill>
              </a:rPr>
              <a:t>Cues</a:t>
            </a:r>
          </a:p>
          <a:p>
            <a:pPr>
              <a:spcBef>
                <a:spcPts val="0"/>
              </a:spcBef>
              <a:spcAft>
                <a:spcPts val="420"/>
              </a:spcAft>
            </a:pPr>
            <a:r>
              <a:rPr lang="en-US" dirty="0">
                <a:solidFill>
                  <a:srgbClr val="383838"/>
                </a:solidFill>
              </a:rPr>
              <a:t>When it comes to making exercise a habit, incorporate exercise into our default or autopilot mode—this makes exercise easier for us. We can set up a cue that drives us to take action to stick to an exercise program.</a:t>
            </a:r>
          </a:p>
          <a:p>
            <a:pPr>
              <a:spcBef>
                <a:spcPts val="0"/>
              </a:spcBef>
              <a:spcAft>
                <a:spcPts val="841"/>
              </a:spcAft>
            </a:pPr>
            <a:r>
              <a:rPr lang="en-US" dirty="0">
                <a:solidFill>
                  <a:srgbClr val="383838"/>
                </a:solidFill>
              </a:rPr>
              <a:t>Here are two cue suggestions: Simply place your walking shoes where you can’t miss seeing them as a reminder to take your daily walk. Another visual cue can be to wear a smartwatch that reminds you of your steps.</a:t>
            </a:r>
          </a:p>
          <a:p>
            <a:pPr>
              <a:spcBef>
                <a:spcPts val="0"/>
              </a:spcBef>
            </a:pPr>
            <a:r>
              <a:rPr lang="en-US" b="1" dirty="0">
                <a:solidFill>
                  <a:srgbClr val="383838"/>
                </a:solidFill>
              </a:rPr>
              <a:t>Action</a:t>
            </a:r>
          </a:p>
          <a:p>
            <a:pPr>
              <a:spcBef>
                <a:spcPts val="0"/>
              </a:spcBef>
            </a:pPr>
            <a:r>
              <a:rPr lang="en-US" dirty="0">
                <a:solidFill>
                  <a:srgbClr val="383838"/>
                </a:solidFill>
              </a:rPr>
              <a:t>When it comes to exercise, it’s best to start small and build.</a:t>
            </a:r>
          </a:p>
          <a:p>
            <a:pPr>
              <a:spcBef>
                <a:spcPts val="0"/>
              </a:spcBef>
            </a:pPr>
            <a:r>
              <a:rPr lang="en-US" dirty="0">
                <a:solidFill>
                  <a:srgbClr val="383838"/>
                </a:solidFill>
              </a:rPr>
              <a:t>For example:</a:t>
            </a:r>
          </a:p>
          <a:p>
            <a:pPr marL="240276" indent="-240276">
              <a:spcBef>
                <a:spcPts val="0"/>
              </a:spcBef>
              <a:buFont typeface="Arial" panose="020B0604020202020204" pitchFamily="34" charset="0"/>
              <a:buChar char="•"/>
            </a:pPr>
            <a:r>
              <a:rPr lang="en-US" dirty="0">
                <a:solidFill>
                  <a:srgbClr val="383838"/>
                </a:solidFill>
              </a:rPr>
              <a:t>Walk in place during TV commercials or before the next episode of what you’re streaming</a:t>
            </a:r>
          </a:p>
          <a:p>
            <a:pPr marL="240276" indent="-240276">
              <a:spcBef>
                <a:spcPts val="0"/>
              </a:spcBef>
              <a:buFont typeface="Arial" panose="020B0604020202020204" pitchFamily="34" charset="0"/>
              <a:buChar char="•"/>
            </a:pPr>
            <a:r>
              <a:rPr lang="en-US" dirty="0">
                <a:solidFill>
                  <a:srgbClr val="383838"/>
                </a:solidFill>
              </a:rPr>
              <a:t>Stand and/or walk during phone calls</a:t>
            </a:r>
          </a:p>
          <a:p>
            <a:pPr marL="240276" indent="-240276">
              <a:spcBef>
                <a:spcPts val="0"/>
              </a:spcBef>
              <a:buFont typeface="Arial" panose="020B0604020202020204" pitchFamily="34" charset="0"/>
              <a:buChar char="•"/>
            </a:pPr>
            <a:r>
              <a:rPr lang="en-US" dirty="0">
                <a:solidFill>
                  <a:srgbClr val="383838"/>
                </a:solidFill>
              </a:rPr>
              <a:t>Park farther away from the grocery store</a:t>
            </a:r>
          </a:p>
          <a:p>
            <a:pPr marL="240276" indent="-240276">
              <a:spcBef>
                <a:spcPts val="0"/>
              </a:spcBef>
              <a:spcAft>
                <a:spcPts val="841"/>
              </a:spcAft>
              <a:buFont typeface="Arial" panose="020B0604020202020204" pitchFamily="34" charset="0"/>
              <a:buChar char="•"/>
            </a:pPr>
            <a:r>
              <a:rPr lang="en-US" dirty="0">
                <a:solidFill>
                  <a:srgbClr val="383838"/>
                </a:solidFill>
              </a:rPr>
              <a:t>Do ten jumping jacks every hour (you can set your smartphone to remind you to do this)</a:t>
            </a:r>
          </a:p>
          <a:p>
            <a:pPr>
              <a:spcBef>
                <a:spcPts val="0"/>
              </a:spcBef>
            </a:pPr>
            <a:r>
              <a:rPr lang="en-US" b="1" dirty="0">
                <a:solidFill>
                  <a:srgbClr val="383838"/>
                </a:solidFill>
              </a:rPr>
              <a:t>Reward</a:t>
            </a:r>
          </a:p>
          <a:p>
            <a:pPr>
              <a:spcBef>
                <a:spcPts val="0"/>
              </a:spcBef>
              <a:spcAft>
                <a:spcPts val="420"/>
              </a:spcAft>
            </a:pPr>
            <a:r>
              <a:rPr lang="en-US" dirty="0">
                <a:solidFill>
                  <a:srgbClr val="383838"/>
                </a:solidFill>
              </a:rPr>
              <a:t>Exercise has to be fun and rewarding, or your brain will likely not make it a habit. This is why pairing the exercise habit with something you already love doing can be very helpful. Have you heard someone say, “I walk on the treadmill every single day, and I hate every single second of it?” If you enjoy working out on a treadmill, that’s great, but if it’s drudgery, ditch it and look for a new and enjoyable experience, as newness and novel environments are keys to focus and memory. Try hiking new trails by a lake or just walking in a new neighborhood. Learn a new sport and have fun doing it.</a:t>
            </a:r>
          </a:p>
          <a:p>
            <a:pPr>
              <a:spcBef>
                <a:spcPts val="0"/>
              </a:spcBef>
              <a:spcAft>
                <a:spcPts val="841"/>
              </a:spcAft>
            </a:pPr>
            <a:r>
              <a:rPr lang="en-US" dirty="0">
                <a:solidFill>
                  <a:srgbClr val="383838"/>
                </a:solidFill>
              </a:rPr>
              <a:t>The body can acclimate to the same activity, and results diminish. The same is true with the brain. Try to keep your workouts fun and fresh. There are endless virtual workouts online and classes at local libraries that teach yoga, dance, Pilates, and tai chi.</a:t>
            </a:r>
          </a:p>
          <a:p>
            <a:pPr>
              <a:spcBef>
                <a:spcPts val="0"/>
              </a:spcBef>
            </a:pPr>
            <a:r>
              <a:rPr lang="en-US" b="1" dirty="0">
                <a:solidFill>
                  <a:srgbClr val="383838"/>
                </a:solidFill>
              </a:rPr>
              <a:t>Support</a:t>
            </a:r>
          </a:p>
          <a:p>
            <a:pPr>
              <a:spcBef>
                <a:spcPts val="0"/>
              </a:spcBef>
              <a:spcAft>
                <a:spcPts val="420"/>
              </a:spcAft>
            </a:pPr>
            <a:r>
              <a:rPr lang="en-US" dirty="0">
                <a:solidFill>
                  <a:srgbClr val="383838"/>
                </a:solidFill>
              </a:rPr>
              <a:t>A study found that active participation on a sports team had brain-health benefits.</a:t>
            </a:r>
            <a:r>
              <a:rPr lang="en-US" baseline="30000" dirty="0">
                <a:solidFill>
                  <a:srgbClr val="383838"/>
                </a:solidFill>
              </a:rPr>
              <a:t>1</a:t>
            </a:r>
            <a:r>
              <a:rPr lang="en-US" dirty="0">
                <a:solidFill>
                  <a:srgbClr val="383838"/>
                </a:solidFill>
              </a:rPr>
              <a:t> It wasn’t just the playing but also the socializing that boosted the brain. Find a workout buddy or join a sports team or exercise class.</a:t>
            </a:r>
          </a:p>
          <a:p>
            <a:pPr>
              <a:spcBef>
                <a:spcPts val="0"/>
              </a:spcBef>
              <a:spcAft>
                <a:spcPts val="420"/>
              </a:spcAft>
            </a:pPr>
            <a:r>
              <a:rPr lang="en-US" dirty="0">
                <a:solidFill>
                  <a:srgbClr val="383838"/>
                </a:solidFill>
              </a:rPr>
              <a:t>Penn </a:t>
            </a:r>
            <a:r>
              <a:rPr lang="en-US" dirty="0" err="1">
                <a:solidFill>
                  <a:srgbClr val="383838"/>
                </a:solidFill>
              </a:rPr>
              <a:t>Jillette</a:t>
            </a:r>
            <a:r>
              <a:rPr lang="en-US" dirty="0">
                <a:solidFill>
                  <a:srgbClr val="383838"/>
                </a:solidFill>
              </a:rPr>
              <a:t> of the magic duo Penn and Teller lost a hundred pounds. To keep himself motivated, he used a brain trick that would terrify most people. At the beginning of his weight-loss journey, he posted his weight on social media every day. That may sound horrifying to you, but that accountability kept him motivated. </a:t>
            </a:r>
          </a:p>
          <a:p>
            <a:pPr>
              <a:spcBef>
                <a:spcPts val="0"/>
              </a:spcBef>
              <a:spcAft>
                <a:spcPts val="420"/>
              </a:spcAft>
            </a:pPr>
            <a:r>
              <a:rPr lang="en-US" dirty="0">
                <a:solidFill>
                  <a:srgbClr val="383838"/>
                </a:solidFill>
              </a:rPr>
              <a:t>Be aware, though, you’re going to have good days and bad days when you’re establishing your exercise habit. Stick with it. If a forty-minute walk is too much to fit in, even three short (think ten- to fifteen-minute) walks a day can reap significant brain benefits. Each day you stick to the habit, you are building and strengthening the connections between brain cells that the habit establishes in your brain. Through repetition, those connections will </a:t>
            </a:r>
            <a:r>
              <a:rPr lang="en-US" dirty="0"/>
              <a:t>get stronger and stronger, and a healthy habit will be formed. And remember: there’s overwhelming evidence that exercise not only slows down and reverses brain age, but it can also improve the way your brain works each day.</a:t>
            </a:r>
            <a:r>
              <a:rPr lang="en-US" baseline="30000" dirty="0"/>
              <a:t>2</a:t>
            </a:r>
            <a:r>
              <a:rPr lang="en-US" dirty="0"/>
              <a:t> The secret to a healthy brain is just a couple (or few thousand) steps away each day. </a:t>
            </a:r>
          </a:p>
          <a:p>
            <a:pPr algn="l"/>
            <a:r>
              <a:rPr lang="en-US" sz="900" baseline="30000" dirty="0"/>
              <a:t>1</a:t>
            </a:r>
            <a:r>
              <a:rPr lang="en-US" sz="900" dirty="0"/>
              <a:t>Hans-Peter </a:t>
            </a:r>
            <a:r>
              <a:rPr lang="en-US" sz="900" dirty="0" err="1"/>
              <a:t>Hutter</a:t>
            </a:r>
            <a:r>
              <a:rPr lang="en-US" sz="900" dirty="0"/>
              <a:t>, “The Sports Club as a Health Driver” (presentation, European Forum </a:t>
            </a:r>
            <a:r>
              <a:rPr lang="en-US" sz="900" dirty="0" err="1"/>
              <a:t>Alpbach</a:t>
            </a:r>
            <a:r>
              <a:rPr lang="en-US" sz="900" dirty="0"/>
              <a:t>, August 22, 2017).</a:t>
            </a:r>
            <a:br>
              <a:rPr lang="en-US" sz="900" dirty="0"/>
            </a:br>
            <a:r>
              <a:rPr lang="en-US" sz="900" baseline="30000" dirty="0"/>
              <a:t>2</a:t>
            </a:r>
            <a:r>
              <a:rPr lang="en-US" sz="900" dirty="0"/>
              <a:t>Laura D. Baker et al., “High-Intensity physical activity modulates diet effects on cerebrospinal </a:t>
            </a:r>
            <a:r>
              <a:rPr lang="el-GR" sz="900" dirty="0"/>
              <a:t>β-</a:t>
            </a:r>
            <a:r>
              <a:rPr lang="en-US" sz="900" dirty="0"/>
              <a:t>amyloid levels in normal aging and mild cognitive impairment,” Journal of Alzheimer’s Disease 28, no. 1 (2012): 137–146, https://doi.org/10.3233/JAD-2011-111076; Laura D. Baker et al., “Effects of aerobic exercise on mild cognitive impairment: a controlled trial,” JAMA Neurology 67, no. 1 (2010): 71–79, https://doi.org/10.1001/archneurol.2009.307.</a:t>
            </a:r>
            <a:endParaRPr lang="en-US" sz="900" dirty="0">
              <a:solidFill>
                <a:srgbClr val="383838"/>
              </a:solidFill>
            </a:endParaRPr>
          </a:p>
        </p:txBody>
      </p:sp>
      <p:sp>
        <p:nvSpPr>
          <p:cNvPr id="5" name="Slide Number Placeholder 4">
            <a:extLst>
              <a:ext uri="{FF2B5EF4-FFF2-40B4-BE49-F238E27FC236}">
                <a16:creationId xmlns:a16="http://schemas.microsoft.com/office/drawing/2014/main" id="{22C3A28F-79DE-4A4B-BCB9-1FF263164173}"/>
              </a:ext>
            </a:extLst>
          </p:cNvPr>
          <p:cNvSpPr>
            <a:spLocks noGrp="1"/>
          </p:cNvSpPr>
          <p:nvPr>
            <p:ph type="sldNum" sz="quarter" idx="5"/>
          </p:nvPr>
        </p:nvSpPr>
        <p:spPr/>
        <p:txBody>
          <a:bodyPr/>
          <a:lstStyle/>
          <a:p>
            <a:pPr>
              <a:defRPr/>
            </a:pPr>
            <a:fld id="{F9CC64C5-72B8-48B3-9F32-B70947D2168E}" type="slidenum">
              <a:rPr lang="en-US" smtClean="0"/>
              <a:pPr>
                <a:defRPr/>
              </a:pPr>
              <a:t>26</a:t>
            </a:fld>
            <a:endParaRPr lang="en-US" dirty="0"/>
          </a:p>
        </p:txBody>
      </p:sp>
    </p:spTree>
    <p:extLst>
      <p:ext uri="{BB962C8B-B14F-4D97-AF65-F5344CB8AC3E}">
        <p14:creationId xmlns:p14="http://schemas.microsoft.com/office/powerpoint/2010/main" val="2291996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74261" y="4995991"/>
            <a:ext cx="9004036" cy="7309031"/>
          </a:xfrm>
        </p:spPr>
        <p:txBody>
          <a:bodyPr/>
          <a:lstStyle/>
          <a:p>
            <a:r>
              <a:rPr lang="en-US" sz="1500" b="1" dirty="0"/>
              <a:t>Norepinephrine:</a:t>
            </a:r>
            <a:r>
              <a:rPr lang="en-US" sz="1500" dirty="0"/>
              <a:t> Hopefully, in today’s presentation, you’ve learned some new information. That very action was protecting your brain: learning new information plays a significant part in disposing of brain trash via a “power wash” that uses one of your body’s most effective brain cleansers: norepinephrine.</a:t>
            </a:r>
            <a:r>
              <a:rPr lang="en-US" sz="1500" baseline="30000" dirty="0"/>
              <a:t>1</a:t>
            </a:r>
            <a:endParaRPr lang="en-US" sz="1500" dirty="0"/>
          </a:p>
          <a:p>
            <a:r>
              <a:rPr lang="en-US" sz="1500" dirty="0"/>
              <a:t>Norepinephrine is a hormone and neurotransmitter that regulates heart rate, attention, memory, and cognition.</a:t>
            </a:r>
            <a:r>
              <a:rPr lang="en-US" sz="1500" baseline="30000" dirty="0"/>
              <a:t>2</a:t>
            </a:r>
            <a:r>
              <a:rPr lang="en-US" sz="1500" dirty="0"/>
              <a:t> When you learn something new, your brain squirts norepinephrine from a brain structure called the locus coeruleus.</a:t>
            </a:r>
            <a:r>
              <a:rPr lang="en-US" sz="1500" baseline="30000" dirty="0"/>
              <a:t>3</a:t>
            </a:r>
            <a:r>
              <a:rPr lang="en-US" sz="1500" dirty="0"/>
              <a:t> The norepinephrine breaks up the waste and trash in your brain so it can be excreted when you sleep. This keeps your brain young, healthy, and able to make new connections.</a:t>
            </a:r>
          </a:p>
          <a:p>
            <a:r>
              <a:rPr lang="en-US" sz="1500" dirty="0"/>
              <a:t>Maintaining a healthy brain and strong memory is not all about Sudoku, crossword puzzles, and brain games. Those can be fun, and they can have a brain benefit, but they aren’t the only things we can and should do to exercise the brain. What does make significantly new connections (synapses) in our brain is learning new skills and acquiring information; the more connections you make, the more likely you are to retain and even enhance your memory.</a:t>
            </a:r>
          </a:p>
          <a:p>
            <a:r>
              <a:rPr lang="en-US" sz="1500" dirty="0"/>
              <a:t>Study after study has found that learning new things significantly lessens the risk of memory loss and slows down brain aging.</a:t>
            </a:r>
          </a:p>
          <a:p>
            <a:r>
              <a:rPr lang="en-US" sz="1500" b="1" dirty="0"/>
              <a:t>Myelination:</a:t>
            </a:r>
            <a:r>
              <a:rPr lang="en-US" sz="1500" dirty="0"/>
              <a:t> As you learn new things, you add myelination, a coating around your brain cells that makes the electrical signals travel faster. It’s similar to the insulation you see on an electrical wire. This myelination allows us to get better at tasks—and adds weight to the brain. The thicker the myelin coating gets, the better and faster you’re able to learn new things.</a:t>
            </a:r>
          </a:p>
          <a:p>
            <a:r>
              <a:rPr lang="en-US" sz="1500" b="1" dirty="0"/>
              <a:t>Embrace that feeling of frustration: </a:t>
            </a:r>
            <a:r>
              <a:rPr lang="en-US" sz="1500" dirty="0"/>
              <a:t>Learning a new language or a musical instrument is good for your brain. A study found that being bilingual or a musician at any age made the brain more efficient in day-to-day memory tasks.</a:t>
            </a:r>
            <a:r>
              <a:rPr lang="en-US" sz="1500" baseline="30000" dirty="0"/>
              <a:t>4</a:t>
            </a:r>
            <a:r>
              <a:rPr lang="en-US" sz="1500" dirty="0"/>
              <a:t> But to get a real good spray of norepinephrine, make the new information challenging. Embrace that feeling of frustration when you learn something new and outside your field of expertise.</a:t>
            </a:r>
          </a:p>
          <a:p>
            <a:endParaRPr lang="en-US" sz="1500" dirty="0"/>
          </a:p>
          <a:p>
            <a:pPr algn="l"/>
            <a:r>
              <a:rPr lang="en-US" sz="900" baseline="30000" dirty="0"/>
              <a:t>1</a:t>
            </a:r>
            <a:r>
              <a:rPr lang="en-US" sz="900" dirty="0"/>
              <a:t>Mara Mather and Carolyn W. Harley, “The Locus Coeruleus: Essential for Maintaining Cognitive Function and the Aging Brain,” </a:t>
            </a:r>
            <a:r>
              <a:rPr lang="en-US" sz="900" i="1" dirty="0"/>
              <a:t>Trends in Cognitive Sciences </a:t>
            </a:r>
            <a:r>
              <a:rPr lang="en-US" sz="900" dirty="0"/>
              <a:t>20, no. 3 (2016): 214–226, https://doi.org/10.1016/j.tics.2016.01.001.</a:t>
            </a:r>
          </a:p>
          <a:p>
            <a:pPr>
              <a:spcBef>
                <a:spcPts val="0"/>
              </a:spcBef>
              <a:spcAft>
                <a:spcPts val="0"/>
              </a:spcAft>
            </a:pPr>
            <a:r>
              <a:rPr lang="en-US" sz="900" baseline="30000" dirty="0">
                <a:ea typeface="Batang" panose="02030600000101010101" pitchFamily="18" charset="-127"/>
                <a:cs typeface="Times New Roman" panose="02020603050405020304" pitchFamily="18" charset="0"/>
              </a:rPr>
              <a:t>2</a:t>
            </a:r>
            <a:r>
              <a:rPr lang="en-US" sz="900" dirty="0">
                <a:ea typeface="Batang" panose="02030600000101010101" pitchFamily="18" charset="-127"/>
                <a:cs typeface="Times New Roman" panose="02020603050405020304" pitchFamily="18" charset="0"/>
              </a:rPr>
              <a:t>John O’Donnell et al., “Norepinephrine: a neuromodulator that boosts the function of multiple cell types to optimize CNS performance,” Neurochemical Research 37, no. 11 (2012): 2496-2512, https://doi.org/10.1007/s11064-012-0818-x</a:t>
            </a:r>
          </a:p>
          <a:p>
            <a:pPr>
              <a:spcBef>
                <a:spcPts val="0"/>
              </a:spcBef>
              <a:spcAft>
                <a:spcPts val="0"/>
              </a:spcAft>
            </a:pPr>
            <a:r>
              <a:rPr lang="en-US" sz="900" baseline="30000" dirty="0">
                <a:solidFill>
                  <a:srgbClr val="000000"/>
                </a:solidFill>
                <a:ea typeface="Batang" panose="02030600000101010101" pitchFamily="18" charset="-127"/>
                <a:cs typeface="Times New Roman" panose="02020603050405020304" pitchFamily="18" charset="0"/>
              </a:rPr>
              <a:t>3</a:t>
            </a:r>
            <a:r>
              <a:rPr lang="en-US" sz="900" dirty="0">
                <a:solidFill>
                  <a:srgbClr val="000000"/>
                </a:solidFill>
                <a:ea typeface="Batang" panose="02030600000101010101" pitchFamily="18" charset="-127"/>
                <a:cs typeface="Times New Roman" panose="02020603050405020304" pitchFamily="18" charset="0"/>
              </a:rPr>
              <a:t>Mather and Harley, “The Locus Coeruleus”</a:t>
            </a:r>
            <a:endParaRPr lang="en-US" sz="900" dirty="0">
              <a:ea typeface="Batang" panose="02030600000101010101" pitchFamily="18" charset="-127"/>
              <a:cs typeface="Times New Roman" panose="02020603050405020304" pitchFamily="18" charset="0"/>
            </a:endParaRPr>
          </a:p>
          <a:p>
            <a:pPr>
              <a:spcBef>
                <a:spcPts val="0"/>
              </a:spcBef>
              <a:spcAft>
                <a:spcPts val="0"/>
              </a:spcAft>
            </a:pPr>
            <a:r>
              <a:rPr lang="en-US" sz="900" baseline="30000" dirty="0">
                <a:ea typeface="Batang" panose="02030600000101010101" pitchFamily="18" charset="-127"/>
                <a:cs typeface="Times New Roman" panose="02020603050405020304" pitchFamily="18" charset="0"/>
              </a:rPr>
              <a:t>3</a:t>
            </a:r>
            <a:r>
              <a:rPr lang="en-US" sz="900" dirty="0">
                <a:ea typeface="Batang" panose="02030600000101010101" pitchFamily="18" charset="-127"/>
                <a:cs typeface="Times New Roman" panose="02020603050405020304" pitchFamily="18" charset="0"/>
              </a:rPr>
              <a:t>Mellanie V. Springer et al., “</a:t>
            </a:r>
            <a:r>
              <a:rPr lang="en-US" sz="900" dirty="0">
                <a:solidFill>
                  <a:srgbClr val="000000"/>
                </a:solidFill>
                <a:ea typeface="Batang" panose="02030600000101010101" pitchFamily="18" charset="-127"/>
                <a:cs typeface="Times New Roman" panose="02020603050405020304" pitchFamily="18" charset="0"/>
              </a:rPr>
              <a:t>The Relation Between Brain Activity During Memory Tasks and Years of Education in Young and Older adults," </a:t>
            </a:r>
            <a:r>
              <a:rPr lang="en-US" sz="900" i="1" dirty="0">
                <a:solidFill>
                  <a:srgbClr val="000000"/>
                </a:solidFill>
                <a:ea typeface="Batang" panose="02030600000101010101" pitchFamily="18" charset="-127"/>
                <a:cs typeface="Times New Roman" panose="02020603050405020304" pitchFamily="18" charset="0"/>
              </a:rPr>
              <a:t>Neuropsychology</a:t>
            </a:r>
            <a:r>
              <a:rPr lang="en-US" sz="900" dirty="0">
                <a:solidFill>
                  <a:srgbClr val="000000"/>
                </a:solidFill>
                <a:ea typeface="Batang" panose="02030600000101010101" pitchFamily="18" charset="-127"/>
                <a:cs typeface="Times New Roman" panose="02020603050405020304" pitchFamily="18" charset="0"/>
              </a:rPr>
              <a:t> 19, no. 2 (2005): 181-192, https://doi.org/10.1037/0894-4105.19.2.1816. </a:t>
            </a:r>
          </a:p>
          <a:p>
            <a:pPr>
              <a:spcBef>
                <a:spcPts val="0"/>
              </a:spcBef>
              <a:spcAft>
                <a:spcPts val="0"/>
              </a:spcAft>
            </a:pPr>
            <a:r>
              <a:rPr lang="en-US" sz="900" baseline="30000" dirty="0">
                <a:solidFill>
                  <a:srgbClr val="000000"/>
                </a:solidFill>
                <a:ea typeface="Batang" panose="02030600000101010101" pitchFamily="18" charset="-127"/>
                <a:cs typeface="Times New Roman" panose="02020603050405020304" pitchFamily="18" charset="0"/>
              </a:rPr>
              <a:t>4</a:t>
            </a:r>
            <a:r>
              <a:rPr lang="en-US" sz="900" dirty="0">
                <a:solidFill>
                  <a:srgbClr val="000000"/>
                </a:solidFill>
                <a:ea typeface="Batang" panose="02030600000101010101" pitchFamily="18" charset="-127"/>
                <a:cs typeface="Times New Roman" panose="02020603050405020304" pitchFamily="18" charset="0"/>
              </a:rPr>
              <a:t>Claude Alain et al., “Different neural activities support auditory working memory in musicians and bilinguals,” </a:t>
            </a:r>
            <a:r>
              <a:rPr lang="en-US" sz="900" i="1" dirty="0">
                <a:solidFill>
                  <a:srgbClr val="000000"/>
                </a:solidFill>
                <a:ea typeface="Batang" panose="02030600000101010101" pitchFamily="18" charset="-127"/>
                <a:cs typeface="Times New Roman" panose="02020603050405020304" pitchFamily="18" charset="0"/>
              </a:rPr>
              <a:t>Annals of the New York Academy of Sciences</a:t>
            </a:r>
            <a:r>
              <a:rPr lang="en-US" sz="900" dirty="0">
                <a:solidFill>
                  <a:srgbClr val="000000"/>
                </a:solidFill>
                <a:ea typeface="Batang" panose="02030600000101010101" pitchFamily="18" charset="-127"/>
                <a:cs typeface="Times New Roman" panose="02020603050405020304" pitchFamily="18" charset="0"/>
              </a:rPr>
              <a:t> 1423, no. 1 (2018), 435-446, https://doi.org/10.1111/nyas.13717</a:t>
            </a:r>
            <a:endParaRPr lang="en-US" sz="900" dirty="0">
              <a:ea typeface="Batang" panose="02030600000101010101" pitchFamily="18" charset="-127"/>
              <a:cs typeface="Times New Roman" panose="02020603050405020304" pitchFamily="18" charset="0"/>
            </a:endParaRPr>
          </a:p>
        </p:txBody>
      </p:sp>
      <p:sp>
        <p:nvSpPr>
          <p:cNvPr id="7" name="Slide Image Placeholder 6">
            <a:extLst>
              <a:ext uri="{FF2B5EF4-FFF2-40B4-BE49-F238E27FC236}">
                <a16:creationId xmlns:a16="http://schemas.microsoft.com/office/drawing/2014/main" id="{23EEB080-D976-41DE-8A3F-38CFAF2E0438}"/>
              </a:ext>
            </a:extLst>
          </p:cNvPr>
          <p:cNvSpPr>
            <a:spLocks noGrp="1" noRot="1" noChangeAspect="1"/>
          </p:cNvSpPr>
          <p:nvPr>
            <p:ph type="sldImg"/>
          </p:nvPr>
        </p:nvSpPr>
        <p:spPr>
          <a:xfrm>
            <a:off x="1485900" y="584200"/>
            <a:ext cx="6934200" cy="3900488"/>
          </a:xfrm>
        </p:spPr>
      </p:sp>
      <p:sp>
        <p:nvSpPr>
          <p:cNvPr id="2" name="Slide Number Placeholder 1">
            <a:extLst>
              <a:ext uri="{FF2B5EF4-FFF2-40B4-BE49-F238E27FC236}">
                <a16:creationId xmlns:a16="http://schemas.microsoft.com/office/drawing/2014/main" id="{2B6EBE51-168C-4C51-AB36-050ADAEDDC5B}"/>
              </a:ext>
            </a:extLst>
          </p:cNvPr>
          <p:cNvSpPr>
            <a:spLocks noGrp="1"/>
          </p:cNvSpPr>
          <p:nvPr>
            <p:ph type="sldNum" sz="quarter" idx="5"/>
          </p:nvPr>
        </p:nvSpPr>
        <p:spPr/>
        <p:txBody>
          <a:bodyPr/>
          <a:lstStyle/>
          <a:p>
            <a:pPr>
              <a:defRPr/>
            </a:pPr>
            <a:fld id="{F9CC64C5-72B8-48B3-9F32-B70947D2168E}" type="slidenum">
              <a:rPr lang="en-US" smtClean="0"/>
              <a:pPr>
                <a:defRPr/>
              </a:pPr>
              <a:t>27</a:t>
            </a:fld>
            <a:endParaRPr lang="en-US" dirty="0"/>
          </a:p>
        </p:txBody>
      </p:sp>
    </p:spTree>
    <p:extLst>
      <p:ext uri="{BB962C8B-B14F-4D97-AF65-F5344CB8AC3E}">
        <p14:creationId xmlns:p14="http://schemas.microsoft.com/office/powerpoint/2010/main" val="2508909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3B9765BF-E214-4977-BF6B-D86DB0BFB2B0}"/>
              </a:ext>
            </a:extLst>
          </p:cNvPr>
          <p:cNvSpPr>
            <a:spLocks noGrp="1"/>
          </p:cNvSpPr>
          <p:nvPr>
            <p:ph type="body" idx="1"/>
          </p:nvPr>
        </p:nvSpPr>
        <p:spPr>
          <a:xfrm>
            <a:off x="991039" y="5844535"/>
            <a:ext cx="7923940" cy="6718940"/>
          </a:xfrm>
        </p:spPr>
        <p:txBody>
          <a:bodyPr/>
          <a:lstStyle/>
          <a:p>
            <a:r>
              <a:rPr lang="en-US" b="1" dirty="0"/>
              <a:t>Mix it up</a:t>
            </a:r>
          </a:p>
          <a:p>
            <a:r>
              <a:rPr lang="en-US" dirty="0"/>
              <a:t>When you think about learning something new, approach it the way you would fitness training. For instance, you wouldn’t go to the gym and only work out your forearms. (Eventually, you would look like Popeye.) You want to work out different muscles on different days and work on your aerobic fitness as well as building muscle.</a:t>
            </a:r>
          </a:p>
          <a:p>
            <a:r>
              <a:rPr lang="en-US" dirty="0"/>
              <a:t>The same goes for the brain. Learning a language works out different parts of the brain than sports and music do. You can cross-train your brain by mixing mental and physical learning activities. </a:t>
            </a:r>
          </a:p>
          <a:p>
            <a:r>
              <a:rPr lang="en-US" dirty="0"/>
              <a:t>Over the course of a week, for example, play tennis, golf, pickleball, or soccer; learn a new song to sing or play; and try your hand at a new language or read a book on a subject you’re not familiar with.</a:t>
            </a:r>
          </a:p>
          <a:p>
            <a:r>
              <a:rPr lang="en-US" dirty="0"/>
              <a:t>When you socialize with others, your brain is challenged to process new information, understand different perspectives, and communicate effectively. This can improve your brain health, including your memory, attention, and problem-solving skills.</a:t>
            </a:r>
          </a:p>
          <a:p>
            <a:r>
              <a:rPr lang="en-US" dirty="0"/>
              <a:t>The key take-home message is that learning new information or a new skill keeps your brain young. So, since you’re learning something new by being here today, you’re doing one of the most important things for your brain.</a:t>
            </a:r>
          </a:p>
          <a:p>
            <a:endParaRPr lang="en-US" dirty="0"/>
          </a:p>
          <a:p>
            <a:r>
              <a:rPr lang="en-US" dirty="0"/>
              <a:t>[</a:t>
            </a:r>
            <a:r>
              <a:rPr lang="en-US" b="1" dirty="0"/>
              <a:t>Optional: Try the Pomodoro Method</a:t>
            </a:r>
          </a:p>
          <a:p>
            <a:r>
              <a:rPr lang="en-US" dirty="0"/>
              <a:t>This time management technique was developed in the late 1980s. To try it, first, eliminate all distractions: silence your cell phone and put it out of sight. Silence the alerts on your computer. No websites open in the background. No checking email, the score, or social media. Set a timer (not on your cell phone!) for twenty minutes and focus on just one important task. If your mind wanders, bring it back to your task. Commit to twenty minutes of distraction-free work.</a:t>
            </a:r>
          </a:p>
          <a:p>
            <a:r>
              <a:rPr lang="en-US" dirty="0"/>
              <a:t>If you make it, be happy for yourself and consider that one rep. Take a five-minute break and do it again. If you are having trouble reaching the twenty minutes without a distraction, try just ten minutes, and each day you are successful, try increasing the amount of time until you hit twenty minutes of pure focus. You can definitely go past twenty minutes if you find yourself in the zone. Again, think of this as if you were in the gym: increase the time and number of reps—periods of targeted focus—and get stronger and grow your prefrontal cortex. There’s no magic formula for the number of reps you need to do, as it’s based on how much work you need to get done that day. You can determine how many reps you need to do a day.</a:t>
            </a:r>
          </a:p>
          <a:p>
            <a:r>
              <a:rPr lang="en-US" dirty="0"/>
              <a:t>Don’t forget that five-minute break, though. A 2011 study looked at the benefits of distraction. Participants in the study were separated into two groups. One group focused on a task for fifty minutes with no breaks; the other group took two breaks, one every twenty minutes. The group that took the two breaks within the fifty minutes remembered more about the task.</a:t>
            </a:r>
            <a:r>
              <a:rPr lang="en-US" baseline="30000" dirty="0"/>
              <a:t>1</a:t>
            </a:r>
            <a:r>
              <a:rPr lang="en-US" dirty="0"/>
              <a:t> It seems your brain needs a little distraction to re-engage focus; it can be as simple as standing up and walking around the room or a quick stretch.]</a:t>
            </a:r>
          </a:p>
          <a:p>
            <a:r>
              <a:rPr lang="en-US" sz="900" baseline="30000" dirty="0"/>
              <a:t>1</a:t>
            </a:r>
            <a:r>
              <a:rPr lang="en-US" sz="900" dirty="0"/>
              <a:t>Atsunori </a:t>
            </a:r>
            <a:r>
              <a:rPr lang="en-US" sz="900" dirty="0" err="1"/>
              <a:t>Ariga</a:t>
            </a:r>
            <a:r>
              <a:rPr lang="en-US" sz="900" dirty="0"/>
              <a:t> and Alejandro </a:t>
            </a:r>
            <a:r>
              <a:rPr lang="en-US" sz="900" dirty="0" err="1"/>
              <a:t>Lleras</a:t>
            </a:r>
            <a:r>
              <a:rPr lang="en-US" sz="900" dirty="0"/>
              <a:t>, “Brief and rare mental ‘breaks’ keep you focused: Deactivation and reactivation of task goals preempt vigilance decrements,” Cognition 118, no. 3 (2011): 439–443, https://doi.org/10.1016/j.cognition.2010.12.007.</a:t>
            </a:r>
          </a:p>
          <a:p>
            <a:endParaRPr lang="en-US" dirty="0"/>
          </a:p>
        </p:txBody>
      </p:sp>
      <p:sp>
        <p:nvSpPr>
          <p:cNvPr id="2" name="Slide Number Placeholder 1">
            <a:extLst>
              <a:ext uri="{FF2B5EF4-FFF2-40B4-BE49-F238E27FC236}">
                <a16:creationId xmlns:a16="http://schemas.microsoft.com/office/drawing/2014/main" id="{7CD978F9-9EA1-4AFB-B7FF-06EDF144BB17}"/>
              </a:ext>
            </a:extLst>
          </p:cNvPr>
          <p:cNvSpPr>
            <a:spLocks noGrp="1"/>
          </p:cNvSpPr>
          <p:nvPr>
            <p:ph type="sldNum" sz="quarter" idx="5"/>
          </p:nvPr>
        </p:nvSpPr>
        <p:spPr/>
        <p:txBody>
          <a:bodyPr/>
          <a:lstStyle/>
          <a:p>
            <a:fld id="{F9CC64C5-72B8-48B3-9F32-B70947D2168E}" type="slidenum">
              <a:rPr lang="en-US" smtClean="0"/>
              <a:pPr/>
              <a:t>28</a:t>
            </a:fld>
            <a:endParaRPr lang="en-US" dirty="0"/>
          </a:p>
        </p:txBody>
      </p:sp>
      <p:sp>
        <p:nvSpPr>
          <p:cNvPr id="6" name="Slide Image Placeholder 5">
            <a:extLst>
              <a:ext uri="{FF2B5EF4-FFF2-40B4-BE49-F238E27FC236}">
                <a16:creationId xmlns:a16="http://schemas.microsoft.com/office/drawing/2014/main" id="{F3525EBB-461E-F1CA-9841-944762B2D7B0}"/>
              </a:ext>
            </a:extLst>
          </p:cNvPr>
          <p:cNvSpPr>
            <a:spLocks noGrp="1" noRot="1" noChangeAspect="1"/>
          </p:cNvSpPr>
          <p:nvPr>
            <p:ph type="sldImg"/>
          </p:nvPr>
        </p:nvSpPr>
        <p:spPr/>
      </p:sp>
    </p:spTree>
    <p:extLst>
      <p:ext uri="{BB962C8B-B14F-4D97-AF65-F5344CB8AC3E}">
        <p14:creationId xmlns:p14="http://schemas.microsoft.com/office/powerpoint/2010/main" val="4176109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557213"/>
            <a:ext cx="8636000" cy="4857750"/>
          </a:xfrm>
        </p:spPr>
      </p:sp>
      <p:sp>
        <p:nvSpPr>
          <p:cNvPr id="3" name="Notes Placeholder 2"/>
          <p:cNvSpPr>
            <a:spLocks noGrp="1"/>
          </p:cNvSpPr>
          <p:nvPr>
            <p:ph type="body" idx="1"/>
          </p:nvPr>
        </p:nvSpPr>
        <p:spPr/>
        <p:txBody>
          <a:bodyPr/>
          <a:lstStyle/>
          <a:p>
            <a:pPr algn="l"/>
            <a:r>
              <a:rPr lang="en-US" b="0" i="0" dirty="0">
                <a:solidFill>
                  <a:srgbClr val="374151"/>
                </a:solidFill>
                <a:effectLst/>
                <a:latin typeface="Calibri" panose="020F0502020204030204" pitchFamily="34" charset="0"/>
              </a:rPr>
              <a:t>There’s a lot of conflicting information about supplements for a few key reasons:</a:t>
            </a:r>
            <a:endParaRPr lang="en-US" b="0" i="0" dirty="0">
              <a:solidFill>
                <a:srgbClr val="383838"/>
              </a:solidFill>
              <a:effectLst/>
              <a:latin typeface="Calibri" panose="020F0502020204030204" pitchFamily="34" charset="0"/>
            </a:endParaRPr>
          </a:p>
          <a:p>
            <a:pPr marL="171416" indent="-171416">
              <a:buFont typeface="Arial" panose="020B0604020202020204" pitchFamily="34" charset="0"/>
              <a:buChar char="•"/>
            </a:pPr>
            <a:r>
              <a:rPr lang="en-US" b="0" i="0" dirty="0">
                <a:solidFill>
                  <a:srgbClr val="374151"/>
                </a:solidFill>
                <a:effectLst/>
                <a:latin typeface="Calibri" panose="020F0502020204030204" pitchFamily="34" charset="0"/>
              </a:rPr>
              <a:t>The FDA does not tightly regulate supplements; thus, it can be challenging to know what’s actually in the supplement and how much of the promised ingredient is present.</a:t>
            </a:r>
            <a:endParaRPr lang="en-US" b="0" i="0" dirty="0">
              <a:solidFill>
                <a:srgbClr val="383838"/>
              </a:solidFill>
              <a:effectLst/>
              <a:latin typeface="Calibri" panose="020F0502020204030204" pitchFamily="34" charset="0"/>
            </a:endParaRPr>
          </a:p>
          <a:p>
            <a:pPr marL="171416" indent="-171416">
              <a:buFont typeface="Arial" panose="020B0604020202020204" pitchFamily="34" charset="0"/>
              <a:buChar char="•"/>
            </a:pPr>
            <a:r>
              <a:rPr lang="en-US" b="0" i="0" dirty="0">
                <a:solidFill>
                  <a:srgbClr val="374151"/>
                </a:solidFill>
                <a:effectLst/>
                <a:latin typeface="Calibri" panose="020F0502020204030204" pitchFamily="34" charset="0"/>
              </a:rPr>
              <a:t>Supplements can be classified as products that may support health as long as they haven’t been proven to cause damage. (That’s a loophole that needs to be fixed.)</a:t>
            </a:r>
            <a:endParaRPr lang="en-US" b="0" i="0" dirty="0">
              <a:solidFill>
                <a:srgbClr val="383838"/>
              </a:solidFill>
              <a:effectLst/>
              <a:latin typeface="Calibri" panose="020F0502020204030204" pitchFamily="34" charset="0"/>
            </a:endParaRPr>
          </a:p>
          <a:p>
            <a:pPr marL="171416" indent="-171416">
              <a:buFont typeface="Arial" panose="020B0604020202020204" pitchFamily="34" charset="0"/>
              <a:buChar char="•"/>
            </a:pPr>
            <a:r>
              <a:rPr lang="en-US" b="0" i="0" dirty="0">
                <a:solidFill>
                  <a:srgbClr val="374151"/>
                </a:solidFill>
                <a:effectLst/>
                <a:latin typeface="Calibri" panose="020F0502020204030204" pitchFamily="34" charset="0"/>
              </a:rPr>
              <a:t>Often the studies on supplements are funded by the company making the supplement or include just a small number of people.</a:t>
            </a:r>
            <a:endParaRPr lang="en-US" b="0" i="0" dirty="0">
              <a:solidFill>
                <a:srgbClr val="383838"/>
              </a:solidFill>
              <a:effectLst/>
              <a:latin typeface="Calibri" panose="020F0502020204030204" pitchFamily="34" charset="0"/>
            </a:endParaRPr>
          </a:p>
          <a:p>
            <a:pPr algn="l"/>
            <a:r>
              <a:rPr lang="en-US" b="0" i="0" dirty="0">
                <a:solidFill>
                  <a:srgbClr val="383838"/>
                </a:solidFill>
                <a:effectLst/>
                <a:latin typeface="Calibri" panose="020F0502020204030204" pitchFamily="34" charset="0"/>
              </a:rPr>
              <a:t>The use of any supplements should be discussed with a personal physician. That said, there are a few supplements to consider for the health of your brain—and some you can skip.</a:t>
            </a:r>
          </a:p>
          <a:p>
            <a:pPr algn="l"/>
            <a:r>
              <a:rPr lang="en-US" b="0" i="0" dirty="0">
                <a:solidFill>
                  <a:srgbClr val="383838"/>
                </a:solidFill>
                <a:effectLst/>
                <a:latin typeface="Calibri" panose="020F0502020204030204" pitchFamily="34" charset="0"/>
              </a:rPr>
              <a:t>When deciding whether to add a supplement to your daily regimen, get your numbers first! If your values are already in normal ranges, you might not benefit from adding those pills and capsules. At your next doctor’s visit, ask about a blood test to check these key factors:</a:t>
            </a:r>
          </a:p>
          <a:p>
            <a:pPr marL="171416" indent="-171416">
              <a:buFont typeface="Arial" panose="020B0604020202020204" pitchFamily="34" charset="0"/>
              <a:buChar char="•"/>
            </a:pPr>
            <a:r>
              <a:rPr lang="en-US" b="0" i="0" dirty="0">
                <a:solidFill>
                  <a:srgbClr val="383838"/>
                </a:solidFill>
                <a:effectLst/>
                <a:latin typeface="Calibri" panose="020F0502020204030204" pitchFamily="34" charset="0"/>
              </a:rPr>
              <a:t>Folate</a:t>
            </a:r>
          </a:p>
          <a:p>
            <a:pPr marL="171416" indent="-171416">
              <a:buFont typeface="Arial" panose="020B0604020202020204" pitchFamily="34" charset="0"/>
              <a:buChar char="•"/>
            </a:pPr>
            <a:r>
              <a:rPr lang="en-US" b="0" i="0" dirty="0">
                <a:solidFill>
                  <a:srgbClr val="383838"/>
                </a:solidFill>
                <a:effectLst/>
                <a:latin typeface="Calibri" panose="020F0502020204030204" pitchFamily="34" charset="0"/>
              </a:rPr>
              <a:t>Vitamin D</a:t>
            </a:r>
          </a:p>
          <a:p>
            <a:pPr marL="171416" indent="-171416">
              <a:buFont typeface="Arial" panose="020B0604020202020204" pitchFamily="34" charset="0"/>
              <a:buChar char="•"/>
            </a:pPr>
            <a:r>
              <a:rPr lang="en-US" b="0" i="0" dirty="0">
                <a:solidFill>
                  <a:srgbClr val="383838"/>
                </a:solidFill>
                <a:effectLst/>
                <a:latin typeface="Calibri" panose="020F0502020204030204" pitchFamily="34" charset="0"/>
              </a:rPr>
              <a:t>Vitamin B-12</a:t>
            </a:r>
          </a:p>
          <a:p>
            <a:endParaRPr lang="en-US" dirty="0"/>
          </a:p>
        </p:txBody>
      </p:sp>
      <p:sp>
        <p:nvSpPr>
          <p:cNvPr id="4" name="Slide Number Placeholder 3"/>
          <p:cNvSpPr>
            <a:spLocks noGrp="1"/>
          </p:cNvSpPr>
          <p:nvPr>
            <p:ph type="sldNum" sz="quarter" idx="5"/>
          </p:nvPr>
        </p:nvSpPr>
        <p:spPr/>
        <p:txBody>
          <a:bodyPr/>
          <a:lstStyle/>
          <a:p>
            <a:pPr>
              <a:defRPr/>
            </a:pPr>
            <a:fld id="{F9CC64C5-72B8-48B3-9F32-B70947D2168E}" type="slidenum">
              <a:rPr lang="en-US" smtClean="0"/>
              <a:pPr>
                <a:defRPr/>
              </a:pPr>
              <a:t>29</a:t>
            </a:fld>
            <a:endParaRPr lang="en-US" dirty="0"/>
          </a:p>
        </p:txBody>
      </p:sp>
    </p:spTree>
    <p:extLst>
      <p:ext uri="{BB962C8B-B14F-4D97-AF65-F5344CB8AC3E}">
        <p14:creationId xmlns:p14="http://schemas.microsoft.com/office/powerpoint/2010/main" val="654267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r>
              <a:rPr lang="en-US" dirty="0"/>
              <a:t>To summarize, today we discussed [read slide]</a:t>
            </a:r>
          </a:p>
        </p:txBody>
      </p:sp>
      <p:sp>
        <p:nvSpPr>
          <p:cNvPr id="38916" name="Slide Number Placeholder 3"/>
          <p:cNvSpPr txBox="1">
            <a:spLocks noGrp="1"/>
          </p:cNvSpPr>
          <p:nvPr/>
        </p:nvSpPr>
        <p:spPr bwMode="auto">
          <a:xfrm>
            <a:off x="5610820" y="12305020"/>
            <a:ext cx="4293031" cy="646842"/>
          </a:xfrm>
          <a:prstGeom prst="rect">
            <a:avLst/>
          </a:prstGeom>
          <a:noFill/>
          <a:ln w="9525">
            <a:noFill/>
            <a:miter lim="800000"/>
            <a:headEnd/>
            <a:tailEnd/>
          </a:ln>
        </p:spPr>
        <p:txBody>
          <a:bodyPr lIns="130500" tIns="65246" rIns="130500" bIns="65246" anchor="b"/>
          <a:lstStyle/>
          <a:p>
            <a:pPr algn="r"/>
            <a:fld id="{D514C5EA-D6AE-4630-BD36-25527B3D4096}" type="slidenum">
              <a:rPr lang="en-US" sz="1600" b="0">
                <a:latin typeface="Calibri" panose="020F0502020204030204" pitchFamily="34" charset="0"/>
              </a:rPr>
              <a:pPr algn="r"/>
              <a:t>30</a:t>
            </a:fld>
            <a:endParaRPr lang="en-US" sz="1600" b="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4485BE84-84FB-4C98-AE98-0B41CDCFD384}"/>
              </a:ext>
            </a:extLst>
          </p:cNvPr>
          <p:cNvSpPr>
            <a:spLocks noGrp="1"/>
          </p:cNvSpPr>
          <p:nvPr>
            <p:ph type="sldNum" sz="quarter" idx="5"/>
          </p:nvPr>
        </p:nvSpPr>
        <p:spPr/>
        <p:txBody>
          <a:bodyPr/>
          <a:lstStyle/>
          <a:p>
            <a:fld id="{F9CC64C5-72B8-48B3-9F32-B70947D2168E}" type="slidenum">
              <a:rPr lang="en-US" smtClean="0"/>
              <a:pPr/>
              <a:t>30</a:t>
            </a:fld>
            <a:endParaRPr lang="en-US" dirty="0"/>
          </a:p>
        </p:txBody>
      </p:sp>
      <p:sp>
        <p:nvSpPr>
          <p:cNvPr id="5" name="Slide Image Placeholder 4">
            <a:extLst>
              <a:ext uri="{FF2B5EF4-FFF2-40B4-BE49-F238E27FC236}">
                <a16:creationId xmlns:a16="http://schemas.microsoft.com/office/drawing/2014/main" id="{46E53F46-4EA9-73B6-EA99-D20885A3DE6C}"/>
              </a:ext>
            </a:extLst>
          </p:cNvPr>
          <p:cNvSpPr>
            <a:spLocks noGrp="1" noRot="1" noChangeAspect="1"/>
          </p:cNvSpPr>
          <p:nvPr>
            <p:ph type="sldImg"/>
          </p:nvPr>
        </p:nvSpPr>
        <p:spPr/>
      </p:sp>
    </p:spTree>
    <p:extLst>
      <p:ext uri="{BB962C8B-B14F-4D97-AF65-F5344CB8AC3E}">
        <p14:creationId xmlns:p14="http://schemas.microsoft.com/office/powerpoint/2010/main" val="322096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r>
              <a:rPr lang="en-US" dirty="0"/>
              <a:t>Here are three areas we’ll consider [read slide]</a:t>
            </a:r>
          </a:p>
        </p:txBody>
      </p:sp>
      <p:sp>
        <p:nvSpPr>
          <p:cNvPr id="38916" name="Slide Number Placeholder 3"/>
          <p:cNvSpPr txBox="1">
            <a:spLocks noGrp="1"/>
          </p:cNvSpPr>
          <p:nvPr/>
        </p:nvSpPr>
        <p:spPr bwMode="auto">
          <a:xfrm>
            <a:off x="5610820" y="12305020"/>
            <a:ext cx="4293031" cy="646842"/>
          </a:xfrm>
          <a:prstGeom prst="rect">
            <a:avLst/>
          </a:prstGeom>
          <a:noFill/>
          <a:ln w="9525">
            <a:noFill/>
            <a:miter lim="800000"/>
            <a:headEnd/>
            <a:tailEnd/>
          </a:ln>
        </p:spPr>
        <p:txBody>
          <a:bodyPr lIns="130500" tIns="65246" rIns="130500" bIns="65246" anchor="b"/>
          <a:lstStyle/>
          <a:p>
            <a:pPr algn="r"/>
            <a:fld id="{D514C5EA-D6AE-4630-BD36-25527B3D4096}" type="slidenum">
              <a:rPr lang="en-US" sz="1600" b="0">
                <a:latin typeface="Calibri" panose="020F0502020204030204" pitchFamily="34" charset="0"/>
              </a:rPr>
              <a:pPr algn="r"/>
              <a:t>4</a:t>
            </a:fld>
            <a:endParaRPr lang="en-US" sz="1600" b="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AA6E03F9-DFEF-4A9F-A9F1-110BB757E46A}"/>
              </a:ext>
            </a:extLst>
          </p:cNvPr>
          <p:cNvSpPr>
            <a:spLocks noGrp="1"/>
          </p:cNvSpPr>
          <p:nvPr>
            <p:ph type="sldNum" sz="quarter" idx="5"/>
          </p:nvPr>
        </p:nvSpPr>
        <p:spPr/>
        <p:txBody>
          <a:bodyPr/>
          <a:lstStyle/>
          <a:p>
            <a:fld id="{F9CC64C5-72B8-48B3-9F32-B70947D2168E}" type="slidenum">
              <a:rPr lang="en-US" smtClean="0"/>
              <a:pPr/>
              <a:t>4</a:t>
            </a:fld>
            <a:endParaRPr lang="en-US" dirty="0"/>
          </a:p>
        </p:txBody>
      </p:sp>
      <p:sp>
        <p:nvSpPr>
          <p:cNvPr id="6" name="Slide Image Placeholder 5">
            <a:extLst>
              <a:ext uri="{FF2B5EF4-FFF2-40B4-BE49-F238E27FC236}">
                <a16:creationId xmlns:a16="http://schemas.microsoft.com/office/drawing/2014/main" id="{AC10E712-9E5E-47B6-99B8-FDC8DDF9A2D5}"/>
              </a:ext>
            </a:extLst>
          </p:cNvPr>
          <p:cNvSpPr>
            <a:spLocks noGrp="1" noRot="1" noChangeAspect="1"/>
          </p:cNvSpPr>
          <p:nvPr>
            <p:ph type="sldImg"/>
          </p:nvPr>
        </p:nvSpPr>
        <p:spPr>
          <a:xfrm>
            <a:off x="635000" y="557213"/>
            <a:ext cx="8636000" cy="4857750"/>
          </a:xfrm>
        </p:spPr>
      </p:sp>
    </p:spTree>
    <p:extLst>
      <p:ext uri="{BB962C8B-B14F-4D97-AF65-F5344CB8AC3E}">
        <p14:creationId xmlns:p14="http://schemas.microsoft.com/office/powerpoint/2010/main" val="3177187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Here’s the bottom line. (read slide)</a:t>
            </a:r>
          </a:p>
          <a:p>
            <a:endParaRPr lang="en-US" dirty="0"/>
          </a:p>
          <a:p>
            <a:r>
              <a:rPr lang="en-US" dirty="0"/>
              <a:t>Your brain changes all the time. Because your brain is malleable, you can make it more robust and more adaptable at any age to improve memory, manage stress, and boost focus and productivity. You can also transform your brain at any age to adopt new habits, gain perspective, and recover from physical and mental trauma. The great hope of life is that we are always a work in progress, able to get better and be better each day as our brain remodels.</a:t>
            </a:r>
          </a:p>
        </p:txBody>
      </p:sp>
      <p:sp>
        <p:nvSpPr>
          <p:cNvPr id="4" name="Slide Number Placeholder 3">
            <a:extLst>
              <a:ext uri="{FF2B5EF4-FFF2-40B4-BE49-F238E27FC236}">
                <a16:creationId xmlns:a16="http://schemas.microsoft.com/office/drawing/2014/main" id="{EF55D7AB-2668-49B4-8574-73171A929253}"/>
              </a:ext>
            </a:extLst>
          </p:cNvPr>
          <p:cNvSpPr>
            <a:spLocks noGrp="1"/>
          </p:cNvSpPr>
          <p:nvPr>
            <p:ph type="sldNum" sz="quarter" idx="5"/>
          </p:nvPr>
        </p:nvSpPr>
        <p:spPr/>
        <p:txBody>
          <a:bodyPr/>
          <a:lstStyle/>
          <a:p>
            <a:fld id="{F9CC64C5-72B8-48B3-9F32-B70947D2168E}" type="slidenum">
              <a:rPr lang="en-US" smtClean="0"/>
              <a:pPr/>
              <a:t>31</a:t>
            </a:fld>
            <a:endParaRPr lang="en-US" dirty="0"/>
          </a:p>
        </p:txBody>
      </p:sp>
      <p:sp>
        <p:nvSpPr>
          <p:cNvPr id="7" name="Slide Image Placeholder 6">
            <a:extLst>
              <a:ext uri="{FF2B5EF4-FFF2-40B4-BE49-F238E27FC236}">
                <a16:creationId xmlns:a16="http://schemas.microsoft.com/office/drawing/2014/main" id="{F437336B-E221-08A7-F70B-05FA09678076}"/>
              </a:ext>
            </a:extLst>
          </p:cNvPr>
          <p:cNvSpPr>
            <a:spLocks noGrp="1" noRot="1" noChangeAspect="1"/>
          </p:cNvSpPr>
          <p:nvPr>
            <p:ph type="sldImg"/>
          </p:nvPr>
        </p:nvSpPr>
        <p:spPr/>
      </p:sp>
    </p:spTree>
    <p:extLst>
      <p:ext uri="{BB962C8B-B14F-4D97-AF65-F5344CB8AC3E}">
        <p14:creationId xmlns:p14="http://schemas.microsoft.com/office/powerpoint/2010/main" val="1316757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dirty="0"/>
              <a:t>Read slide</a:t>
            </a:r>
          </a:p>
        </p:txBody>
      </p:sp>
      <p:sp>
        <p:nvSpPr>
          <p:cNvPr id="54276" name="Slide Number Placeholder 3"/>
          <p:cNvSpPr txBox="1">
            <a:spLocks noGrp="1"/>
          </p:cNvSpPr>
          <p:nvPr/>
        </p:nvSpPr>
        <p:spPr bwMode="auto">
          <a:xfrm>
            <a:off x="5610820" y="12305020"/>
            <a:ext cx="4293031" cy="646842"/>
          </a:xfrm>
          <a:prstGeom prst="rect">
            <a:avLst/>
          </a:prstGeom>
          <a:noFill/>
          <a:ln w="9525">
            <a:noFill/>
            <a:miter lim="800000"/>
            <a:headEnd/>
            <a:tailEnd/>
          </a:ln>
        </p:spPr>
        <p:txBody>
          <a:bodyPr lIns="130500" tIns="65246" rIns="130500" bIns="65246" anchor="b"/>
          <a:lstStyle/>
          <a:p>
            <a:pPr algn="r"/>
            <a:fld id="{73BD991D-DD1D-4F37-B958-914757FF2534}" type="slidenum">
              <a:rPr lang="en-US" sz="1600" b="0">
                <a:latin typeface="Calibri" panose="020F0502020204030204" pitchFamily="34" charset="0"/>
              </a:rPr>
              <a:pPr algn="r"/>
              <a:t>32</a:t>
            </a:fld>
            <a:endParaRPr lang="en-US" sz="1600" b="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9BD1F577-5502-47A0-BD97-102CFDF875B9}"/>
              </a:ext>
            </a:extLst>
          </p:cNvPr>
          <p:cNvSpPr>
            <a:spLocks noGrp="1"/>
          </p:cNvSpPr>
          <p:nvPr>
            <p:ph type="sldNum" sz="quarter" idx="5"/>
          </p:nvPr>
        </p:nvSpPr>
        <p:spPr/>
        <p:txBody>
          <a:bodyPr/>
          <a:lstStyle/>
          <a:p>
            <a:fld id="{F9CC64C5-72B8-48B3-9F32-B70947D2168E}" type="slidenum">
              <a:rPr lang="en-US" smtClean="0"/>
              <a:pPr/>
              <a:t>32</a:t>
            </a:fld>
            <a:endParaRPr lang="en-US" dirty="0"/>
          </a:p>
        </p:txBody>
      </p:sp>
      <p:sp>
        <p:nvSpPr>
          <p:cNvPr id="5" name="Slide Image Placeholder 4">
            <a:extLst>
              <a:ext uri="{FF2B5EF4-FFF2-40B4-BE49-F238E27FC236}">
                <a16:creationId xmlns:a16="http://schemas.microsoft.com/office/drawing/2014/main" id="{8F447624-7271-F59B-A900-E3DE8AFEF738}"/>
              </a:ext>
            </a:extLst>
          </p:cNvPr>
          <p:cNvSpPr>
            <a:spLocks noGrp="1" noRot="1" noChangeAspect="1"/>
          </p:cNvSpPr>
          <p:nvPr>
            <p:ph type="sldImg"/>
          </p:nvPr>
        </p:nvSpPr>
        <p:spPr/>
      </p:sp>
    </p:spTree>
    <p:extLst>
      <p:ext uri="{BB962C8B-B14F-4D97-AF65-F5344CB8AC3E}">
        <p14:creationId xmlns:p14="http://schemas.microsoft.com/office/powerpoint/2010/main" val="1438703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Let’s begin with our analysis in the first area…</a:t>
            </a:r>
          </a:p>
        </p:txBody>
      </p:sp>
      <p:sp>
        <p:nvSpPr>
          <p:cNvPr id="4" name="Slide Number Placeholder 3">
            <a:extLst>
              <a:ext uri="{FF2B5EF4-FFF2-40B4-BE49-F238E27FC236}">
                <a16:creationId xmlns:a16="http://schemas.microsoft.com/office/drawing/2014/main" id="{163494B1-458A-4CF6-AEA9-9D456ED2386A}"/>
              </a:ext>
            </a:extLst>
          </p:cNvPr>
          <p:cNvSpPr>
            <a:spLocks noGrp="1"/>
          </p:cNvSpPr>
          <p:nvPr>
            <p:ph type="sldNum" sz="quarter" idx="5"/>
          </p:nvPr>
        </p:nvSpPr>
        <p:spPr/>
        <p:txBody>
          <a:bodyPr/>
          <a:lstStyle/>
          <a:p>
            <a:fld id="{F9CC64C5-72B8-48B3-9F32-B70947D2168E}" type="slidenum">
              <a:rPr lang="en-US" smtClean="0"/>
              <a:pPr/>
              <a:t>5</a:t>
            </a:fld>
            <a:endParaRPr lang="en-US" dirty="0"/>
          </a:p>
        </p:txBody>
      </p:sp>
      <p:sp>
        <p:nvSpPr>
          <p:cNvPr id="8" name="Slide Image Placeholder 7">
            <a:extLst>
              <a:ext uri="{FF2B5EF4-FFF2-40B4-BE49-F238E27FC236}">
                <a16:creationId xmlns:a16="http://schemas.microsoft.com/office/drawing/2014/main" id="{D98A2FBF-6709-49C3-B0A3-B665F28BFA01}"/>
              </a:ext>
            </a:extLst>
          </p:cNvPr>
          <p:cNvSpPr>
            <a:spLocks noGrp="1" noRot="1" noChangeAspect="1"/>
          </p:cNvSpPr>
          <p:nvPr>
            <p:ph type="sldImg"/>
          </p:nvPr>
        </p:nvSpPr>
        <p:spPr>
          <a:xfrm>
            <a:off x="635000" y="557213"/>
            <a:ext cx="8636000" cy="4857750"/>
          </a:xfrm>
        </p:spPr>
      </p:sp>
    </p:spTree>
    <p:extLst>
      <p:ext uri="{BB962C8B-B14F-4D97-AF65-F5344CB8AC3E}">
        <p14:creationId xmlns:p14="http://schemas.microsoft.com/office/powerpoint/2010/main" val="407243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p:txBody>
          <a:bodyPr/>
          <a:lstStyle/>
          <a:p>
            <a:pPr defTabSz="1281474">
              <a:defRPr/>
            </a:pPr>
            <a:r>
              <a:rPr lang="en-US" dirty="0">
                <a:latin typeface="Calibri" panose="020F0502020204030204" pitchFamily="34" charset="0"/>
                <a:cs typeface="Calibri" panose="020F0502020204030204" pitchFamily="34" charset="0"/>
              </a:rPr>
              <a:t>Just because you’re getting older doesn’t mean your brain has to age at the same rate.</a:t>
            </a:r>
            <a:endParaRPr lang="en-US" dirty="0"/>
          </a:p>
          <a:p>
            <a:r>
              <a:rPr lang="en-US" dirty="0"/>
              <a:t>It may sound strange, but our brains are often not the same age as our chronological age. For example, a person could be 60-years-old and have a brain age of 50 or perhaps 70. We’ll talk about how this can be. But for now, it’s an important concept to understand and to realize that you have significant control over the age of your brain.</a:t>
            </a:r>
          </a:p>
          <a:p>
            <a:r>
              <a:rPr lang="en-US" dirty="0">
                <a:effectLst/>
                <a:latin typeface="Calibri" panose="020F0502020204030204" pitchFamily="34" charset="0"/>
              </a:rPr>
              <a:t>More and more research points us to a compelling conclusion and powerful message: that we—not our genes—can have control over our cognitive health today and the destiny of our brains.</a:t>
            </a:r>
          </a:p>
          <a:p>
            <a:br>
              <a:rPr lang="en-US" dirty="0">
                <a:effectLst/>
                <a:latin typeface="Calibri" panose="020F0502020204030204" pitchFamily="34" charset="0"/>
              </a:rPr>
            </a:br>
            <a:endParaRPr lang="en-US" dirty="0"/>
          </a:p>
          <a:p>
            <a:endParaRPr lang="en-US" dirty="0"/>
          </a:p>
        </p:txBody>
      </p:sp>
      <p:sp>
        <p:nvSpPr>
          <p:cNvPr id="2" name="Slide Number Placeholder 1">
            <a:extLst>
              <a:ext uri="{FF2B5EF4-FFF2-40B4-BE49-F238E27FC236}">
                <a16:creationId xmlns:a16="http://schemas.microsoft.com/office/drawing/2014/main" id="{932C1ED8-1BB8-4A63-8CF2-0101C635A4EE}"/>
              </a:ext>
            </a:extLst>
          </p:cNvPr>
          <p:cNvSpPr>
            <a:spLocks noGrp="1"/>
          </p:cNvSpPr>
          <p:nvPr>
            <p:ph type="sldNum" sz="quarter" idx="5"/>
          </p:nvPr>
        </p:nvSpPr>
        <p:spPr/>
        <p:txBody>
          <a:bodyPr/>
          <a:lstStyle/>
          <a:p>
            <a:fld id="{F9CC64C5-72B8-48B3-9F32-B70947D2168E}" type="slidenum">
              <a:rPr lang="en-US" smtClean="0"/>
              <a:pPr/>
              <a:t>6</a:t>
            </a:fld>
            <a:endParaRPr lang="en-US" dirty="0"/>
          </a:p>
        </p:txBody>
      </p:sp>
      <p:sp>
        <p:nvSpPr>
          <p:cNvPr id="5" name="Slide Image Placeholder 4">
            <a:extLst>
              <a:ext uri="{FF2B5EF4-FFF2-40B4-BE49-F238E27FC236}">
                <a16:creationId xmlns:a16="http://schemas.microsoft.com/office/drawing/2014/main" id="{001ADA5B-49D6-4BC1-9FD9-3B7E7F09BFF3}"/>
              </a:ext>
            </a:extLst>
          </p:cNvPr>
          <p:cNvSpPr>
            <a:spLocks noGrp="1" noRot="1" noChangeAspect="1"/>
          </p:cNvSpPr>
          <p:nvPr>
            <p:ph type="sldImg"/>
          </p:nvPr>
        </p:nvSpPr>
        <p:spPr>
          <a:xfrm>
            <a:off x="635000" y="557213"/>
            <a:ext cx="8636000" cy="4857750"/>
          </a:xfrm>
        </p:spPr>
      </p:sp>
    </p:spTree>
    <p:extLst>
      <p:ext uri="{BB962C8B-B14F-4D97-AF65-F5344CB8AC3E}">
        <p14:creationId xmlns:p14="http://schemas.microsoft.com/office/powerpoint/2010/main" val="117825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74262" y="5873655"/>
            <a:ext cx="8757478" cy="4517253"/>
          </a:xfrm>
        </p:spPr>
        <p:txBody>
          <a:bodyPr/>
          <a:lstStyle/>
          <a:p>
            <a:r>
              <a:rPr lang="en-US" dirty="0"/>
              <a:t>You may have heard of Blue Zones. </a:t>
            </a:r>
            <a:r>
              <a:rPr lang="en-US" b="0" i="0" dirty="0">
                <a:solidFill>
                  <a:srgbClr val="374151"/>
                </a:solidFill>
                <a:effectLst/>
                <a:latin typeface="Calibri" panose="020F0502020204030204" pitchFamily="34" charset="0"/>
              </a:rPr>
              <a:t>They’re areas around the world where people live the longest and healthiest lives: </a:t>
            </a:r>
            <a:r>
              <a:rPr lang="en-US" b="0" cap="none" dirty="0">
                <a:solidFill>
                  <a:srgbClr val="333333"/>
                </a:solidFill>
                <a:effectLst/>
                <a:latin typeface="Calibri" panose="020F0502020204030204" pitchFamily="34" charset="0"/>
              </a:rPr>
              <a:t>Ikaria, Greece; </a:t>
            </a:r>
            <a:r>
              <a:rPr lang="en-US" b="0" cap="none" dirty="0" err="1">
                <a:solidFill>
                  <a:srgbClr val="333333"/>
                </a:solidFill>
                <a:effectLst/>
                <a:latin typeface="Calibri" panose="020F0502020204030204" pitchFamily="34" charset="0"/>
              </a:rPr>
              <a:t>Ogliastra</a:t>
            </a:r>
            <a:r>
              <a:rPr lang="en-US" b="0" cap="none" dirty="0">
                <a:solidFill>
                  <a:srgbClr val="333333"/>
                </a:solidFill>
                <a:effectLst/>
                <a:latin typeface="Calibri" panose="020F0502020204030204" pitchFamily="34" charset="0"/>
              </a:rPr>
              <a:t> Region, Sardinia; Loma Linda, California; Nicoya Peninsula, Costa Rica</a:t>
            </a:r>
            <a:r>
              <a:rPr lang="en-US" b="0" i="0" cap="all" dirty="0">
                <a:solidFill>
                  <a:srgbClr val="333333"/>
                </a:solidFill>
                <a:effectLst/>
                <a:latin typeface="Calibri" panose="020F0502020204030204" pitchFamily="34" charset="0"/>
              </a:rPr>
              <a:t>.</a:t>
            </a:r>
            <a:r>
              <a:rPr lang="en-US" b="0" i="0" dirty="0">
                <a:solidFill>
                  <a:srgbClr val="374151"/>
                </a:solidFill>
                <a:effectLst/>
                <a:latin typeface="Calibri" panose="020F0502020204030204" pitchFamily="34" charset="0"/>
              </a:rPr>
              <a:t> </a:t>
            </a:r>
          </a:p>
          <a:p>
            <a:r>
              <a:rPr lang="en-US" dirty="0"/>
              <a:t>Similarly, researchers have identified a group of people called </a:t>
            </a:r>
            <a:r>
              <a:rPr lang="en-US" dirty="0" err="1"/>
              <a:t>SuperAgers</a:t>
            </a:r>
            <a:r>
              <a:rPr lang="en-US" dirty="0"/>
              <a:t>, who are in their eighties and beyond but have the cognitive function of those decades younger. </a:t>
            </a:r>
          </a:p>
          <a:p>
            <a:r>
              <a:rPr lang="en-US" dirty="0"/>
              <a:t>Since 2008, Northwestern scientists have studied </a:t>
            </a:r>
            <a:r>
              <a:rPr lang="en-US" dirty="0" err="1"/>
              <a:t>SuperAging</a:t>
            </a:r>
            <a:r>
              <a:rPr lang="en-US" dirty="0"/>
              <a:t>. Using magnetic resonance imaging (MRI), scientists measured the thickness of the cortex in 24 </a:t>
            </a:r>
            <a:r>
              <a:rPr lang="en-US" dirty="0" err="1"/>
              <a:t>SuperAgers</a:t>
            </a:r>
            <a:r>
              <a:rPr lang="en-US" dirty="0"/>
              <a:t> and 12 members of a control group.</a:t>
            </a:r>
            <a:r>
              <a:rPr lang="en-US" baseline="30000" dirty="0"/>
              <a:t>1</a:t>
            </a:r>
          </a:p>
          <a:p>
            <a:r>
              <a:rPr lang="en-US" dirty="0"/>
              <a:t>Another study followed 340 SuperAgers.</a:t>
            </a:r>
            <a:r>
              <a:rPr lang="en-US" baseline="30000" dirty="0"/>
              <a:t>2</a:t>
            </a:r>
          </a:p>
          <a:p>
            <a:r>
              <a:rPr lang="en-US" dirty="0"/>
              <a:t>Because </a:t>
            </a:r>
            <a:r>
              <a:rPr lang="en-US" dirty="0" err="1"/>
              <a:t>SuperAgers</a:t>
            </a:r>
            <a:r>
              <a:rPr lang="en-US" dirty="0"/>
              <a:t> lose brain volume more slowly than their peers, they may be better protected from dementia.</a:t>
            </a:r>
          </a:p>
          <a:p>
            <a:pPr lvl="1"/>
            <a:r>
              <a:rPr lang="en-US" b="1" i="1" dirty="0"/>
              <a:t>[Optional: Common Habits of </a:t>
            </a:r>
            <a:r>
              <a:rPr lang="en-US" b="1" i="1" dirty="0" err="1"/>
              <a:t>SuperAgers</a:t>
            </a:r>
            <a:endParaRPr lang="en-US" b="1" i="1" dirty="0"/>
          </a:p>
          <a:p>
            <a:pPr marL="628529" lvl="1" indent="-171416">
              <a:buFont typeface="Arial" panose="020B0604020202020204" pitchFamily="34" charset="0"/>
              <a:buChar char="•"/>
            </a:pPr>
            <a:r>
              <a:rPr lang="en-US" i="1" dirty="0"/>
              <a:t>Live an active lifestyle (exercise) - People in their 80s who exercised at high intensity for 20 to 45 minutes a day have an aerobic capacity of people approximately 30 years younger.</a:t>
            </a:r>
          </a:p>
          <a:p>
            <a:pPr marL="628529" lvl="1" indent="-171416">
              <a:buFont typeface="Arial" panose="020B0604020202020204" pitchFamily="34" charset="0"/>
              <a:buChar char="•"/>
            </a:pPr>
            <a:r>
              <a:rPr lang="en-US" i="1" dirty="0"/>
              <a:t>Embrace mental challenges - The moment you feel like something is “too hard” is the moment you have the best opportunity to fortify your brain and create new pathways</a:t>
            </a:r>
          </a:p>
          <a:p>
            <a:pPr marL="628529" lvl="1" indent="-171416">
              <a:buFont typeface="Arial" panose="020B0604020202020204" pitchFamily="34" charset="0"/>
              <a:buChar char="•"/>
            </a:pPr>
            <a:r>
              <a:rPr lang="en-US" i="1" dirty="0"/>
              <a:t>Social butterflies –They’re typically surrounded by family and friends, and can often be found volunteering in the community</a:t>
            </a:r>
          </a:p>
          <a:p>
            <a:pPr marL="628529" lvl="1" indent="-171416">
              <a:buFont typeface="Arial" panose="020B0604020202020204" pitchFamily="34" charset="0"/>
              <a:buChar char="•"/>
            </a:pPr>
            <a:r>
              <a:rPr lang="en-US" i="1" dirty="0"/>
              <a:t>Manage stress – </a:t>
            </a:r>
            <a:r>
              <a:rPr lang="en-US" i="1" dirty="0" err="1"/>
              <a:t>Superagers</a:t>
            </a:r>
            <a:r>
              <a:rPr lang="en-US" i="1" dirty="0"/>
              <a:t> have great resilience in the face of stress. Some stress is good for you. But too much stress can cause chronic inflammation and lead to anxiety, depression and dementia.]</a:t>
            </a:r>
          </a:p>
          <a:p>
            <a:r>
              <a:rPr lang="en-US" dirty="0"/>
              <a:t>[Insert personal story about an aging friend or relative who seems like a </a:t>
            </a:r>
            <a:r>
              <a:rPr lang="en-US" dirty="0" err="1"/>
              <a:t>SuperAger</a:t>
            </a:r>
            <a:r>
              <a:rPr lang="en-US" dirty="0"/>
              <a:t>]</a:t>
            </a:r>
          </a:p>
          <a:p>
            <a:r>
              <a:rPr lang="en-US" dirty="0"/>
              <a:t>We’ll touch on some of the habits that these </a:t>
            </a:r>
            <a:r>
              <a:rPr lang="en-US" dirty="0" err="1"/>
              <a:t>SuperAgers</a:t>
            </a:r>
            <a:r>
              <a:rPr lang="en-US" dirty="0"/>
              <a:t> share later, but next, let’s see how you can find out the age of your brain.</a:t>
            </a:r>
          </a:p>
          <a:p>
            <a:pPr lvl="1"/>
            <a:r>
              <a:rPr lang="en-US" b="1" i="1" dirty="0">
                <a:effectLst/>
              </a:rPr>
              <a:t>[Optional detail on Blue Zones: </a:t>
            </a:r>
            <a:br>
              <a:rPr lang="en-US" b="1" i="1" dirty="0">
                <a:effectLst/>
              </a:rPr>
            </a:br>
            <a:r>
              <a:rPr lang="en-US" b="0" i="1" dirty="0">
                <a:effectLst/>
              </a:rPr>
              <a:t>In these areas, people tend to live well into their 90s and 100s, and they suffer from lower rates of chronic diseases such as heart disease, cancer, and diabetes. Researchers have attributed the longevity and health of these populations to a variety of factors, including a mostly plant-based diet, regular physical activity, strong social connections, and a sense of purpose or meaning in life.]</a:t>
            </a:r>
          </a:p>
          <a:p>
            <a:endParaRPr lang="en-US" baseline="30000" dirty="0"/>
          </a:p>
          <a:p>
            <a:r>
              <a:rPr lang="en-US" sz="900" baseline="30000" dirty="0"/>
              <a:t>1</a:t>
            </a:r>
            <a:r>
              <a:rPr lang="en-US" sz="900" dirty="0"/>
              <a:t>4 Habits of “</a:t>
            </a:r>
            <a:r>
              <a:rPr lang="en-US" sz="900" dirty="0" err="1"/>
              <a:t>SuperAgers</a:t>
            </a:r>
            <a:r>
              <a:rPr lang="en-US" sz="900" dirty="0"/>
              <a:t>”, Northwestern Medicine, 8/28/18</a:t>
            </a:r>
          </a:p>
          <a:p>
            <a:r>
              <a:rPr lang="en-US" sz="900" baseline="30000" dirty="0"/>
              <a:t>2</a:t>
            </a:r>
            <a:r>
              <a:rPr lang="en-US" sz="900" dirty="0"/>
              <a:t>Nina Beker et al., “Association of Cognitive Function Trajectories in Centenarians With Postmortem Neuropathology, Physical Health, and Other Risk Factors for Cognitive Decline,” JAMA Network Open 4, no. 1 (2021): e2031654, https://doi.org/10.1001/jamanetworkopen.2020.31654</a:t>
            </a:r>
          </a:p>
          <a:p>
            <a:br>
              <a:rPr lang="en-US" dirty="0"/>
            </a:br>
            <a:endParaRPr lang="en-US" dirty="0"/>
          </a:p>
          <a:p>
            <a:br>
              <a:rPr lang="en-US" dirty="0"/>
            </a:br>
            <a:endParaRPr lang="en-US" dirty="0"/>
          </a:p>
          <a:p>
            <a:br>
              <a:rPr lang="en-US" dirty="0"/>
            </a:br>
            <a:endParaRPr lang="en-US" dirty="0"/>
          </a:p>
          <a:p>
            <a:br>
              <a:rPr lang="en-US" dirty="0"/>
            </a:br>
            <a:endParaRPr lang="en-US" dirty="0"/>
          </a:p>
        </p:txBody>
      </p:sp>
      <p:sp>
        <p:nvSpPr>
          <p:cNvPr id="5" name="Slide Number Placeholder 4">
            <a:extLst>
              <a:ext uri="{FF2B5EF4-FFF2-40B4-BE49-F238E27FC236}">
                <a16:creationId xmlns:a16="http://schemas.microsoft.com/office/drawing/2014/main" id="{9030D6A4-E121-4833-A57F-506FD3A28381}"/>
              </a:ext>
            </a:extLst>
          </p:cNvPr>
          <p:cNvSpPr>
            <a:spLocks noGrp="1"/>
          </p:cNvSpPr>
          <p:nvPr>
            <p:ph type="sldNum" sz="quarter" idx="5"/>
          </p:nvPr>
        </p:nvSpPr>
        <p:spPr/>
        <p:txBody>
          <a:bodyPr/>
          <a:lstStyle/>
          <a:p>
            <a:fld id="{F9CC64C5-72B8-48B3-9F32-B70947D2168E}" type="slidenum">
              <a:rPr lang="en-US" smtClean="0"/>
              <a:pPr/>
              <a:t>7</a:t>
            </a:fld>
            <a:endParaRPr lang="en-US" dirty="0"/>
          </a:p>
        </p:txBody>
      </p:sp>
      <p:sp>
        <p:nvSpPr>
          <p:cNvPr id="8" name="Slide Image Placeholder 7">
            <a:extLst>
              <a:ext uri="{FF2B5EF4-FFF2-40B4-BE49-F238E27FC236}">
                <a16:creationId xmlns:a16="http://schemas.microsoft.com/office/drawing/2014/main" id="{A31A236A-6299-4257-A2DA-5CE8AC32D300}"/>
              </a:ext>
            </a:extLst>
          </p:cNvPr>
          <p:cNvSpPr>
            <a:spLocks noGrp="1" noRot="1" noChangeAspect="1"/>
          </p:cNvSpPr>
          <p:nvPr>
            <p:ph type="sldImg"/>
          </p:nvPr>
        </p:nvSpPr>
        <p:spPr>
          <a:xfrm>
            <a:off x="635000" y="557213"/>
            <a:ext cx="8636000" cy="4857750"/>
          </a:xfrm>
        </p:spPr>
      </p:sp>
    </p:spTree>
    <p:extLst>
      <p:ext uri="{BB962C8B-B14F-4D97-AF65-F5344CB8AC3E}">
        <p14:creationId xmlns:p14="http://schemas.microsoft.com/office/powerpoint/2010/main" val="165467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4363" y="584200"/>
            <a:ext cx="6192837" cy="3482975"/>
          </a:xfrm>
        </p:spPr>
      </p:sp>
      <p:sp>
        <p:nvSpPr>
          <p:cNvPr id="3" name="Notes Placeholder 2"/>
          <p:cNvSpPr>
            <a:spLocks noGrp="1"/>
          </p:cNvSpPr>
          <p:nvPr>
            <p:ph type="body" idx="1"/>
          </p:nvPr>
        </p:nvSpPr>
        <p:spPr>
          <a:xfrm>
            <a:off x="363400" y="4334998"/>
            <a:ext cx="9179200" cy="8447536"/>
          </a:xfrm>
        </p:spPr>
        <p:txBody>
          <a:bodyPr/>
          <a:lstStyle/>
          <a:p>
            <a:pPr>
              <a:spcBef>
                <a:spcPts val="0"/>
              </a:spcBef>
              <a:spcAft>
                <a:spcPts val="841"/>
              </a:spcAft>
            </a:pPr>
            <a:r>
              <a:rPr lang="en-US" sz="1400" dirty="0">
                <a:solidFill>
                  <a:srgbClr val="0E101A"/>
                </a:solidFill>
                <a:latin typeface="Calibri" panose="020F0502020204030204" pitchFamily="34" charset="0"/>
                <a:ea typeface="Calibri" panose="020F0502020204030204" pitchFamily="34" charset="0"/>
              </a:rPr>
              <a:t>While we are not at the point where every person can slide into a brain scanner and find out their brain age, here are a few factors that can help give you a sense of your brain age. Ask yourself the following questions:</a:t>
            </a:r>
          </a:p>
          <a:p>
            <a:pPr marL="320369" indent="-320369">
              <a:spcBef>
                <a:spcPts val="0"/>
              </a:spcBef>
              <a:spcAft>
                <a:spcPts val="0"/>
              </a:spcAft>
              <a:buFont typeface="+mj-lt"/>
              <a:buAutoNum type="arabicPeriod"/>
            </a:pPr>
            <a:r>
              <a:rPr lang="en-US" sz="1400" b="1" dirty="0">
                <a:solidFill>
                  <a:srgbClr val="0E101A"/>
                </a:solidFill>
                <a:latin typeface="Calibri" panose="020F0502020204030204" pitchFamily="34" charset="0"/>
                <a:ea typeface="Calibri" panose="020F0502020204030204" pitchFamily="34" charset="0"/>
              </a:rPr>
              <a:t>How well can I manage my day?</a:t>
            </a:r>
            <a:endParaRPr lang="en-US" sz="1400" dirty="0">
              <a:latin typeface="Calibri" panose="020F0502020204030204" pitchFamily="34" charset="0"/>
              <a:ea typeface="Calibri" panose="020F0502020204030204" pitchFamily="34" charset="0"/>
            </a:endParaRPr>
          </a:p>
          <a:p>
            <a:pPr marL="320369" lvl="1">
              <a:spcBef>
                <a:spcPts val="0"/>
              </a:spcBef>
              <a:spcAft>
                <a:spcPts val="420"/>
              </a:spcAft>
            </a:pPr>
            <a:r>
              <a:rPr lang="en-US" sz="1400" dirty="0">
                <a:solidFill>
                  <a:srgbClr val="0E101A"/>
                </a:solidFill>
                <a:latin typeface="Calibri" panose="020F0502020204030204" pitchFamily="34" charset="0"/>
                <a:ea typeface="Calibri" panose="020F0502020204030204" pitchFamily="34" charset="0"/>
              </a:rPr>
              <a:t>It is understandable to misplace your keys or forget an appointment from time to time, but any signs of increasing forgetfulness are something we want to address. We don't want to ignore any signs of mental decline. A condition called Mild Cognitive Impairment (MCI) impacts approximately 12 to 18% of those over 65 years of age. MCI is not dementia, but it is increasing signs of memory issues and decreasing cognitive function. It can be a precursor and raise the risk of developing dementia.    </a:t>
            </a:r>
          </a:p>
          <a:p>
            <a:pPr marL="320369">
              <a:spcBef>
                <a:spcPts val="0"/>
              </a:spcBef>
              <a:spcAft>
                <a:spcPts val="841"/>
              </a:spcAft>
            </a:pPr>
            <a:r>
              <a:rPr lang="en-US" sz="1100" dirty="0">
                <a:latin typeface="Calibri" panose="020F0502020204030204" pitchFamily="34" charset="0"/>
                <a:ea typeface="Calibri" panose="020F0502020204030204" pitchFamily="34" charset="0"/>
              </a:rPr>
              <a:t>Marisa K. </a:t>
            </a:r>
            <a:r>
              <a:rPr lang="en-US" sz="1100" dirty="0" err="1">
                <a:latin typeface="Calibri" panose="020F0502020204030204" pitchFamily="34" charset="0"/>
                <a:ea typeface="Calibri" panose="020F0502020204030204" pitchFamily="34" charset="0"/>
              </a:rPr>
              <a:t>Heckner</a:t>
            </a:r>
            <a:r>
              <a:rPr lang="en-US" sz="1100" dirty="0">
                <a:latin typeface="Calibri" panose="020F0502020204030204" pitchFamily="34" charset="0"/>
                <a:ea typeface="Calibri" panose="020F0502020204030204" pitchFamily="34" charset="0"/>
              </a:rPr>
              <a:t> et al., “The Aging Brain and Executive Functions Revisited: Implications from Meta-analytic and Functional-Connectivity Evidence,” Journal of Cognitive Neuroscience 33, no. 9 (2021): 1716–1752, https://doi.org/10.1162/jocn_a_01616</a:t>
            </a:r>
          </a:p>
          <a:p>
            <a:pPr marL="320369" indent="-320369">
              <a:spcBef>
                <a:spcPts val="0"/>
              </a:spcBef>
              <a:spcAft>
                <a:spcPts val="0"/>
              </a:spcAft>
              <a:buFont typeface="+mj-lt"/>
              <a:buAutoNum type="arabicPeriod" startAt="2"/>
            </a:pPr>
            <a:r>
              <a:rPr lang="en-US" sz="1100" b="1" dirty="0">
                <a:solidFill>
                  <a:srgbClr val="0E101A"/>
                </a:solidFill>
                <a:latin typeface="Calibri" panose="020F0502020204030204" pitchFamily="34" charset="0"/>
                <a:ea typeface="Calibri" panose="020F0502020204030204" pitchFamily="34" charset="0"/>
              </a:rPr>
              <a:t>How well can I move and maintain balance? </a:t>
            </a:r>
            <a:endParaRPr lang="en-US" sz="1100" dirty="0">
              <a:latin typeface="Calibri" panose="020F0502020204030204" pitchFamily="34" charset="0"/>
              <a:ea typeface="Calibri" panose="020F0502020204030204" pitchFamily="34" charset="0"/>
            </a:endParaRPr>
          </a:p>
          <a:p>
            <a:pPr marL="320369">
              <a:spcBef>
                <a:spcPts val="0"/>
              </a:spcBef>
              <a:spcAft>
                <a:spcPts val="420"/>
              </a:spcAft>
            </a:pPr>
            <a:r>
              <a:rPr lang="en-US" sz="1100" dirty="0">
                <a:solidFill>
                  <a:srgbClr val="0E101A"/>
                </a:solidFill>
                <a:latin typeface="Calibri" panose="020F0502020204030204" pitchFamily="34" charset="0"/>
                <a:ea typeface="Calibri" panose="020F0502020204030204" pitchFamily="34" charset="0"/>
              </a:rPr>
              <a:t>Your brain controls your balance and balance is a use-it-or-lose-it skill. Loss of </a:t>
            </a:r>
            <a:r>
              <a:rPr lang="en-US" sz="1100" dirty="0">
                <a:solidFill>
                  <a:srgbClr val="0E101A"/>
                </a:solidFill>
                <a:latin typeface="Calibri" panose="020F0502020204030204" pitchFamily="34" charset="0"/>
              </a:rPr>
              <a:t>balance increases </a:t>
            </a:r>
            <a:r>
              <a:rPr lang="en-US" sz="1100" dirty="0">
                <a:solidFill>
                  <a:srgbClr val="0E101A"/>
                </a:solidFill>
                <a:latin typeface="Calibri" panose="020F0502020204030204" pitchFamily="34" charset="0"/>
                <a:ea typeface="Calibri" panose="020F0502020204030204" pitchFamily="34" charset="0"/>
              </a:rPr>
              <a:t>the risk of falls, which can cause head injuries. Head injuries increase the risk of dementia. As we get older, we can participate in fewer activities that keep our balance strong.    </a:t>
            </a:r>
          </a:p>
          <a:p>
            <a:pPr marL="320369">
              <a:spcBef>
                <a:spcPts val="0"/>
              </a:spcBef>
              <a:spcAft>
                <a:spcPts val="0"/>
              </a:spcAft>
            </a:pPr>
            <a:r>
              <a:rPr lang="en-US" sz="900" dirty="0">
                <a:latin typeface="Calibri" panose="020F0502020204030204" pitchFamily="34" charset="0"/>
              </a:rPr>
              <a:t>Rachael D. Seidler et al., “Motor control and aging: links to age-related brain structural, functional, and biochemical effects,“ Neuroscience &amp; Biobehavioral Reviews 34, no. 5 (2010): 721–733, https://doi.org/10.1016/j.neubiorev.2009.10.005. </a:t>
            </a:r>
            <a:endParaRPr lang="en-US" sz="1100" dirty="0">
              <a:latin typeface="Calibri" panose="020F0502020204030204" pitchFamily="34" charset="0"/>
              <a:ea typeface="Calibri" panose="020F0502020204030204" pitchFamily="34" charset="0"/>
            </a:endParaRPr>
          </a:p>
          <a:p>
            <a:pPr marL="320369" indent="-320369">
              <a:spcBef>
                <a:spcPts val="0"/>
              </a:spcBef>
              <a:spcAft>
                <a:spcPts val="0"/>
              </a:spcAft>
              <a:buFont typeface="+mj-lt"/>
              <a:buAutoNum type="arabicPeriod" startAt="3"/>
            </a:pPr>
            <a:r>
              <a:rPr lang="en-US" sz="1400" b="1" dirty="0">
                <a:solidFill>
                  <a:srgbClr val="0E101A"/>
                </a:solidFill>
                <a:latin typeface="Calibri" panose="020F0502020204030204" pitchFamily="34" charset="0"/>
                <a:ea typeface="Calibri" panose="020F0502020204030204" pitchFamily="34" charset="0"/>
              </a:rPr>
              <a:t>How well can I remember important information?</a:t>
            </a:r>
            <a:endParaRPr lang="en-US" sz="1400" dirty="0">
              <a:latin typeface="Calibri" panose="020F0502020204030204" pitchFamily="34" charset="0"/>
              <a:ea typeface="Calibri" panose="020F0502020204030204" pitchFamily="34" charset="0"/>
            </a:endParaRPr>
          </a:p>
          <a:p>
            <a:pPr marL="320369">
              <a:spcBef>
                <a:spcPts val="0"/>
              </a:spcBef>
              <a:spcAft>
                <a:spcPts val="420"/>
              </a:spcAft>
            </a:pPr>
            <a:r>
              <a:rPr lang="en-US" sz="1400" dirty="0">
                <a:solidFill>
                  <a:srgbClr val="0E101A"/>
                </a:solidFill>
                <a:latin typeface="Calibri" panose="020F0502020204030204" pitchFamily="34" charset="0"/>
                <a:ea typeface="Calibri" panose="020F0502020204030204" pitchFamily="34" charset="0"/>
              </a:rPr>
              <a:t>We want to dispel the myth that losing memory is a normal aging process. Significant memory loss is not normal. We currently live in a world where most of the things we want to recall are stored at our fingertips in our phones. Since recall can also be a use it or lose it skill, we want to make sure we are still practicing learning and remembering information.  When we practice our recall, we strengthen our memories. </a:t>
            </a:r>
          </a:p>
          <a:p>
            <a:pPr marL="320369">
              <a:spcBef>
                <a:spcPts val="0"/>
              </a:spcBef>
              <a:spcAft>
                <a:spcPts val="841"/>
              </a:spcAft>
            </a:pPr>
            <a:r>
              <a:rPr lang="en-US" sz="1100" dirty="0">
                <a:latin typeface="Calibri" panose="020F0502020204030204" pitchFamily="34" charset="0"/>
              </a:rPr>
              <a:t>Philip C. Ko et al., “Understanding age-related reductions in visual working memory capacity: Examining the stages of change detection,” Attention, Perception, &amp; Psychophysics 76 (2014): 2015–2030, https://doi.org/10.3758/s13414-013-0585-z.</a:t>
            </a:r>
          </a:p>
          <a:p>
            <a:pPr marL="320369" indent="-320369">
              <a:spcBef>
                <a:spcPts val="0"/>
              </a:spcBef>
              <a:spcAft>
                <a:spcPts val="0"/>
              </a:spcAft>
              <a:buFont typeface="+mj-lt"/>
              <a:buAutoNum type="arabicPeriod" startAt="4"/>
            </a:pPr>
            <a:r>
              <a:rPr lang="en-US" sz="1400" dirty="0">
                <a:solidFill>
                  <a:srgbClr val="0E101A"/>
                </a:solidFill>
                <a:latin typeface="Calibri" panose="020F0502020204030204" pitchFamily="34" charset="0"/>
                <a:ea typeface="Calibri" panose="020F0502020204030204" pitchFamily="34" charset="0"/>
              </a:rPr>
              <a:t> </a:t>
            </a:r>
            <a:r>
              <a:rPr lang="en-US" sz="1400" b="1" dirty="0">
                <a:solidFill>
                  <a:srgbClr val="0E101A"/>
                </a:solidFill>
                <a:latin typeface="Calibri" panose="020F0502020204030204" pitchFamily="34" charset="0"/>
                <a:ea typeface="Calibri" panose="020F0502020204030204" pitchFamily="34" charset="0"/>
              </a:rPr>
              <a:t>How fast can I walk?</a:t>
            </a:r>
            <a:endParaRPr lang="en-US" sz="1400" dirty="0">
              <a:latin typeface="Calibri" panose="020F0502020204030204" pitchFamily="34" charset="0"/>
              <a:ea typeface="Calibri" panose="020F0502020204030204" pitchFamily="34" charset="0"/>
            </a:endParaRPr>
          </a:p>
          <a:p>
            <a:pPr marL="320369">
              <a:spcBef>
                <a:spcPts val="0"/>
              </a:spcBef>
              <a:spcAft>
                <a:spcPts val="420"/>
              </a:spcAft>
            </a:pPr>
            <a:r>
              <a:rPr lang="en-US" sz="1400" dirty="0">
                <a:solidFill>
                  <a:srgbClr val="0E101A"/>
                </a:solidFill>
                <a:latin typeface="Calibri" panose="020F0502020204030204" pitchFamily="34" charset="0"/>
                <a:ea typeface="Calibri" panose="020F0502020204030204" pitchFamily="34" charset="0"/>
              </a:rPr>
              <a:t>Studies have shown that walking speed is tied to memory function. It's important to take an assessment of your walking speed. You don't need to power walk everywhere you go but consider short bursts of increased walking pace, even for a couple of minutes a day. A study found 9 minutes of day of more intense walking can improve memory. </a:t>
            </a:r>
          </a:p>
          <a:p>
            <a:pPr marL="320369">
              <a:spcBef>
                <a:spcPts val="0"/>
              </a:spcBef>
              <a:spcAft>
                <a:spcPts val="841"/>
              </a:spcAft>
            </a:pPr>
            <a:r>
              <a:rPr lang="en-US" sz="1100" dirty="0">
                <a:latin typeface="Calibri" panose="020F0502020204030204" pitchFamily="34" charset="0"/>
              </a:rPr>
              <a:t>Line </a:t>
            </a:r>
            <a:r>
              <a:rPr lang="en-US" sz="1100" dirty="0" err="1">
                <a:latin typeface="Calibri" panose="020F0502020204030204" pitchFamily="34" charset="0"/>
              </a:rPr>
              <a:t>Jee</a:t>
            </a:r>
            <a:r>
              <a:rPr lang="en-US" sz="1100" dirty="0">
                <a:latin typeface="Calibri" panose="020F0502020204030204" pitchFamily="34" charset="0"/>
              </a:rPr>
              <a:t> Hartmann Rasmussen et al., “Association of Neurocognitive and Physical Function With Gait Speed in Midlife,” JAMA Network Open 2, no. 10 (2019): e1913123, https://doi.org/10.1001/jamanetworkopen.2019.13123; Stephanie </a:t>
            </a:r>
            <a:r>
              <a:rPr lang="en-US" sz="1100" dirty="0" err="1">
                <a:latin typeface="Calibri" panose="020F0502020204030204" pitchFamily="34" charset="0"/>
              </a:rPr>
              <a:t>Studenski</a:t>
            </a:r>
            <a:r>
              <a:rPr lang="en-US" sz="1100" dirty="0">
                <a:latin typeface="Calibri" panose="020F0502020204030204" pitchFamily="34" charset="0"/>
              </a:rPr>
              <a:t>, “Gait Speed Reveals Clues to Lifelong Health,” JAMA Network Open 2, no. 10 (2019) e1913112, https://doi.org/10.1001/jamanetworkopen.2019.13112. </a:t>
            </a:r>
            <a:endParaRPr lang="en-US" sz="1400" dirty="0">
              <a:latin typeface="Calibri" panose="020F0502020204030204" pitchFamily="34" charset="0"/>
              <a:ea typeface="Calibri" panose="020F0502020204030204" pitchFamily="34" charset="0"/>
            </a:endParaRPr>
          </a:p>
          <a:p>
            <a:pPr marL="320369" indent="-320369">
              <a:spcBef>
                <a:spcPts val="0"/>
              </a:spcBef>
              <a:spcAft>
                <a:spcPts val="0"/>
              </a:spcAft>
              <a:buFont typeface="+mj-lt"/>
              <a:buAutoNum type="arabicPeriod" startAt="5"/>
            </a:pPr>
            <a:r>
              <a:rPr lang="en-US" sz="1400" b="1" dirty="0">
                <a:solidFill>
                  <a:srgbClr val="0E101A"/>
                </a:solidFill>
                <a:latin typeface="Calibri" panose="020F0502020204030204" pitchFamily="34" charset="0"/>
                <a:ea typeface="Calibri" panose="020F0502020204030204" pitchFamily="34" charset="0"/>
              </a:rPr>
              <a:t>How old do I feel?</a:t>
            </a:r>
            <a:endParaRPr lang="en-US" sz="1400" dirty="0">
              <a:latin typeface="Calibri" panose="020F0502020204030204" pitchFamily="34" charset="0"/>
              <a:ea typeface="Calibri" panose="020F0502020204030204" pitchFamily="34" charset="0"/>
            </a:endParaRPr>
          </a:p>
          <a:p>
            <a:pPr marL="320369">
              <a:spcBef>
                <a:spcPts val="0"/>
              </a:spcBef>
              <a:spcAft>
                <a:spcPts val="420"/>
              </a:spcAft>
            </a:pPr>
            <a:r>
              <a:rPr lang="en-US" sz="1400" dirty="0">
                <a:solidFill>
                  <a:srgbClr val="0E101A"/>
                </a:solidFill>
                <a:latin typeface="Calibri" panose="020F0502020204030204" pitchFamily="34" charset="0"/>
                <a:ea typeface="Calibri" panose="020F0502020204030204" pitchFamily="34" charset="0"/>
              </a:rPr>
              <a:t>There is a powerful connection between your perspective and healthy aging. Studies have found that those with a positive attitude toward the aging process have a 50% reduced chance of developing dementia. Those with a healthy attitude towards the aging process often participate in activities that make the brain more youthful and thus protected.   </a:t>
            </a:r>
          </a:p>
          <a:p>
            <a:pPr marL="320369">
              <a:spcBef>
                <a:spcPts val="0"/>
              </a:spcBef>
              <a:spcAft>
                <a:spcPts val="0"/>
              </a:spcAft>
            </a:pPr>
            <a:r>
              <a:rPr lang="en-US" sz="1100" dirty="0" err="1">
                <a:latin typeface="Calibri" panose="020F0502020204030204" pitchFamily="34" charset="0"/>
              </a:rPr>
              <a:t>Seyul</a:t>
            </a:r>
            <a:r>
              <a:rPr lang="en-US" sz="1100" dirty="0">
                <a:latin typeface="Calibri" panose="020F0502020204030204" pitchFamily="34" charset="0"/>
              </a:rPr>
              <a:t> Kwak et al., “Feeling How Old I Am: Subjective Age Is Associated With Estimated Brain Age,” Frontiers in Aging Neuroscience 10 (2018), https://doi.org/10.3389/fnagi.2018.00168. </a:t>
            </a:r>
          </a:p>
          <a:p>
            <a:pPr marL="320369">
              <a:spcBef>
                <a:spcPts val="0"/>
              </a:spcBef>
              <a:spcAft>
                <a:spcPts val="0"/>
              </a:spcAft>
            </a:pPr>
            <a:endParaRPr lang="en-US" sz="1400" dirty="0">
              <a:latin typeface="Calibri" panose="020F0502020204030204" pitchFamily="34" charset="0"/>
              <a:ea typeface="Calibri" panose="020F0502020204030204" pitchFamily="34" charset="0"/>
            </a:endParaRPr>
          </a:p>
          <a:p>
            <a:endParaRPr lang="en-US" sz="1400" dirty="0"/>
          </a:p>
        </p:txBody>
      </p:sp>
      <p:sp>
        <p:nvSpPr>
          <p:cNvPr id="5" name="Slide Number Placeholder 4">
            <a:extLst>
              <a:ext uri="{FF2B5EF4-FFF2-40B4-BE49-F238E27FC236}">
                <a16:creationId xmlns:a16="http://schemas.microsoft.com/office/drawing/2014/main" id="{01E92DAF-19AE-4E89-8F91-4C01052FD530}"/>
              </a:ext>
            </a:extLst>
          </p:cNvPr>
          <p:cNvSpPr>
            <a:spLocks noGrp="1"/>
          </p:cNvSpPr>
          <p:nvPr>
            <p:ph type="sldNum" sz="quarter" idx="5"/>
          </p:nvPr>
        </p:nvSpPr>
        <p:spPr/>
        <p:txBody>
          <a:bodyPr/>
          <a:lstStyle/>
          <a:p>
            <a:pPr>
              <a:defRPr/>
            </a:pPr>
            <a:fld id="{F9CC64C5-72B8-48B3-9F32-B70947D2168E}" type="slidenum">
              <a:rPr lang="en-US" smtClean="0"/>
              <a:pPr>
                <a:defRPr/>
              </a:pPr>
              <a:t>8</a:t>
            </a:fld>
            <a:endParaRPr lang="en-US" dirty="0"/>
          </a:p>
        </p:txBody>
      </p:sp>
    </p:spTree>
    <p:extLst>
      <p:ext uri="{BB962C8B-B14F-4D97-AF65-F5344CB8AC3E}">
        <p14:creationId xmlns:p14="http://schemas.microsoft.com/office/powerpoint/2010/main" val="3117397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557213"/>
            <a:ext cx="8636000" cy="4857750"/>
          </a:xfrm>
        </p:spPr>
      </p:sp>
      <p:sp>
        <p:nvSpPr>
          <p:cNvPr id="3" name="Notes Placeholder 2"/>
          <p:cNvSpPr>
            <a:spLocks noGrp="1"/>
          </p:cNvSpPr>
          <p:nvPr>
            <p:ph type="body" idx="1"/>
          </p:nvPr>
        </p:nvSpPr>
        <p:spPr>
          <a:xfrm>
            <a:off x="991039" y="5844542"/>
            <a:ext cx="7923940" cy="6804197"/>
          </a:xfrm>
        </p:spPr>
        <p:txBody>
          <a:bodyPr/>
          <a:lstStyle/>
          <a:p>
            <a:r>
              <a:rPr lang="en-US" dirty="0">
                <a:effectLst/>
                <a:latin typeface="Calibri" panose="020F0502020204030204" pitchFamily="34" charset="0"/>
              </a:rPr>
              <a:t>Some people might think, “My grandmother had dementia, my mom had it, so I’m </a:t>
            </a:r>
            <a:r>
              <a:rPr lang="en-US" dirty="0" err="1">
                <a:effectLst/>
                <a:latin typeface="Calibri" panose="020F0502020204030204" pitchFamily="34" charset="0"/>
              </a:rPr>
              <a:t>gonna</a:t>
            </a:r>
            <a:r>
              <a:rPr lang="en-US" dirty="0">
                <a:effectLst/>
                <a:latin typeface="Calibri" panose="020F0502020204030204" pitchFamily="34" charset="0"/>
              </a:rPr>
              <a:t> get it.”</a:t>
            </a:r>
          </a:p>
          <a:p>
            <a:r>
              <a:rPr lang="en-US" dirty="0">
                <a:effectLst/>
                <a:latin typeface="Calibri" panose="020F0502020204030204" pitchFamily="34" charset="0"/>
              </a:rPr>
              <a:t>The good news is, serious mental decline is not an inevitable part of aging. For example, it’s estimated that a third of all current cases of dementia could have been prevented by changes in lifestyle.</a:t>
            </a:r>
            <a:r>
              <a:rPr lang="en-US" baseline="30000" dirty="0">
                <a:effectLst/>
                <a:latin typeface="Calibri" panose="020F0502020204030204" pitchFamily="34" charset="0"/>
              </a:rPr>
              <a:t>1</a:t>
            </a:r>
            <a:endParaRPr lang="en-US" b="0" i="0" baseline="30000" dirty="0">
              <a:solidFill>
                <a:srgbClr val="383838"/>
              </a:solidFill>
              <a:effectLst/>
            </a:endParaRPr>
          </a:p>
          <a:p>
            <a:r>
              <a:rPr lang="en-US" b="0" i="0" dirty="0">
                <a:solidFill>
                  <a:srgbClr val="383838"/>
                </a:solidFill>
                <a:effectLst/>
              </a:rPr>
              <a:t>2019 Alzheimer’s Association research found that certain lifestyle factors have a greater impact than your genes do on whether you’ll develop memory-related diseases. </a:t>
            </a:r>
            <a:r>
              <a:rPr lang="en-US" dirty="0">
                <a:effectLst/>
              </a:rPr>
              <a:t>In 2020, researchers at Rush Medical Center in Chicago found that those who followed recommendations for simple lifestyle modifications reduced their risk of developing Alzheimer’s by nearly 60 percent.</a:t>
            </a:r>
            <a:r>
              <a:rPr lang="en-US" baseline="30000" dirty="0">
                <a:effectLst/>
              </a:rPr>
              <a:t>2</a:t>
            </a:r>
          </a:p>
          <a:p>
            <a:r>
              <a:rPr lang="en-US" b="0" i="0" dirty="0">
                <a:solidFill>
                  <a:srgbClr val="383838"/>
                </a:solidFill>
                <a:effectLst/>
              </a:rPr>
              <a:t>Only 1-to-5 percent of all cases of Alzheimer’s are strictly genetic. That means most of us are not destined to develop Alzheimer’s based on our genes. Those 1-to-5 percent of strictly genetic cases are due to deterministic genes: rare genes that, if inherited, mean that someone will definitely develop early-onset Alzheimer’s (that’s when the disease sets in between one’s early forties and mid-fifties)</a:t>
            </a:r>
            <a:r>
              <a:rPr lang="en-US" b="0" i="0" baseline="0" dirty="0">
                <a:solidFill>
                  <a:srgbClr val="383838"/>
                </a:solidFill>
                <a:effectLst/>
              </a:rPr>
              <a:t>.</a:t>
            </a:r>
            <a:r>
              <a:rPr lang="en-US" b="0" i="0" baseline="30000" dirty="0">
                <a:solidFill>
                  <a:srgbClr val="383838"/>
                </a:solidFill>
                <a:effectLst/>
              </a:rPr>
              <a:t>3</a:t>
            </a:r>
          </a:p>
          <a:p>
            <a:pPr>
              <a:spcAft>
                <a:spcPts val="841"/>
              </a:spcAft>
            </a:pPr>
            <a:r>
              <a:rPr lang="en-US" b="0" i="0" dirty="0">
                <a:solidFill>
                  <a:srgbClr val="383838"/>
                </a:solidFill>
                <a:effectLst/>
              </a:rPr>
              <a:t>In another study, people with highest genetic risk who maintained the brain-healthy lifestyles lowered their risk of dementia by half, compared to people of similar genetic risk who did not maintain them.</a:t>
            </a:r>
            <a:r>
              <a:rPr lang="en-US" b="0" i="0" baseline="30000" dirty="0">
                <a:solidFill>
                  <a:srgbClr val="383838"/>
                </a:solidFill>
                <a:effectLst/>
              </a:rPr>
              <a:t>4</a:t>
            </a:r>
          </a:p>
          <a:p>
            <a:pPr>
              <a:spcAft>
                <a:spcPts val="841"/>
              </a:spcAft>
            </a:pPr>
            <a:r>
              <a:rPr lang="en-US" dirty="0">
                <a:solidFill>
                  <a:srgbClr val="383838"/>
                </a:solidFill>
              </a:rPr>
              <a:t>While there are no guarantees to prevent mental decline, it’s important to know that we can have an impact on our brain health.</a:t>
            </a:r>
            <a:endParaRPr lang="en-US" dirty="0">
              <a:effectLst/>
            </a:endParaRPr>
          </a:p>
          <a:p>
            <a:r>
              <a:rPr lang="en-US" sz="900" baseline="30000" dirty="0"/>
              <a:t>1 </a:t>
            </a:r>
            <a:r>
              <a:rPr lang="en-US" sz="900" dirty="0"/>
              <a:t>Gill Livingston et al., “Dementia Prevention, Intervention, and Care,” Lancet 390, no. 10113 (2017): 2673–2734, https://doi.org/10.1016/S0140-6736 (17) 31363–6</a:t>
            </a:r>
            <a:br>
              <a:rPr lang="en-US" sz="900" dirty="0"/>
            </a:br>
            <a:r>
              <a:rPr lang="en-US" sz="900" baseline="30000" dirty="0"/>
              <a:t>2 </a:t>
            </a:r>
            <a:r>
              <a:rPr lang="en-US" sz="900" dirty="0" err="1"/>
              <a:t>Klodian</a:t>
            </a:r>
            <a:r>
              <a:rPr lang="en-US" sz="900" dirty="0"/>
              <a:t> Dhana et al., “Healthy Lifestyle and the Risk of Alzheimer Dementia,” </a:t>
            </a:r>
            <a:r>
              <a:rPr lang="en-US" sz="900" i="1" dirty="0"/>
              <a:t>Neurology </a:t>
            </a:r>
            <a:r>
              <a:rPr lang="en-US" sz="900" dirty="0"/>
              <a:t>95, no. 4 (2020): e374–e383, https://doi.org/10.1212/WNL.0000000000009816.</a:t>
            </a:r>
          </a:p>
          <a:p>
            <a:pPr algn="l"/>
            <a:r>
              <a:rPr lang="en-US" sz="900" baseline="30000" dirty="0"/>
              <a:t>3 </a:t>
            </a:r>
            <a:r>
              <a:rPr lang="en-US" sz="900" dirty="0"/>
              <a:t>Joseph F. </a:t>
            </a:r>
            <a:r>
              <a:rPr lang="en-US" sz="900" dirty="0" err="1"/>
              <a:t>Arboleda</a:t>
            </a:r>
            <a:r>
              <a:rPr lang="en-US" sz="900" dirty="0"/>
              <a:t>-Velasquez et al., “Resistance to autosomal dominant Alzheimer’s disease in an </a:t>
            </a:r>
            <a:r>
              <a:rPr lang="en-US" sz="900" i="1" dirty="0"/>
              <a:t>APOE3 </a:t>
            </a:r>
            <a:r>
              <a:rPr lang="en-US" sz="900" dirty="0"/>
              <a:t>Christchurch homozygote: a case report,” </a:t>
            </a:r>
            <a:r>
              <a:rPr lang="en-US" sz="900" i="1" dirty="0"/>
              <a:t>Nature Medicine </a:t>
            </a:r>
            <a:r>
              <a:rPr lang="en-US" sz="900" dirty="0"/>
              <a:t>25 (2019): 1680–1683, https://doi.org/10.1038/s41591-019-0611-3.</a:t>
            </a:r>
          </a:p>
          <a:p>
            <a:pPr algn="l"/>
            <a:r>
              <a:rPr lang="en-US" sz="900" baseline="30000" dirty="0"/>
              <a:t>4 </a:t>
            </a:r>
            <a:r>
              <a:rPr lang="en-US" sz="900" dirty="0" err="1"/>
              <a:t>Ilianna</a:t>
            </a:r>
            <a:r>
              <a:rPr lang="en-US" sz="900" dirty="0"/>
              <a:t> </a:t>
            </a:r>
            <a:r>
              <a:rPr lang="en-US" sz="900" dirty="0" err="1"/>
              <a:t>Lourida</a:t>
            </a:r>
            <a:r>
              <a:rPr lang="en-US" sz="900" dirty="0"/>
              <a:t> et al., “Association of Lifestyle and Genetic Risk With Incidence </a:t>
            </a:r>
            <a:r>
              <a:rPr lang="pt-BR" sz="900" dirty="0"/>
              <a:t>of Dementia,” </a:t>
            </a:r>
            <a:r>
              <a:rPr lang="pt-BR" sz="900" i="1" dirty="0"/>
              <a:t>JAMA </a:t>
            </a:r>
            <a:r>
              <a:rPr lang="pt-BR" sz="900" dirty="0"/>
              <a:t>322, no. 5 (2019): 430–437, https://doi.org/10</a:t>
            </a:r>
            <a:r>
              <a:rPr lang="en-US" sz="900" dirty="0"/>
              <a:t>.1001/jama.2019.9879.</a:t>
            </a:r>
          </a:p>
        </p:txBody>
      </p:sp>
      <p:sp>
        <p:nvSpPr>
          <p:cNvPr id="5" name="Slide Number Placeholder 4">
            <a:extLst>
              <a:ext uri="{FF2B5EF4-FFF2-40B4-BE49-F238E27FC236}">
                <a16:creationId xmlns:a16="http://schemas.microsoft.com/office/drawing/2014/main" id="{9BD06F0E-44F2-43CD-952E-A332BFFBBDDB}"/>
              </a:ext>
            </a:extLst>
          </p:cNvPr>
          <p:cNvSpPr>
            <a:spLocks noGrp="1"/>
          </p:cNvSpPr>
          <p:nvPr>
            <p:ph type="sldNum" sz="quarter" idx="5"/>
          </p:nvPr>
        </p:nvSpPr>
        <p:spPr/>
        <p:txBody>
          <a:bodyPr/>
          <a:lstStyle/>
          <a:p>
            <a:pPr>
              <a:defRPr/>
            </a:pPr>
            <a:fld id="{F9CC64C5-72B8-48B3-9F32-B70947D2168E}" type="slidenum">
              <a:rPr lang="en-US" smtClean="0"/>
              <a:pPr>
                <a:defRPr/>
              </a:pPr>
              <a:t>9</a:t>
            </a:fld>
            <a:endParaRPr lang="en-US" dirty="0"/>
          </a:p>
        </p:txBody>
      </p:sp>
    </p:spTree>
    <p:extLst>
      <p:ext uri="{BB962C8B-B14F-4D97-AF65-F5344CB8AC3E}">
        <p14:creationId xmlns:p14="http://schemas.microsoft.com/office/powerpoint/2010/main" val="2144697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Now, lets move on to our next section: The Importance of Brain Health</a:t>
            </a:r>
          </a:p>
        </p:txBody>
      </p:sp>
      <p:sp>
        <p:nvSpPr>
          <p:cNvPr id="4" name="Slide Number Placeholder 3">
            <a:extLst>
              <a:ext uri="{FF2B5EF4-FFF2-40B4-BE49-F238E27FC236}">
                <a16:creationId xmlns:a16="http://schemas.microsoft.com/office/drawing/2014/main" id="{BDACAFBD-7A9C-41DC-8B33-52014B27F064}"/>
              </a:ext>
            </a:extLst>
          </p:cNvPr>
          <p:cNvSpPr>
            <a:spLocks noGrp="1"/>
          </p:cNvSpPr>
          <p:nvPr>
            <p:ph type="sldNum" sz="quarter" idx="5"/>
          </p:nvPr>
        </p:nvSpPr>
        <p:spPr/>
        <p:txBody>
          <a:bodyPr/>
          <a:lstStyle/>
          <a:p>
            <a:fld id="{F9CC64C5-72B8-48B3-9F32-B70947D2168E}" type="slidenum">
              <a:rPr lang="en-US" smtClean="0"/>
              <a:pPr/>
              <a:t>10</a:t>
            </a:fld>
            <a:endParaRPr lang="en-US" dirty="0"/>
          </a:p>
        </p:txBody>
      </p:sp>
      <p:sp>
        <p:nvSpPr>
          <p:cNvPr id="6" name="Slide Image Placeholder 5">
            <a:extLst>
              <a:ext uri="{FF2B5EF4-FFF2-40B4-BE49-F238E27FC236}">
                <a16:creationId xmlns:a16="http://schemas.microsoft.com/office/drawing/2014/main" id="{0A250035-B271-CCE9-C4F0-AFFDC1CB3AD3}"/>
              </a:ext>
            </a:extLst>
          </p:cNvPr>
          <p:cNvSpPr>
            <a:spLocks noGrp="1" noRot="1" noChangeAspect="1"/>
          </p:cNvSpPr>
          <p:nvPr>
            <p:ph type="sldImg"/>
          </p:nvPr>
        </p:nvSpPr>
        <p:spPr/>
      </p:sp>
    </p:spTree>
    <p:extLst>
      <p:ext uri="{BB962C8B-B14F-4D97-AF65-F5344CB8AC3E}">
        <p14:creationId xmlns:p14="http://schemas.microsoft.com/office/powerpoint/2010/main" val="149374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8C305B3F-E5A9-4347-88D9-AB79E8B741D3}"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sp>
        <p:nvSpPr>
          <p:cNvPr id="2" name="Text Box 4">
            <a:extLst>
              <a:ext uri="{FF2B5EF4-FFF2-40B4-BE49-F238E27FC236}">
                <a16:creationId xmlns:a16="http://schemas.microsoft.com/office/drawing/2014/main" id="{ADC97B35-910B-39E7-196E-3B2E9F47FB5F}"/>
              </a:ext>
            </a:extLst>
          </p:cNvPr>
          <p:cNvSpPr txBox="1">
            <a:spLocks noChangeArrowheads="1"/>
          </p:cNvSpPr>
          <p:nvPr userDrawn="1"/>
        </p:nvSpPr>
        <p:spPr bwMode="auto">
          <a:xfrm>
            <a:off x="585877" y="217726"/>
            <a:ext cx="7363628" cy="333168"/>
          </a:xfrm>
          <a:prstGeom prst="rect">
            <a:avLst/>
          </a:prstGeom>
          <a:noFill/>
          <a:ln w="9525">
            <a:noFill/>
            <a:miter lim="800000"/>
            <a:headEnd/>
            <a:tailEnd/>
          </a:ln>
        </p:spPr>
        <p:txBody>
          <a:bodyPr wrap="square">
            <a:spAutoFit/>
          </a:bodyPr>
          <a:lstStyle/>
          <a:p>
            <a:pPr>
              <a:lnSpc>
                <a:spcPct val="75000"/>
              </a:lnSpc>
            </a:pPr>
            <a:r>
              <a:rPr lang="en-US" sz="2000" dirty="0">
                <a:solidFill>
                  <a:schemeClr val="bg1"/>
                </a:solidFill>
                <a:latin typeface="Calibri" panose="020F0502020204030204" pitchFamily="34" charset="0"/>
                <a:cs typeface="Calibri" panose="020F0502020204030204" pitchFamily="34" charset="0"/>
              </a:rPr>
              <a:t>Your Age vs. your Brain’s Age</a:t>
            </a:r>
          </a:p>
        </p:txBody>
      </p:sp>
    </p:spTree>
    <p:extLst>
      <p:ext uri="{BB962C8B-B14F-4D97-AF65-F5344CB8AC3E}">
        <p14:creationId xmlns:p14="http://schemas.microsoft.com/office/powerpoint/2010/main" val="22259221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Text Box 2"/>
          <p:cNvSpPr txBox="1">
            <a:spLocks noChangeArrowheads="1"/>
          </p:cNvSpPr>
          <p:nvPr userDrawn="1"/>
        </p:nvSpPr>
        <p:spPr bwMode="auto">
          <a:xfrm>
            <a:off x="605035" y="209383"/>
            <a:ext cx="6783592" cy="333168"/>
          </a:xfrm>
          <a:prstGeom prst="rect">
            <a:avLst/>
          </a:prstGeom>
          <a:noFill/>
          <a:ln w="9525">
            <a:noFill/>
            <a:miter lim="800000"/>
            <a:headEnd/>
            <a:tailEnd/>
          </a:ln>
        </p:spPr>
        <p:txBody>
          <a:bodyPr wrap="square">
            <a:spAutoFit/>
          </a:bodyPr>
          <a:lstStyle/>
          <a:p>
            <a:pPr>
              <a:lnSpc>
                <a:spcPct val="75000"/>
              </a:lnSpc>
            </a:pPr>
            <a:r>
              <a:rPr lang="en-US" sz="2000" dirty="0">
                <a:solidFill>
                  <a:schemeClr val="bg1"/>
                </a:solidFill>
                <a:latin typeface="Calibri" panose="020F0502020204030204" pitchFamily="34" charset="0"/>
                <a:cs typeface="Calibri" panose="020F0502020204030204" pitchFamily="34" charset="0"/>
              </a:rPr>
              <a:t>How to Age-Proof Your Brain</a:t>
            </a:r>
          </a:p>
        </p:txBody>
      </p:sp>
      <p:sp>
        <p:nvSpPr>
          <p:cNvPr id="4"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spTree>
    <p:extLst>
      <p:ext uri="{BB962C8B-B14F-4D97-AF65-F5344CB8AC3E}">
        <p14:creationId xmlns:p14="http://schemas.microsoft.com/office/powerpoint/2010/main" val="10866339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Text Box 2"/>
          <p:cNvSpPr txBox="1">
            <a:spLocks noChangeArrowheads="1"/>
          </p:cNvSpPr>
          <p:nvPr userDrawn="1"/>
        </p:nvSpPr>
        <p:spPr bwMode="auto">
          <a:xfrm>
            <a:off x="605035" y="214489"/>
            <a:ext cx="6783592" cy="333168"/>
          </a:xfrm>
          <a:prstGeom prst="rect">
            <a:avLst/>
          </a:prstGeom>
          <a:noFill/>
          <a:ln w="9525">
            <a:noFill/>
            <a:miter lim="800000"/>
            <a:headEnd/>
            <a:tailEnd/>
          </a:ln>
        </p:spPr>
        <p:txBody>
          <a:bodyPr wrap="square">
            <a:spAutoFit/>
          </a:bodyPr>
          <a:lstStyle/>
          <a:p>
            <a:pPr>
              <a:lnSpc>
                <a:spcPct val="75000"/>
              </a:lnSpc>
            </a:pPr>
            <a:r>
              <a:rPr lang="en-US" sz="2000" dirty="0">
                <a:solidFill>
                  <a:schemeClr val="bg1"/>
                </a:solidFill>
                <a:latin typeface="Calibri" panose="020F0502020204030204" pitchFamily="34" charset="0"/>
                <a:cs typeface="Calibri" panose="020F0502020204030204" pitchFamily="34" charset="0"/>
              </a:rPr>
              <a:t>The Importance of Brain Health</a:t>
            </a:r>
          </a:p>
        </p:txBody>
      </p:sp>
      <p:sp>
        <p:nvSpPr>
          <p:cNvPr id="4"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spTree>
    <p:extLst>
      <p:ext uri="{BB962C8B-B14F-4D97-AF65-F5344CB8AC3E}">
        <p14:creationId xmlns:p14="http://schemas.microsoft.com/office/powerpoint/2010/main" val="1469015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14552"/>
          <a:stretch/>
        </p:blipFill>
        <p:spPr>
          <a:xfrm flipH="1">
            <a:off x="-22861" y="-33404"/>
            <a:ext cx="12214860" cy="764923"/>
          </a:xfrm>
          <a:prstGeom prst="rect">
            <a:avLst/>
          </a:prstGeom>
        </p:spPr>
      </p:pic>
      <p:sp>
        <p:nvSpPr>
          <p:cNvPr id="1030"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grpSp>
        <p:nvGrpSpPr>
          <p:cNvPr id="47" name="Group 46">
            <a:extLst>
              <a:ext uri="{FF2B5EF4-FFF2-40B4-BE49-F238E27FC236}">
                <a16:creationId xmlns:a16="http://schemas.microsoft.com/office/drawing/2014/main" id="{FE72A2B5-9366-4C01-938F-FA97C4573A15}"/>
              </a:ext>
            </a:extLst>
          </p:cNvPr>
          <p:cNvGrpSpPr/>
          <p:nvPr userDrawn="1"/>
        </p:nvGrpSpPr>
        <p:grpSpPr>
          <a:xfrm>
            <a:off x="9362402" y="138113"/>
            <a:ext cx="2268538" cy="425450"/>
            <a:chOff x="6456363" y="138113"/>
            <a:chExt cx="2268538" cy="425450"/>
          </a:xfrm>
        </p:grpSpPr>
        <p:sp>
          <p:nvSpPr>
            <p:cNvPr id="48" name="Freeform 5">
              <a:extLst>
                <a:ext uri="{FF2B5EF4-FFF2-40B4-BE49-F238E27FC236}">
                  <a16:creationId xmlns:a16="http://schemas.microsoft.com/office/drawing/2014/main" id="{90A84BA9-7B5F-4B89-9707-21E0C3801761}"/>
                </a:ext>
              </a:extLst>
            </p:cNvPr>
            <p:cNvSpPr>
              <a:spLocks/>
            </p:cNvSpPr>
            <p:nvPr userDrawn="1"/>
          </p:nvSpPr>
          <p:spPr bwMode="auto">
            <a:xfrm>
              <a:off x="6461125" y="141288"/>
              <a:ext cx="139700" cy="166687"/>
            </a:xfrm>
            <a:custGeom>
              <a:avLst/>
              <a:gdLst>
                <a:gd name="T0" fmla="*/ 0 w 88"/>
                <a:gd name="T1" fmla="*/ 0 h 105"/>
                <a:gd name="T2" fmla="*/ 23 w 88"/>
                <a:gd name="T3" fmla="*/ 0 h 105"/>
                <a:gd name="T4" fmla="*/ 23 w 88"/>
                <a:gd name="T5" fmla="*/ 41 h 105"/>
                <a:gd name="T6" fmla="*/ 65 w 88"/>
                <a:gd name="T7" fmla="*/ 41 h 105"/>
                <a:gd name="T8" fmla="*/ 65 w 88"/>
                <a:gd name="T9" fmla="*/ 0 h 105"/>
                <a:gd name="T10" fmla="*/ 88 w 88"/>
                <a:gd name="T11" fmla="*/ 0 h 105"/>
                <a:gd name="T12" fmla="*/ 88 w 88"/>
                <a:gd name="T13" fmla="*/ 105 h 105"/>
                <a:gd name="T14" fmla="*/ 65 w 88"/>
                <a:gd name="T15" fmla="*/ 105 h 105"/>
                <a:gd name="T16" fmla="*/ 65 w 88"/>
                <a:gd name="T17" fmla="*/ 63 h 105"/>
                <a:gd name="T18" fmla="*/ 23 w 88"/>
                <a:gd name="T19" fmla="*/ 63 h 105"/>
                <a:gd name="T20" fmla="*/ 23 w 88"/>
                <a:gd name="T21" fmla="*/ 105 h 105"/>
                <a:gd name="T22" fmla="*/ 0 w 88"/>
                <a:gd name="T23" fmla="*/ 105 h 105"/>
                <a:gd name="T24" fmla="*/ 0 w 88"/>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05">
                  <a:moveTo>
                    <a:pt x="0" y="0"/>
                  </a:moveTo>
                  <a:lnTo>
                    <a:pt x="23" y="0"/>
                  </a:lnTo>
                  <a:lnTo>
                    <a:pt x="23" y="41"/>
                  </a:lnTo>
                  <a:lnTo>
                    <a:pt x="65" y="41"/>
                  </a:lnTo>
                  <a:lnTo>
                    <a:pt x="65" y="0"/>
                  </a:lnTo>
                  <a:lnTo>
                    <a:pt x="88" y="0"/>
                  </a:lnTo>
                  <a:lnTo>
                    <a:pt x="88" y="105"/>
                  </a:lnTo>
                  <a:lnTo>
                    <a:pt x="65" y="105"/>
                  </a:lnTo>
                  <a:lnTo>
                    <a:pt x="65" y="63"/>
                  </a:lnTo>
                  <a:lnTo>
                    <a:pt x="23" y="63"/>
                  </a:lnTo>
                  <a:lnTo>
                    <a:pt x="23"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9" name="Freeform 6">
              <a:extLst>
                <a:ext uri="{FF2B5EF4-FFF2-40B4-BE49-F238E27FC236}">
                  <a16:creationId xmlns:a16="http://schemas.microsoft.com/office/drawing/2014/main" id="{7B23580B-237C-4B9F-BE61-A579CFD05A8C}"/>
                </a:ext>
              </a:extLst>
            </p:cNvPr>
            <p:cNvSpPr>
              <a:spLocks noEditPoints="1"/>
            </p:cNvSpPr>
            <p:nvPr userDrawn="1"/>
          </p:nvSpPr>
          <p:spPr bwMode="auto">
            <a:xfrm>
              <a:off x="6629400" y="139700"/>
              <a:ext cx="176213" cy="168275"/>
            </a:xfrm>
            <a:custGeom>
              <a:avLst/>
              <a:gdLst>
                <a:gd name="T0" fmla="*/ 45 w 111"/>
                <a:gd name="T1" fmla="*/ 0 h 106"/>
                <a:gd name="T2" fmla="*/ 66 w 111"/>
                <a:gd name="T3" fmla="*/ 0 h 106"/>
                <a:gd name="T4" fmla="*/ 111 w 111"/>
                <a:gd name="T5" fmla="*/ 106 h 106"/>
                <a:gd name="T6" fmla="*/ 87 w 111"/>
                <a:gd name="T7" fmla="*/ 106 h 106"/>
                <a:gd name="T8" fmla="*/ 77 w 111"/>
                <a:gd name="T9" fmla="*/ 82 h 106"/>
                <a:gd name="T10" fmla="*/ 33 w 111"/>
                <a:gd name="T11" fmla="*/ 82 h 106"/>
                <a:gd name="T12" fmla="*/ 23 w 111"/>
                <a:gd name="T13" fmla="*/ 106 h 106"/>
                <a:gd name="T14" fmla="*/ 0 w 111"/>
                <a:gd name="T15" fmla="*/ 106 h 106"/>
                <a:gd name="T16" fmla="*/ 45 w 111"/>
                <a:gd name="T17" fmla="*/ 0 h 106"/>
                <a:gd name="T18" fmla="*/ 69 w 111"/>
                <a:gd name="T19" fmla="*/ 62 h 106"/>
                <a:gd name="T20" fmla="*/ 55 w 111"/>
                <a:gd name="T21" fmla="*/ 28 h 106"/>
                <a:gd name="T22" fmla="*/ 41 w 111"/>
                <a:gd name="T23" fmla="*/ 62 h 106"/>
                <a:gd name="T24" fmla="*/ 69 w 111"/>
                <a:gd name="T25"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06">
                  <a:moveTo>
                    <a:pt x="45" y="0"/>
                  </a:moveTo>
                  <a:lnTo>
                    <a:pt x="66" y="0"/>
                  </a:lnTo>
                  <a:lnTo>
                    <a:pt x="111" y="106"/>
                  </a:lnTo>
                  <a:lnTo>
                    <a:pt x="87" y="106"/>
                  </a:lnTo>
                  <a:lnTo>
                    <a:pt x="77" y="82"/>
                  </a:lnTo>
                  <a:lnTo>
                    <a:pt x="33" y="82"/>
                  </a:lnTo>
                  <a:lnTo>
                    <a:pt x="23" y="106"/>
                  </a:lnTo>
                  <a:lnTo>
                    <a:pt x="0" y="106"/>
                  </a:lnTo>
                  <a:lnTo>
                    <a:pt x="45" y="0"/>
                  </a:lnTo>
                  <a:close/>
                  <a:moveTo>
                    <a:pt x="69" y="62"/>
                  </a:moveTo>
                  <a:lnTo>
                    <a:pt x="55" y="28"/>
                  </a:lnTo>
                  <a:lnTo>
                    <a:pt x="41" y="62"/>
                  </a:lnTo>
                  <a:lnTo>
                    <a:pt x="69" y="6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0" name="Freeform 7">
              <a:extLst>
                <a:ext uri="{FF2B5EF4-FFF2-40B4-BE49-F238E27FC236}">
                  <a16:creationId xmlns:a16="http://schemas.microsoft.com/office/drawing/2014/main" id="{2EBAB4B4-3725-454D-A1AC-00B0C541A588}"/>
                </a:ext>
              </a:extLst>
            </p:cNvPr>
            <p:cNvSpPr>
              <a:spLocks noEditPoints="1"/>
            </p:cNvSpPr>
            <p:nvPr userDrawn="1"/>
          </p:nvSpPr>
          <p:spPr bwMode="auto">
            <a:xfrm>
              <a:off x="6832600" y="141288"/>
              <a:ext cx="144463" cy="166687"/>
            </a:xfrm>
            <a:custGeom>
              <a:avLst/>
              <a:gdLst>
                <a:gd name="T0" fmla="*/ 0 w 143"/>
                <a:gd name="T1" fmla="*/ 0 h 165"/>
                <a:gd name="T2" fmla="*/ 76 w 143"/>
                <a:gd name="T3" fmla="*/ 0 h 165"/>
                <a:gd name="T4" fmla="*/ 124 w 143"/>
                <a:gd name="T5" fmla="*/ 16 h 165"/>
                <a:gd name="T6" fmla="*/ 138 w 143"/>
                <a:gd name="T7" fmla="*/ 54 h 165"/>
                <a:gd name="T8" fmla="*/ 138 w 143"/>
                <a:gd name="T9" fmla="*/ 55 h 165"/>
                <a:gd name="T10" fmla="*/ 103 w 143"/>
                <a:gd name="T11" fmla="*/ 106 h 165"/>
                <a:gd name="T12" fmla="*/ 143 w 143"/>
                <a:gd name="T13" fmla="*/ 165 h 165"/>
                <a:gd name="T14" fmla="*/ 101 w 143"/>
                <a:gd name="T15" fmla="*/ 165 h 165"/>
                <a:gd name="T16" fmla="*/ 65 w 143"/>
                <a:gd name="T17" fmla="*/ 112 h 165"/>
                <a:gd name="T18" fmla="*/ 65 w 143"/>
                <a:gd name="T19" fmla="*/ 112 h 165"/>
                <a:gd name="T20" fmla="*/ 37 w 143"/>
                <a:gd name="T21" fmla="*/ 112 h 165"/>
                <a:gd name="T22" fmla="*/ 37 w 143"/>
                <a:gd name="T23" fmla="*/ 165 h 165"/>
                <a:gd name="T24" fmla="*/ 0 w 143"/>
                <a:gd name="T25" fmla="*/ 165 h 165"/>
                <a:gd name="T26" fmla="*/ 0 w 143"/>
                <a:gd name="T27" fmla="*/ 0 h 165"/>
                <a:gd name="T28" fmla="*/ 74 w 143"/>
                <a:gd name="T29" fmla="*/ 80 h 165"/>
                <a:gd name="T30" fmla="*/ 101 w 143"/>
                <a:gd name="T31" fmla="*/ 57 h 165"/>
                <a:gd name="T32" fmla="*/ 101 w 143"/>
                <a:gd name="T33" fmla="*/ 56 h 165"/>
                <a:gd name="T34" fmla="*/ 73 w 143"/>
                <a:gd name="T35" fmla="*/ 33 h 165"/>
                <a:gd name="T36" fmla="*/ 37 w 143"/>
                <a:gd name="T37" fmla="*/ 33 h 165"/>
                <a:gd name="T38" fmla="*/ 37 w 143"/>
                <a:gd name="T39" fmla="*/ 80 h 165"/>
                <a:gd name="T40" fmla="*/ 74 w 143"/>
                <a:gd name="T41" fmla="*/ 8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5">
                  <a:moveTo>
                    <a:pt x="0" y="0"/>
                  </a:moveTo>
                  <a:cubicBezTo>
                    <a:pt x="76" y="0"/>
                    <a:pt x="76" y="0"/>
                    <a:pt x="76" y="0"/>
                  </a:cubicBezTo>
                  <a:cubicBezTo>
                    <a:pt x="97" y="0"/>
                    <a:pt x="113" y="6"/>
                    <a:pt x="124" y="16"/>
                  </a:cubicBezTo>
                  <a:cubicBezTo>
                    <a:pt x="133" y="26"/>
                    <a:pt x="138" y="39"/>
                    <a:pt x="138" y="54"/>
                  </a:cubicBezTo>
                  <a:cubicBezTo>
                    <a:pt x="138" y="55"/>
                    <a:pt x="138" y="55"/>
                    <a:pt x="138" y="55"/>
                  </a:cubicBezTo>
                  <a:cubicBezTo>
                    <a:pt x="138" y="81"/>
                    <a:pt x="124" y="98"/>
                    <a:pt x="103" y="106"/>
                  </a:cubicBezTo>
                  <a:cubicBezTo>
                    <a:pt x="143" y="165"/>
                    <a:pt x="143" y="165"/>
                    <a:pt x="143" y="165"/>
                  </a:cubicBezTo>
                  <a:cubicBezTo>
                    <a:pt x="101" y="165"/>
                    <a:pt x="101" y="165"/>
                    <a:pt x="101" y="165"/>
                  </a:cubicBezTo>
                  <a:cubicBezTo>
                    <a:pt x="65" y="112"/>
                    <a:pt x="65" y="112"/>
                    <a:pt x="65" y="112"/>
                  </a:cubicBezTo>
                  <a:cubicBezTo>
                    <a:pt x="65" y="112"/>
                    <a:pt x="65" y="112"/>
                    <a:pt x="65" y="112"/>
                  </a:cubicBezTo>
                  <a:cubicBezTo>
                    <a:pt x="37" y="112"/>
                    <a:pt x="37" y="112"/>
                    <a:pt x="37" y="112"/>
                  </a:cubicBezTo>
                  <a:cubicBezTo>
                    <a:pt x="37" y="165"/>
                    <a:pt x="37" y="165"/>
                    <a:pt x="37" y="165"/>
                  </a:cubicBezTo>
                  <a:cubicBezTo>
                    <a:pt x="0" y="165"/>
                    <a:pt x="0" y="165"/>
                    <a:pt x="0" y="165"/>
                  </a:cubicBezTo>
                  <a:lnTo>
                    <a:pt x="0" y="0"/>
                  </a:lnTo>
                  <a:close/>
                  <a:moveTo>
                    <a:pt x="74" y="80"/>
                  </a:moveTo>
                  <a:cubicBezTo>
                    <a:pt x="91" y="80"/>
                    <a:pt x="101" y="71"/>
                    <a:pt x="101" y="57"/>
                  </a:cubicBezTo>
                  <a:cubicBezTo>
                    <a:pt x="101" y="56"/>
                    <a:pt x="101" y="56"/>
                    <a:pt x="101" y="56"/>
                  </a:cubicBezTo>
                  <a:cubicBezTo>
                    <a:pt x="101" y="41"/>
                    <a:pt x="91" y="33"/>
                    <a:pt x="73" y="33"/>
                  </a:cubicBezTo>
                  <a:cubicBezTo>
                    <a:pt x="37" y="33"/>
                    <a:pt x="37" y="33"/>
                    <a:pt x="37" y="33"/>
                  </a:cubicBezTo>
                  <a:cubicBezTo>
                    <a:pt x="37" y="80"/>
                    <a:pt x="37" y="80"/>
                    <a:pt x="37" y="80"/>
                  </a:cubicBezTo>
                  <a:lnTo>
                    <a:pt x="74" y="8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1" name="Freeform 8">
              <a:extLst>
                <a:ext uri="{FF2B5EF4-FFF2-40B4-BE49-F238E27FC236}">
                  <a16:creationId xmlns:a16="http://schemas.microsoft.com/office/drawing/2014/main" id="{037FE223-9150-4BAE-9115-72A702C11A79}"/>
                </a:ext>
              </a:extLst>
            </p:cNvPr>
            <p:cNvSpPr>
              <a:spLocks/>
            </p:cNvSpPr>
            <p:nvPr userDrawn="1"/>
          </p:nvSpPr>
          <p:spPr bwMode="auto">
            <a:xfrm>
              <a:off x="6996113" y="141288"/>
              <a:ext cx="136525" cy="166687"/>
            </a:xfrm>
            <a:custGeom>
              <a:avLst/>
              <a:gdLst>
                <a:gd name="T0" fmla="*/ 31 w 86"/>
                <a:gd name="T1" fmla="*/ 21 h 105"/>
                <a:gd name="T2" fmla="*/ 0 w 86"/>
                <a:gd name="T3" fmla="*/ 21 h 105"/>
                <a:gd name="T4" fmla="*/ 0 w 86"/>
                <a:gd name="T5" fmla="*/ 0 h 105"/>
                <a:gd name="T6" fmla="*/ 86 w 86"/>
                <a:gd name="T7" fmla="*/ 0 h 105"/>
                <a:gd name="T8" fmla="*/ 86 w 86"/>
                <a:gd name="T9" fmla="*/ 21 h 105"/>
                <a:gd name="T10" fmla="*/ 55 w 86"/>
                <a:gd name="T11" fmla="*/ 21 h 105"/>
                <a:gd name="T12" fmla="*/ 55 w 86"/>
                <a:gd name="T13" fmla="*/ 105 h 105"/>
                <a:gd name="T14" fmla="*/ 31 w 86"/>
                <a:gd name="T15" fmla="*/ 105 h 105"/>
                <a:gd name="T16" fmla="*/ 31 w 86"/>
                <a:gd name="T17"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05">
                  <a:moveTo>
                    <a:pt x="31" y="21"/>
                  </a:moveTo>
                  <a:lnTo>
                    <a:pt x="0" y="21"/>
                  </a:lnTo>
                  <a:lnTo>
                    <a:pt x="0" y="0"/>
                  </a:lnTo>
                  <a:lnTo>
                    <a:pt x="86" y="0"/>
                  </a:lnTo>
                  <a:lnTo>
                    <a:pt x="86" y="21"/>
                  </a:lnTo>
                  <a:lnTo>
                    <a:pt x="55" y="21"/>
                  </a:lnTo>
                  <a:lnTo>
                    <a:pt x="55" y="105"/>
                  </a:lnTo>
                  <a:lnTo>
                    <a:pt x="31" y="105"/>
                  </a:lnTo>
                  <a:lnTo>
                    <a:pt x="31" y="2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2" name="Freeform 9">
              <a:extLst>
                <a:ext uri="{FF2B5EF4-FFF2-40B4-BE49-F238E27FC236}">
                  <a16:creationId xmlns:a16="http://schemas.microsoft.com/office/drawing/2014/main" id="{D28A76AF-74A7-419F-BA47-499AD50BB408}"/>
                </a:ext>
              </a:extLst>
            </p:cNvPr>
            <p:cNvSpPr>
              <a:spLocks/>
            </p:cNvSpPr>
            <p:nvPr userDrawn="1"/>
          </p:nvSpPr>
          <p:spPr bwMode="auto">
            <a:xfrm>
              <a:off x="7164388" y="141288"/>
              <a:ext cx="125413" cy="166687"/>
            </a:xfrm>
            <a:custGeom>
              <a:avLst/>
              <a:gdLst>
                <a:gd name="T0" fmla="*/ 0 w 79"/>
                <a:gd name="T1" fmla="*/ 0 h 105"/>
                <a:gd name="T2" fmla="*/ 79 w 79"/>
                <a:gd name="T3" fmla="*/ 0 h 105"/>
                <a:gd name="T4" fmla="*/ 79 w 79"/>
                <a:gd name="T5" fmla="*/ 21 h 105"/>
                <a:gd name="T6" fmla="*/ 23 w 79"/>
                <a:gd name="T7" fmla="*/ 21 h 105"/>
                <a:gd name="T8" fmla="*/ 23 w 79"/>
                <a:gd name="T9" fmla="*/ 43 h 105"/>
                <a:gd name="T10" fmla="*/ 73 w 79"/>
                <a:gd name="T11" fmla="*/ 43 h 105"/>
                <a:gd name="T12" fmla="*/ 73 w 79"/>
                <a:gd name="T13" fmla="*/ 64 h 105"/>
                <a:gd name="T14" fmla="*/ 23 w 79"/>
                <a:gd name="T15" fmla="*/ 64 h 105"/>
                <a:gd name="T16" fmla="*/ 23 w 79"/>
                <a:gd name="T17" fmla="*/ 105 h 105"/>
                <a:gd name="T18" fmla="*/ 0 w 79"/>
                <a:gd name="T19" fmla="*/ 105 h 105"/>
                <a:gd name="T20" fmla="*/ 0 w 79"/>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05">
                  <a:moveTo>
                    <a:pt x="0" y="0"/>
                  </a:moveTo>
                  <a:lnTo>
                    <a:pt x="79" y="0"/>
                  </a:lnTo>
                  <a:lnTo>
                    <a:pt x="79" y="21"/>
                  </a:lnTo>
                  <a:lnTo>
                    <a:pt x="23" y="21"/>
                  </a:lnTo>
                  <a:lnTo>
                    <a:pt x="23" y="43"/>
                  </a:lnTo>
                  <a:lnTo>
                    <a:pt x="73" y="43"/>
                  </a:lnTo>
                  <a:lnTo>
                    <a:pt x="73" y="64"/>
                  </a:lnTo>
                  <a:lnTo>
                    <a:pt x="23" y="64"/>
                  </a:lnTo>
                  <a:lnTo>
                    <a:pt x="23"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3" name="Freeform 10">
              <a:extLst>
                <a:ext uri="{FF2B5EF4-FFF2-40B4-BE49-F238E27FC236}">
                  <a16:creationId xmlns:a16="http://schemas.microsoft.com/office/drawing/2014/main" id="{49703A62-56F7-4F6B-91F7-C68FCAEFF898}"/>
                </a:ext>
              </a:extLst>
            </p:cNvPr>
            <p:cNvSpPr>
              <a:spLocks noEditPoints="1"/>
            </p:cNvSpPr>
            <p:nvPr userDrawn="1"/>
          </p:nvSpPr>
          <p:spPr bwMode="auto">
            <a:xfrm>
              <a:off x="7315200" y="138113"/>
              <a:ext cx="176213" cy="173037"/>
            </a:xfrm>
            <a:custGeom>
              <a:avLst/>
              <a:gdLst>
                <a:gd name="T0" fmla="*/ 0 w 176"/>
                <a:gd name="T1" fmla="*/ 86 h 171"/>
                <a:gd name="T2" fmla="*/ 0 w 176"/>
                <a:gd name="T3" fmla="*/ 85 h 171"/>
                <a:gd name="T4" fmla="*/ 88 w 176"/>
                <a:gd name="T5" fmla="*/ 0 h 171"/>
                <a:gd name="T6" fmla="*/ 176 w 176"/>
                <a:gd name="T7" fmla="*/ 85 h 171"/>
                <a:gd name="T8" fmla="*/ 176 w 176"/>
                <a:gd name="T9" fmla="*/ 85 h 171"/>
                <a:gd name="T10" fmla="*/ 87 w 176"/>
                <a:gd name="T11" fmla="*/ 171 h 171"/>
                <a:gd name="T12" fmla="*/ 0 w 176"/>
                <a:gd name="T13" fmla="*/ 86 h 171"/>
                <a:gd name="T14" fmla="*/ 138 w 176"/>
                <a:gd name="T15" fmla="*/ 86 h 171"/>
                <a:gd name="T16" fmla="*/ 138 w 176"/>
                <a:gd name="T17" fmla="*/ 85 h 171"/>
                <a:gd name="T18" fmla="*/ 87 w 176"/>
                <a:gd name="T19" fmla="*/ 33 h 171"/>
                <a:gd name="T20" fmla="*/ 38 w 176"/>
                <a:gd name="T21" fmla="*/ 85 h 171"/>
                <a:gd name="T22" fmla="*/ 38 w 176"/>
                <a:gd name="T23" fmla="*/ 85 h 171"/>
                <a:gd name="T24" fmla="*/ 88 w 176"/>
                <a:gd name="T25" fmla="*/ 137 h 171"/>
                <a:gd name="T26" fmla="*/ 138 w 176"/>
                <a:gd name="T27"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1">
                  <a:moveTo>
                    <a:pt x="0" y="86"/>
                  </a:moveTo>
                  <a:cubicBezTo>
                    <a:pt x="0" y="85"/>
                    <a:pt x="0" y="85"/>
                    <a:pt x="0" y="85"/>
                  </a:cubicBezTo>
                  <a:cubicBezTo>
                    <a:pt x="0" y="38"/>
                    <a:pt x="37" y="0"/>
                    <a:pt x="88" y="0"/>
                  </a:cubicBezTo>
                  <a:cubicBezTo>
                    <a:pt x="139" y="0"/>
                    <a:pt x="176" y="38"/>
                    <a:pt x="176" y="85"/>
                  </a:cubicBezTo>
                  <a:cubicBezTo>
                    <a:pt x="176" y="85"/>
                    <a:pt x="176" y="85"/>
                    <a:pt x="176" y="85"/>
                  </a:cubicBezTo>
                  <a:cubicBezTo>
                    <a:pt x="176" y="132"/>
                    <a:pt x="138" y="171"/>
                    <a:pt x="87" y="171"/>
                  </a:cubicBezTo>
                  <a:cubicBezTo>
                    <a:pt x="36" y="171"/>
                    <a:pt x="0" y="133"/>
                    <a:pt x="0" y="86"/>
                  </a:cubicBezTo>
                  <a:moveTo>
                    <a:pt x="138" y="86"/>
                  </a:moveTo>
                  <a:cubicBezTo>
                    <a:pt x="138" y="85"/>
                    <a:pt x="138" y="85"/>
                    <a:pt x="138" y="85"/>
                  </a:cubicBezTo>
                  <a:cubicBezTo>
                    <a:pt x="138" y="57"/>
                    <a:pt x="117" y="33"/>
                    <a:pt x="87" y="33"/>
                  </a:cubicBezTo>
                  <a:cubicBezTo>
                    <a:pt x="58" y="33"/>
                    <a:pt x="38" y="57"/>
                    <a:pt x="38" y="85"/>
                  </a:cubicBezTo>
                  <a:cubicBezTo>
                    <a:pt x="38" y="85"/>
                    <a:pt x="38" y="85"/>
                    <a:pt x="38" y="85"/>
                  </a:cubicBezTo>
                  <a:cubicBezTo>
                    <a:pt x="38" y="114"/>
                    <a:pt x="59" y="137"/>
                    <a:pt x="88" y="137"/>
                  </a:cubicBezTo>
                  <a:cubicBezTo>
                    <a:pt x="117" y="137"/>
                    <a:pt x="138" y="114"/>
                    <a:pt x="138" y="86"/>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4" name="Freeform 11">
              <a:extLst>
                <a:ext uri="{FF2B5EF4-FFF2-40B4-BE49-F238E27FC236}">
                  <a16:creationId xmlns:a16="http://schemas.microsoft.com/office/drawing/2014/main" id="{4CB48E93-EEBD-49B2-81E3-DB62FDDFF58F}"/>
                </a:ext>
              </a:extLst>
            </p:cNvPr>
            <p:cNvSpPr>
              <a:spLocks noEditPoints="1"/>
            </p:cNvSpPr>
            <p:nvPr userDrawn="1"/>
          </p:nvSpPr>
          <p:spPr bwMode="auto">
            <a:xfrm>
              <a:off x="7526338" y="141288"/>
              <a:ext cx="142875" cy="166687"/>
            </a:xfrm>
            <a:custGeom>
              <a:avLst/>
              <a:gdLst>
                <a:gd name="T0" fmla="*/ 0 w 142"/>
                <a:gd name="T1" fmla="*/ 0 h 165"/>
                <a:gd name="T2" fmla="*/ 75 w 142"/>
                <a:gd name="T3" fmla="*/ 0 h 165"/>
                <a:gd name="T4" fmla="*/ 123 w 142"/>
                <a:gd name="T5" fmla="*/ 16 h 165"/>
                <a:gd name="T6" fmla="*/ 137 w 142"/>
                <a:gd name="T7" fmla="*/ 54 h 165"/>
                <a:gd name="T8" fmla="*/ 137 w 142"/>
                <a:gd name="T9" fmla="*/ 55 h 165"/>
                <a:gd name="T10" fmla="*/ 102 w 142"/>
                <a:gd name="T11" fmla="*/ 106 h 165"/>
                <a:gd name="T12" fmla="*/ 142 w 142"/>
                <a:gd name="T13" fmla="*/ 165 h 165"/>
                <a:gd name="T14" fmla="*/ 100 w 142"/>
                <a:gd name="T15" fmla="*/ 165 h 165"/>
                <a:gd name="T16" fmla="*/ 65 w 142"/>
                <a:gd name="T17" fmla="*/ 112 h 165"/>
                <a:gd name="T18" fmla="*/ 64 w 142"/>
                <a:gd name="T19" fmla="*/ 112 h 165"/>
                <a:gd name="T20" fmla="*/ 36 w 142"/>
                <a:gd name="T21" fmla="*/ 112 h 165"/>
                <a:gd name="T22" fmla="*/ 36 w 142"/>
                <a:gd name="T23" fmla="*/ 165 h 165"/>
                <a:gd name="T24" fmla="*/ 0 w 142"/>
                <a:gd name="T25" fmla="*/ 165 h 165"/>
                <a:gd name="T26" fmla="*/ 0 w 142"/>
                <a:gd name="T27" fmla="*/ 0 h 165"/>
                <a:gd name="T28" fmla="*/ 73 w 142"/>
                <a:gd name="T29" fmla="*/ 80 h 165"/>
                <a:gd name="T30" fmla="*/ 101 w 142"/>
                <a:gd name="T31" fmla="*/ 57 h 165"/>
                <a:gd name="T32" fmla="*/ 101 w 142"/>
                <a:gd name="T33" fmla="*/ 56 h 165"/>
                <a:gd name="T34" fmla="*/ 72 w 142"/>
                <a:gd name="T35" fmla="*/ 33 h 165"/>
                <a:gd name="T36" fmla="*/ 36 w 142"/>
                <a:gd name="T37" fmla="*/ 33 h 165"/>
                <a:gd name="T38" fmla="*/ 36 w 142"/>
                <a:gd name="T39" fmla="*/ 80 h 165"/>
                <a:gd name="T40" fmla="*/ 73 w 142"/>
                <a:gd name="T41" fmla="*/ 8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5">
                  <a:moveTo>
                    <a:pt x="0" y="0"/>
                  </a:moveTo>
                  <a:cubicBezTo>
                    <a:pt x="75" y="0"/>
                    <a:pt x="75" y="0"/>
                    <a:pt x="75" y="0"/>
                  </a:cubicBezTo>
                  <a:cubicBezTo>
                    <a:pt x="96" y="0"/>
                    <a:pt x="112" y="6"/>
                    <a:pt x="123" y="16"/>
                  </a:cubicBezTo>
                  <a:cubicBezTo>
                    <a:pt x="133" y="26"/>
                    <a:pt x="137" y="39"/>
                    <a:pt x="137" y="54"/>
                  </a:cubicBezTo>
                  <a:cubicBezTo>
                    <a:pt x="137" y="55"/>
                    <a:pt x="137" y="55"/>
                    <a:pt x="137" y="55"/>
                  </a:cubicBezTo>
                  <a:cubicBezTo>
                    <a:pt x="137" y="81"/>
                    <a:pt x="123" y="98"/>
                    <a:pt x="102" y="106"/>
                  </a:cubicBezTo>
                  <a:cubicBezTo>
                    <a:pt x="142" y="165"/>
                    <a:pt x="142" y="165"/>
                    <a:pt x="142" y="165"/>
                  </a:cubicBezTo>
                  <a:cubicBezTo>
                    <a:pt x="100" y="165"/>
                    <a:pt x="100" y="165"/>
                    <a:pt x="100" y="165"/>
                  </a:cubicBezTo>
                  <a:cubicBezTo>
                    <a:pt x="65" y="112"/>
                    <a:pt x="65" y="112"/>
                    <a:pt x="65" y="112"/>
                  </a:cubicBezTo>
                  <a:cubicBezTo>
                    <a:pt x="64" y="112"/>
                    <a:pt x="64" y="112"/>
                    <a:pt x="64" y="112"/>
                  </a:cubicBezTo>
                  <a:cubicBezTo>
                    <a:pt x="36" y="112"/>
                    <a:pt x="36" y="112"/>
                    <a:pt x="36" y="112"/>
                  </a:cubicBezTo>
                  <a:cubicBezTo>
                    <a:pt x="36" y="165"/>
                    <a:pt x="36" y="165"/>
                    <a:pt x="36" y="165"/>
                  </a:cubicBezTo>
                  <a:cubicBezTo>
                    <a:pt x="0" y="165"/>
                    <a:pt x="0" y="165"/>
                    <a:pt x="0" y="165"/>
                  </a:cubicBezTo>
                  <a:lnTo>
                    <a:pt x="0" y="0"/>
                  </a:lnTo>
                  <a:close/>
                  <a:moveTo>
                    <a:pt x="73" y="80"/>
                  </a:moveTo>
                  <a:cubicBezTo>
                    <a:pt x="91" y="80"/>
                    <a:pt x="101" y="71"/>
                    <a:pt x="101" y="57"/>
                  </a:cubicBezTo>
                  <a:cubicBezTo>
                    <a:pt x="101" y="56"/>
                    <a:pt x="101" y="56"/>
                    <a:pt x="101" y="56"/>
                  </a:cubicBezTo>
                  <a:cubicBezTo>
                    <a:pt x="101" y="41"/>
                    <a:pt x="90" y="33"/>
                    <a:pt x="72" y="33"/>
                  </a:cubicBezTo>
                  <a:cubicBezTo>
                    <a:pt x="36" y="33"/>
                    <a:pt x="36" y="33"/>
                    <a:pt x="36" y="33"/>
                  </a:cubicBezTo>
                  <a:cubicBezTo>
                    <a:pt x="36" y="80"/>
                    <a:pt x="36" y="80"/>
                    <a:pt x="36" y="80"/>
                  </a:cubicBezTo>
                  <a:lnTo>
                    <a:pt x="73" y="8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5" name="Freeform 12">
              <a:extLst>
                <a:ext uri="{FF2B5EF4-FFF2-40B4-BE49-F238E27FC236}">
                  <a16:creationId xmlns:a16="http://schemas.microsoft.com/office/drawing/2014/main" id="{4A8880DB-9CF2-4CA7-8B8D-117F6BA31A1E}"/>
                </a:ext>
              </a:extLst>
            </p:cNvPr>
            <p:cNvSpPr>
              <a:spLocks noEditPoints="1"/>
            </p:cNvSpPr>
            <p:nvPr userDrawn="1"/>
          </p:nvSpPr>
          <p:spPr bwMode="auto">
            <a:xfrm>
              <a:off x="7700963" y="141288"/>
              <a:ext cx="152400" cy="166687"/>
            </a:xfrm>
            <a:custGeom>
              <a:avLst/>
              <a:gdLst>
                <a:gd name="T0" fmla="*/ 0 w 152"/>
                <a:gd name="T1" fmla="*/ 0 h 165"/>
                <a:gd name="T2" fmla="*/ 65 w 152"/>
                <a:gd name="T3" fmla="*/ 0 h 165"/>
                <a:gd name="T4" fmla="*/ 152 w 152"/>
                <a:gd name="T5" fmla="*/ 82 h 165"/>
                <a:gd name="T6" fmla="*/ 152 w 152"/>
                <a:gd name="T7" fmla="*/ 82 h 165"/>
                <a:gd name="T8" fmla="*/ 65 w 152"/>
                <a:gd name="T9" fmla="*/ 165 h 165"/>
                <a:gd name="T10" fmla="*/ 0 w 152"/>
                <a:gd name="T11" fmla="*/ 165 h 165"/>
                <a:gd name="T12" fmla="*/ 0 w 152"/>
                <a:gd name="T13" fmla="*/ 0 h 165"/>
                <a:gd name="T14" fmla="*/ 65 w 152"/>
                <a:gd name="T15" fmla="*/ 132 h 165"/>
                <a:gd name="T16" fmla="*/ 114 w 152"/>
                <a:gd name="T17" fmla="*/ 83 h 165"/>
                <a:gd name="T18" fmla="*/ 114 w 152"/>
                <a:gd name="T19" fmla="*/ 82 h 165"/>
                <a:gd name="T20" fmla="*/ 65 w 152"/>
                <a:gd name="T21" fmla="*/ 33 h 165"/>
                <a:gd name="T22" fmla="*/ 36 w 152"/>
                <a:gd name="T23" fmla="*/ 33 h 165"/>
                <a:gd name="T24" fmla="*/ 36 w 152"/>
                <a:gd name="T25" fmla="*/ 132 h 165"/>
                <a:gd name="T26" fmla="*/ 65 w 152"/>
                <a:gd name="T27" fmla="*/ 13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65">
                  <a:moveTo>
                    <a:pt x="0" y="0"/>
                  </a:moveTo>
                  <a:cubicBezTo>
                    <a:pt x="65" y="0"/>
                    <a:pt x="65" y="0"/>
                    <a:pt x="65" y="0"/>
                  </a:cubicBezTo>
                  <a:cubicBezTo>
                    <a:pt x="116" y="0"/>
                    <a:pt x="152" y="35"/>
                    <a:pt x="152" y="82"/>
                  </a:cubicBezTo>
                  <a:cubicBezTo>
                    <a:pt x="152" y="82"/>
                    <a:pt x="152" y="82"/>
                    <a:pt x="152" y="82"/>
                  </a:cubicBezTo>
                  <a:cubicBezTo>
                    <a:pt x="152" y="129"/>
                    <a:pt x="116" y="165"/>
                    <a:pt x="65" y="165"/>
                  </a:cubicBezTo>
                  <a:cubicBezTo>
                    <a:pt x="0" y="165"/>
                    <a:pt x="0" y="165"/>
                    <a:pt x="0" y="165"/>
                  </a:cubicBezTo>
                  <a:lnTo>
                    <a:pt x="0" y="0"/>
                  </a:lnTo>
                  <a:close/>
                  <a:moveTo>
                    <a:pt x="65" y="132"/>
                  </a:moveTo>
                  <a:cubicBezTo>
                    <a:pt x="94" y="132"/>
                    <a:pt x="114" y="112"/>
                    <a:pt x="114" y="83"/>
                  </a:cubicBezTo>
                  <a:cubicBezTo>
                    <a:pt x="114" y="82"/>
                    <a:pt x="114" y="82"/>
                    <a:pt x="114" y="82"/>
                  </a:cubicBezTo>
                  <a:cubicBezTo>
                    <a:pt x="114" y="53"/>
                    <a:pt x="94" y="33"/>
                    <a:pt x="65" y="33"/>
                  </a:cubicBezTo>
                  <a:cubicBezTo>
                    <a:pt x="36" y="33"/>
                    <a:pt x="36" y="33"/>
                    <a:pt x="36" y="33"/>
                  </a:cubicBezTo>
                  <a:cubicBezTo>
                    <a:pt x="36" y="132"/>
                    <a:pt x="36" y="132"/>
                    <a:pt x="36" y="132"/>
                  </a:cubicBezTo>
                  <a:lnTo>
                    <a:pt x="65" y="13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6" name="Freeform 13">
              <a:extLst>
                <a:ext uri="{FF2B5EF4-FFF2-40B4-BE49-F238E27FC236}">
                  <a16:creationId xmlns:a16="http://schemas.microsoft.com/office/drawing/2014/main" id="{E6774AE3-D0CE-4AA8-8578-0EEC7E26E4BE}"/>
                </a:ext>
              </a:extLst>
            </p:cNvPr>
            <p:cNvSpPr>
              <a:spLocks/>
            </p:cNvSpPr>
            <p:nvPr userDrawn="1"/>
          </p:nvSpPr>
          <p:spPr bwMode="auto">
            <a:xfrm>
              <a:off x="7891463" y="141288"/>
              <a:ext cx="120650" cy="166687"/>
            </a:xfrm>
            <a:custGeom>
              <a:avLst/>
              <a:gdLst>
                <a:gd name="T0" fmla="*/ 0 w 76"/>
                <a:gd name="T1" fmla="*/ 0 h 105"/>
                <a:gd name="T2" fmla="*/ 76 w 76"/>
                <a:gd name="T3" fmla="*/ 0 h 105"/>
                <a:gd name="T4" fmla="*/ 76 w 76"/>
                <a:gd name="T5" fmla="*/ 11 h 105"/>
                <a:gd name="T6" fmla="*/ 12 w 76"/>
                <a:gd name="T7" fmla="*/ 11 h 105"/>
                <a:gd name="T8" fmla="*/ 12 w 76"/>
                <a:gd name="T9" fmla="*/ 48 h 105"/>
                <a:gd name="T10" fmla="*/ 69 w 76"/>
                <a:gd name="T11" fmla="*/ 48 h 105"/>
                <a:gd name="T12" fmla="*/ 69 w 76"/>
                <a:gd name="T13" fmla="*/ 59 h 105"/>
                <a:gd name="T14" fmla="*/ 12 w 76"/>
                <a:gd name="T15" fmla="*/ 59 h 105"/>
                <a:gd name="T16" fmla="*/ 12 w 76"/>
                <a:gd name="T17" fmla="*/ 105 h 105"/>
                <a:gd name="T18" fmla="*/ 0 w 76"/>
                <a:gd name="T19" fmla="*/ 105 h 105"/>
                <a:gd name="T20" fmla="*/ 0 w 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5">
                  <a:moveTo>
                    <a:pt x="0" y="0"/>
                  </a:moveTo>
                  <a:lnTo>
                    <a:pt x="76" y="0"/>
                  </a:lnTo>
                  <a:lnTo>
                    <a:pt x="76" y="11"/>
                  </a:lnTo>
                  <a:lnTo>
                    <a:pt x="12" y="11"/>
                  </a:lnTo>
                  <a:lnTo>
                    <a:pt x="12" y="48"/>
                  </a:lnTo>
                  <a:lnTo>
                    <a:pt x="69" y="48"/>
                  </a:lnTo>
                  <a:lnTo>
                    <a:pt x="69" y="59"/>
                  </a:lnTo>
                  <a:lnTo>
                    <a:pt x="12" y="59"/>
                  </a:lnTo>
                  <a:lnTo>
                    <a:pt x="12"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7" name="Freeform 14">
              <a:extLst>
                <a:ext uri="{FF2B5EF4-FFF2-40B4-BE49-F238E27FC236}">
                  <a16:creationId xmlns:a16="http://schemas.microsoft.com/office/drawing/2014/main" id="{8EAA574D-307A-46B2-B5D7-23071B3FA4C5}"/>
                </a:ext>
              </a:extLst>
            </p:cNvPr>
            <p:cNvSpPr>
              <a:spLocks/>
            </p:cNvSpPr>
            <p:nvPr userDrawn="1"/>
          </p:nvSpPr>
          <p:spPr bwMode="auto">
            <a:xfrm>
              <a:off x="8047038" y="141288"/>
              <a:ext cx="139700" cy="169862"/>
            </a:xfrm>
            <a:custGeom>
              <a:avLst/>
              <a:gdLst>
                <a:gd name="T0" fmla="*/ 0 w 138"/>
                <a:gd name="T1" fmla="*/ 96 h 168"/>
                <a:gd name="T2" fmla="*/ 0 w 138"/>
                <a:gd name="T3" fmla="*/ 0 h 168"/>
                <a:gd name="T4" fmla="*/ 19 w 138"/>
                <a:gd name="T5" fmla="*/ 0 h 168"/>
                <a:gd name="T6" fmla="*/ 19 w 138"/>
                <a:gd name="T7" fmla="*/ 95 h 168"/>
                <a:gd name="T8" fmla="*/ 69 w 138"/>
                <a:gd name="T9" fmla="*/ 150 h 168"/>
                <a:gd name="T10" fmla="*/ 119 w 138"/>
                <a:gd name="T11" fmla="*/ 96 h 168"/>
                <a:gd name="T12" fmla="*/ 119 w 138"/>
                <a:gd name="T13" fmla="*/ 0 h 168"/>
                <a:gd name="T14" fmla="*/ 138 w 138"/>
                <a:gd name="T15" fmla="*/ 0 h 168"/>
                <a:gd name="T16" fmla="*/ 138 w 138"/>
                <a:gd name="T17" fmla="*/ 94 h 168"/>
                <a:gd name="T18" fmla="*/ 69 w 138"/>
                <a:gd name="T19" fmla="*/ 168 h 168"/>
                <a:gd name="T20" fmla="*/ 0 w 138"/>
                <a:gd name="T21"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68">
                  <a:moveTo>
                    <a:pt x="0" y="96"/>
                  </a:moveTo>
                  <a:cubicBezTo>
                    <a:pt x="0" y="0"/>
                    <a:pt x="0" y="0"/>
                    <a:pt x="0" y="0"/>
                  </a:cubicBezTo>
                  <a:cubicBezTo>
                    <a:pt x="19" y="0"/>
                    <a:pt x="19" y="0"/>
                    <a:pt x="19" y="0"/>
                  </a:cubicBezTo>
                  <a:cubicBezTo>
                    <a:pt x="19" y="95"/>
                    <a:pt x="19" y="95"/>
                    <a:pt x="19" y="95"/>
                  </a:cubicBezTo>
                  <a:cubicBezTo>
                    <a:pt x="19" y="130"/>
                    <a:pt x="38" y="150"/>
                    <a:pt x="69" y="150"/>
                  </a:cubicBezTo>
                  <a:cubicBezTo>
                    <a:pt x="100" y="150"/>
                    <a:pt x="119" y="132"/>
                    <a:pt x="119" y="96"/>
                  </a:cubicBezTo>
                  <a:cubicBezTo>
                    <a:pt x="119" y="0"/>
                    <a:pt x="119" y="0"/>
                    <a:pt x="119" y="0"/>
                  </a:cubicBezTo>
                  <a:cubicBezTo>
                    <a:pt x="138" y="0"/>
                    <a:pt x="138" y="0"/>
                    <a:pt x="138" y="0"/>
                  </a:cubicBezTo>
                  <a:cubicBezTo>
                    <a:pt x="138" y="94"/>
                    <a:pt x="138" y="94"/>
                    <a:pt x="138" y="94"/>
                  </a:cubicBezTo>
                  <a:cubicBezTo>
                    <a:pt x="138" y="143"/>
                    <a:pt x="110" y="168"/>
                    <a:pt x="69" y="168"/>
                  </a:cubicBezTo>
                  <a:cubicBezTo>
                    <a:pt x="28" y="168"/>
                    <a:pt x="0" y="143"/>
                    <a:pt x="0" y="96"/>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8" name="Freeform 15">
              <a:extLst>
                <a:ext uri="{FF2B5EF4-FFF2-40B4-BE49-F238E27FC236}">
                  <a16:creationId xmlns:a16="http://schemas.microsoft.com/office/drawing/2014/main" id="{20408EFF-F410-4E2B-8D77-85948DB6CC34}"/>
                </a:ext>
              </a:extLst>
            </p:cNvPr>
            <p:cNvSpPr>
              <a:spLocks/>
            </p:cNvSpPr>
            <p:nvPr userDrawn="1"/>
          </p:nvSpPr>
          <p:spPr bwMode="auto">
            <a:xfrm>
              <a:off x="8232775" y="141288"/>
              <a:ext cx="139700" cy="166687"/>
            </a:xfrm>
            <a:custGeom>
              <a:avLst/>
              <a:gdLst>
                <a:gd name="T0" fmla="*/ 0 w 88"/>
                <a:gd name="T1" fmla="*/ 0 h 105"/>
                <a:gd name="T2" fmla="*/ 11 w 88"/>
                <a:gd name="T3" fmla="*/ 0 h 105"/>
                <a:gd name="T4" fmla="*/ 77 w 88"/>
                <a:gd name="T5" fmla="*/ 84 h 105"/>
                <a:gd name="T6" fmla="*/ 77 w 88"/>
                <a:gd name="T7" fmla="*/ 0 h 105"/>
                <a:gd name="T8" fmla="*/ 88 w 88"/>
                <a:gd name="T9" fmla="*/ 0 h 105"/>
                <a:gd name="T10" fmla="*/ 88 w 88"/>
                <a:gd name="T11" fmla="*/ 105 h 105"/>
                <a:gd name="T12" fmla="*/ 79 w 88"/>
                <a:gd name="T13" fmla="*/ 105 h 105"/>
                <a:gd name="T14" fmla="*/ 12 w 88"/>
                <a:gd name="T15" fmla="*/ 18 h 105"/>
                <a:gd name="T16" fmla="*/ 12 w 88"/>
                <a:gd name="T17" fmla="*/ 105 h 105"/>
                <a:gd name="T18" fmla="*/ 0 w 88"/>
                <a:gd name="T19" fmla="*/ 105 h 105"/>
                <a:gd name="T20" fmla="*/ 0 w 88"/>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5">
                  <a:moveTo>
                    <a:pt x="0" y="0"/>
                  </a:moveTo>
                  <a:lnTo>
                    <a:pt x="11" y="0"/>
                  </a:lnTo>
                  <a:lnTo>
                    <a:pt x="77" y="84"/>
                  </a:lnTo>
                  <a:lnTo>
                    <a:pt x="77" y="0"/>
                  </a:lnTo>
                  <a:lnTo>
                    <a:pt x="88" y="0"/>
                  </a:lnTo>
                  <a:lnTo>
                    <a:pt x="88" y="105"/>
                  </a:lnTo>
                  <a:lnTo>
                    <a:pt x="79" y="105"/>
                  </a:lnTo>
                  <a:lnTo>
                    <a:pt x="12" y="18"/>
                  </a:lnTo>
                  <a:lnTo>
                    <a:pt x="12"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9" name="Freeform 16">
              <a:extLst>
                <a:ext uri="{FF2B5EF4-FFF2-40B4-BE49-F238E27FC236}">
                  <a16:creationId xmlns:a16="http://schemas.microsoft.com/office/drawing/2014/main" id="{542A2B5D-F2CD-4D70-86D5-89931E5786F1}"/>
                </a:ext>
              </a:extLst>
            </p:cNvPr>
            <p:cNvSpPr>
              <a:spLocks noEditPoints="1"/>
            </p:cNvSpPr>
            <p:nvPr userDrawn="1"/>
          </p:nvSpPr>
          <p:spPr bwMode="auto">
            <a:xfrm>
              <a:off x="8423275" y="141288"/>
              <a:ext cx="144463" cy="166687"/>
            </a:xfrm>
            <a:custGeom>
              <a:avLst/>
              <a:gdLst>
                <a:gd name="T0" fmla="*/ 0 w 145"/>
                <a:gd name="T1" fmla="*/ 0 h 165"/>
                <a:gd name="T2" fmla="*/ 57 w 145"/>
                <a:gd name="T3" fmla="*/ 0 h 165"/>
                <a:gd name="T4" fmla="*/ 145 w 145"/>
                <a:gd name="T5" fmla="*/ 82 h 165"/>
                <a:gd name="T6" fmla="*/ 145 w 145"/>
                <a:gd name="T7" fmla="*/ 82 h 165"/>
                <a:gd name="T8" fmla="*/ 57 w 145"/>
                <a:gd name="T9" fmla="*/ 165 h 165"/>
                <a:gd name="T10" fmla="*/ 0 w 145"/>
                <a:gd name="T11" fmla="*/ 165 h 165"/>
                <a:gd name="T12" fmla="*/ 0 w 145"/>
                <a:gd name="T13" fmla="*/ 0 h 165"/>
                <a:gd name="T14" fmla="*/ 57 w 145"/>
                <a:gd name="T15" fmla="*/ 148 h 165"/>
                <a:gd name="T16" fmla="*/ 126 w 145"/>
                <a:gd name="T17" fmla="*/ 83 h 165"/>
                <a:gd name="T18" fmla="*/ 126 w 145"/>
                <a:gd name="T19" fmla="*/ 82 h 165"/>
                <a:gd name="T20" fmla="*/ 57 w 145"/>
                <a:gd name="T21" fmla="*/ 17 h 165"/>
                <a:gd name="T22" fmla="*/ 19 w 145"/>
                <a:gd name="T23" fmla="*/ 17 h 165"/>
                <a:gd name="T24" fmla="*/ 19 w 145"/>
                <a:gd name="T25" fmla="*/ 148 h 165"/>
                <a:gd name="T26" fmla="*/ 57 w 145"/>
                <a:gd name="T27" fmla="*/ 14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65">
                  <a:moveTo>
                    <a:pt x="0" y="0"/>
                  </a:moveTo>
                  <a:cubicBezTo>
                    <a:pt x="57" y="0"/>
                    <a:pt x="57" y="0"/>
                    <a:pt x="57" y="0"/>
                  </a:cubicBezTo>
                  <a:cubicBezTo>
                    <a:pt x="109" y="0"/>
                    <a:pt x="145" y="35"/>
                    <a:pt x="145" y="82"/>
                  </a:cubicBezTo>
                  <a:cubicBezTo>
                    <a:pt x="145" y="82"/>
                    <a:pt x="145" y="82"/>
                    <a:pt x="145" y="82"/>
                  </a:cubicBezTo>
                  <a:cubicBezTo>
                    <a:pt x="145" y="129"/>
                    <a:pt x="109" y="165"/>
                    <a:pt x="57" y="165"/>
                  </a:cubicBezTo>
                  <a:cubicBezTo>
                    <a:pt x="0" y="165"/>
                    <a:pt x="0" y="165"/>
                    <a:pt x="0" y="165"/>
                  </a:cubicBezTo>
                  <a:lnTo>
                    <a:pt x="0" y="0"/>
                  </a:lnTo>
                  <a:close/>
                  <a:moveTo>
                    <a:pt x="57" y="148"/>
                  </a:moveTo>
                  <a:cubicBezTo>
                    <a:pt x="99" y="148"/>
                    <a:pt x="126" y="119"/>
                    <a:pt x="126" y="83"/>
                  </a:cubicBezTo>
                  <a:cubicBezTo>
                    <a:pt x="126" y="82"/>
                    <a:pt x="126" y="82"/>
                    <a:pt x="126" y="82"/>
                  </a:cubicBezTo>
                  <a:cubicBezTo>
                    <a:pt x="126" y="46"/>
                    <a:pt x="99" y="17"/>
                    <a:pt x="57" y="17"/>
                  </a:cubicBezTo>
                  <a:cubicBezTo>
                    <a:pt x="19" y="17"/>
                    <a:pt x="19" y="17"/>
                    <a:pt x="19" y="17"/>
                  </a:cubicBezTo>
                  <a:cubicBezTo>
                    <a:pt x="19" y="148"/>
                    <a:pt x="19" y="148"/>
                    <a:pt x="19" y="148"/>
                  </a:cubicBezTo>
                  <a:lnTo>
                    <a:pt x="57" y="14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0" name="Freeform 17">
              <a:extLst>
                <a:ext uri="{FF2B5EF4-FFF2-40B4-BE49-F238E27FC236}">
                  <a16:creationId xmlns:a16="http://schemas.microsoft.com/office/drawing/2014/main" id="{F2EE7D16-4208-459B-B363-295FEC331C5F}"/>
                </a:ext>
              </a:extLst>
            </p:cNvPr>
            <p:cNvSpPr>
              <a:spLocks/>
            </p:cNvSpPr>
            <p:nvPr userDrawn="1"/>
          </p:nvSpPr>
          <p:spPr bwMode="auto">
            <a:xfrm>
              <a:off x="8597900" y="138113"/>
              <a:ext cx="123825" cy="171450"/>
            </a:xfrm>
            <a:custGeom>
              <a:avLst/>
              <a:gdLst>
                <a:gd name="T0" fmla="*/ 0 w 124"/>
                <a:gd name="T1" fmla="*/ 144 h 170"/>
                <a:gd name="T2" fmla="*/ 12 w 124"/>
                <a:gd name="T3" fmla="*/ 130 h 170"/>
                <a:gd name="T4" fmla="*/ 68 w 124"/>
                <a:gd name="T5" fmla="*/ 154 h 170"/>
                <a:gd name="T6" fmla="*/ 105 w 124"/>
                <a:gd name="T7" fmla="*/ 125 h 170"/>
                <a:gd name="T8" fmla="*/ 105 w 124"/>
                <a:gd name="T9" fmla="*/ 125 h 170"/>
                <a:gd name="T10" fmla="*/ 62 w 124"/>
                <a:gd name="T11" fmla="*/ 94 h 170"/>
                <a:gd name="T12" fmla="*/ 7 w 124"/>
                <a:gd name="T13" fmla="*/ 46 h 170"/>
                <a:gd name="T14" fmla="*/ 7 w 124"/>
                <a:gd name="T15" fmla="*/ 45 h 170"/>
                <a:gd name="T16" fmla="*/ 61 w 124"/>
                <a:gd name="T17" fmla="*/ 0 h 170"/>
                <a:gd name="T18" fmla="*/ 119 w 124"/>
                <a:gd name="T19" fmla="*/ 21 h 170"/>
                <a:gd name="T20" fmla="*/ 108 w 124"/>
                <a:gd name="T21" fmla="*/ 35 h 170"/>
                <a:gd name="T22" fmla="*/ 60 w 124"/>
                <a:gd name="T23" fmla="*/ 17 h 170"/>
                <a:gd name="T24" fmla="*/ 25 w 124"/>
                <a:gd name="T25" fmla="*/ 44 h 170"/>
                <a:gd name="T26" fmla="*/ 25 w 124"/>
                <a:gd name="T27" fmla="*/ 44 h 170"/>
                <a:gd name="T28" fmla="*/ 70 w 124"/>
                <a:gd name="T29" fmla="*/ 76 h 170"/>
                <a:gd name="T30" fmla="*/ 124 w 124"/>
                <a:gd name="T31" fmla="*/ 123 h 170"/>
                <a:gd name="T32" fmla="*/ 124 w 124"/>
                <a:gd name="T33" fmla="*/ 124 h 170"/>
                <a:gd name="T34" fmla="*/ 68 w 124"/>
                <a:gd name="T35" fmla="*/ 170 h 170"/>
                <a:gd name="T36" fmla="*/ 0 w 124"/>
                <a:gd name="T37" fmla="*/ 14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70">
                  <a:moveTo>
                    <a:pt x="0" y="144"/>
                  </a:moveTo>
                  <a:cubicBezTo>
                    <a:pt x="12" y="130"/>
                    <a:pt x="12" y="130"/>
                    <a:pt x="12" y="130"/>
                  </a:cubicBezTo>
                  <a:cubicBezTo>
                    <a:pt x="29" y="146"/>
                    <a:pt x="45" y="154"/>
                    <a:pt x="68" y="154"/>
                  </a:cubicBezTo>
                  <a:cubicBezTo>
                    <a:pt x="90" y="154"/>
                    <a:pt x="105" y="142"/>
                    <a:pt x="105" y="125"/>
                  </a:cubicBezTo>
                  <a:cubicBezTo>
                    <a:pt x="105" y="125"/>
                    <a:pt x="105" y="125"/>
                    <a:pt x="105" y="125"/>
                  </a:cubicBezTo>
                  <a:cubicBezTo>
                    <a:pt x="105" y="110"/>
                    <a:pt x="97" y="101"/>
                    <a:pt x="62" y="94"/>
                  </a:cubicBezTo>
                  <a:cubicBezTo>
                    <a:pt x="24" y="85"/>
                    <a:pt x="7" y="73"/>
                    <a:pt x="7" y="46"/>
                  </a:cubicBezTo>
                  <a:cubicBezTo>
                    <a:pt x="7" y="45"/>
                    <a:pt x="7" y="45"/>
                    <a:pt x="7" y="45"/>
                  </a:cubicBezTo>
                  <a:cubicBezTo>
                    <a:pt x="7" y="19"/>
                    <a:pt x="30" y="0"/>
                    <a:pt x="61" y="0"/>
                  </a:cubicBezTo>
                  <a:cubicBezTo>
                    <a:pt x="85" y="0"/>
                    <a:pt x="102" y="7"/>
                    <a:pt x="119" y="21"/>
                  </a:cubicBezTo>
                  <a:cubicBezTo>
                    <a:pt x="108" y="35"/>
                    <a:pt x="108" y="35"/>
                    <a:pt x="108" y="35"/>
                  </a:cubicBezTo>
                  <a:cubicBezTo>
                    <a:pt x="93" y="23"/>
                    <a:pt x="77" y="17"/>
                    <a:pt x="60" y="17"/>
                  </a:cubicBezTo>
                  <a:cubicBezTo>
                    <a:pt x="39" y="17"/>
                    <a:pt x="25" y="29"/>
                    <a:pt x="25" y="44"/>
                  </a:cubicBezTo>
                  <a:cubicBezTo>
                    <a:pt x="25" y="44"/>
                    <a:pt x="25" y="44"/>
                    <a:pt x="25" y="44"/>
                  </a:cubicBezTo>
                  <a:cubicBezTo>
                    <a:pt x="25" y="60"/>
                    <a:pt x="34" y="69"/>
                    <a:pt x="70" y="76"/>
                  </a:cubicBezTo>
                  <a:cubicBezTo>
                    <a:pt x="107" y="84"/>
                    <a:pt x="124" y="98"/>
                    <a:pt x="124" y="123"/>
                  </a:cubicBezTo>
                  <a:cubicBezTo>
                    <a:pt x="124" y="124"/>
                    <a:pt x="124" y="124"/>
                    <a:pt x="124" y="124"/>
                  </a:cubicBezTo>
                  <a:cubicBezTo>
                    <a:pt x="124" y="152"/>
                    <a:pt x="100" y="170"/>
                    <a:pt x="68" y="170"/>
                  </a:cubicBezTo>
                  <a:cubicBezTo>
                    <a:pt x="41" y="170"/>
                    <a:pt x="20" y="162"/>
                    <a:pt x="0" y="144"/>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1" name="Line 18">
              <a:extLst>
                <a:ext uri="{FF2B5EF4-FFF2-40B4-BE49-F238E27FC236}">
                  <a16:creationId xmlns:a16="http://schemas.microsoft.com/office/drawing/2014/main" id="{68AB0462-7BC8-4D2E-AA7F-A9713F853E1E}"/>
                </a:ext>
              </a:extLst>
            </p:cNvPr>
            <p:cNvSpPr>
              <a:spLocks noChangeShapeType="1"/>
            </p:cNvSpPr>
            <p:nvPr userDrawn="1"/>
          </p:nvSpPr>
          <p:spPr bwMode="auto">
            <a:xfrm>
              <a:off x="6456363" y="392113"/>
              <a:ext cx="2268538" cy="0"/>
            </a:xfrm>
            <a:prstGeom prst="line">
              <a:avLst/>
            </a:prstGeom>
            <a:noFill/>
            <a:ln w="111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2" name="Freeform 19">
              <a:extLst>
                <a:ext uri="{FF2B5EF4-FFF2-40B4-BE49-F238E27FC236}">
                  <a16:creationId xmlns:a16="http://schemas.microsoft.com/office/drawing/2014/main" id="{F6B5A0F6-FDB9-4343-8358-1A2552A02FAD}"/>
                </a:ext>
              </a:extLst>
            </p:cNvPr>
            <p:cNvSpPr>
              <a:spLocks noEditPoints="1"/>
            </p:cNvSpPr>
            <p:nvPr userDrawn="1"/>
          </p:nvSpPr>
          <p:spPr bwMode="auto">
            <a:xfrm>
              <a:off x="6645275" y="474663"/>
              <a:ext cx="88900" cy="88900"/>
            </a:xfrm>
            <a:custGeom>
              <a:avLst/>
              <a:gdLst>
                <a:gd name="T0" fmla="*/ 0 w 89"/>
                <a:gd name="T1" fmla="*/ 45 h 89"/>
                <a:gd name="T2" fmla="*/ 0 w 89"/>
                <a:gd name="T3" fmla="*/ 45 h 89"/>
                <a:gd name="T4" fmla="*/ 45 w 89"/>
                <a:gd name="T5" fmla="*/ 0 h 89"/>
                <a:gd name="T6" fmla="*/ 89 w 89"/>
                <a:gd name="T7" fmla="*/ 44 h 89"/>
                <a:gd name="T8" fmla="*/ 89 w 89"/>
                <a:gd name="T9" fmla="*/ 45 h 89"/>
                <a:gd name="T10" fmla="*/ 44 w 89"/>
                <a:gd name="T11" fmla="*/ 89 h 89"/>
                <a:gd name="T12" fmla="*/ 0 w 89"/>
                <a:gd name="T13" fmla="*/ 45 h 89"/>
                <a:gd name="T14" fmla="*/ 79 w 89"/>
                <a:gd name="T15" fmla="*/ 45 h 89"/>
                <a:gd name="T16" fmla="*/ 79 w 89"/>
                <a:gd name="T17" fmla="*/ 45 h 89"/>
                <a:gd name="T18" fmla="*/ 44 w 89"/>
                <a:gd name="T19" fmla="*/ 9 h 89"/>
                <a:gd name="T20" fmla="*/ 10 w 89"/>
                <a:gd name="T21" fmla="*/ 44 h 89"/>
                <a:gd name="T22" fmla="*/ 10 w 89"/>
                <a:gd name="T23" fmla="*/ 45 h 89"/>
                <a:gd name="T24" fmla="*/ 45 w 89"/>
                <a:gd name="T25" fmla="*/ 80 h 89"/>
                <a:gd name="T26" fmla="*/ 79 w 89"/>
                <a:gd name="T27" fmla="*/ 4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89">
                  <a:moveTo>
                    <a:pt x="0" y="45"/>
                  </a:moveTo>
                  <a:cubicBezTo>
                    <a:pt x="0" y="45"/>
                    <a:pt x="0" y="45"/>
                    <a:pt x="0" y="45"/>
                  </a:cubicBezTo>
                  <a:cubicBezTo>
                    <a:pt x="0" y="21"/>
                    <a:pt x="18" y="0"/>
                    <a:pt x="45" y="0"/>
                  </a:cubicBezTo>
                  <a:cubicBezTo>
                    <a:pt x="71" y="0"/>
                    <a:pt x="89" y="20"/>
                    <a:pt x="89" y="44"/>
                  </a:cubicBezTo>
                  <a:cubicBezTo>
                    <a:pt x="89" y="44"/>
                    <a:pt x="89" y="44"/>
                    <a:pt x="89" y="45"/>
                  </a:cubicBezTo>
                  <a:cubicBezTo>
                    <a:pt x="89" y="68"/>
                    <a:pt x="71" y="89"/>
                    <a:pt x="44" y="89"/>
                  </a:cubicBezTo>
                  <a:cubicBezTo>
                    <a:pt x="18" y="89"/>
                    <a:pt x="0" y="69"/>
                    <a:pt x="0" y="45"/>
                  </a:cubicBezTo>
                  <a:moveTo>
                    <a:pt x="79" y="45"/>
                  </a:moveTo>
                  <a:cubicBezTo>
                    <a:pt x="79" y="45"/>
                    <a:pt x="79" y="45"/>
                    <a:pt x="79" y="45"/>
                  </a:cubicBezTo>
                  <a:cubicBezTo>
                    <a:pt x="79" y="25"/>
                    <a:pt x="64" y="9"/>
                    <a:pt x="44" y="9"/>
                  </a:cubicBezTo>
                  <a:cubicBezTo>
                    <a:pt x="25" y="9"/>
                    <a:pt x="10" y="25"/>
                    <a:pt x="10" y="44"/>
                  </a:cubicBezTo>
                  <a:cubicBezTo>
                    <a:pt x="10" y="45"/>
                    <a:pt x="10" y="45"/>
                    <a:pt x="10" y="45"/>
                  </a:cubicBezTo>
                  <a:cubicBezTo>
                    <a:pt x="10" y="64"/>
                    <a:pt x="25" y="80"/>
                    <a:pt x="45" y="80"/>
                  </a:cubicBezTo>
                  <a:cubicBezTo>
                    <a:pt x="65" y="80"/>
                    <a:pt x="79" y="65"/>
                    <a:pt x="79" y="45"/>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3" name="Freeform 20">
              <a:extLst>
                <a:ext uri="{FF2B5EF4-FFF2-40B4-BE49-F238E27FC236}">
                  <a16:creationId xmlns:a16="http://schemas.microsoft.com/office/drawing/2014/main" id="{C1D76537-7966-43F1-AE3B-8EFFB9B41176}"/>
                </a:ext>
              </a:extLst>
            </p:cNvPr>
            <p:cNvSpPr>
              <a:spLocks/>
            </p:cNvSpPr>
            <p:nvPr userDrawn="1"/>
          </p:nvSpPr>
          <p:spPr bwMode="auto">
            <a:xfrm>
              <a:off x="6753225" y="498475"/>
              <a:ext cx="55563" cy="65087"/>
            </a:xfrm>
            <a:custGeom>
              <a:avLst/>
              <a:gdLst>
                <a:gd name="T0" fmla="*/ 0 w 56"/>
                <a:gd name="T1" fmla="*/ 40 h 65"/>
                <a:gd name="T2" fmla="*/ 0 w 56"/>
                <a:gd name="T3" fmla="*/ 0 h 65"/>
                <a:gd name="T4" fmla="*/ 10 w 56"/>
                <a:gd name="T5" fmla="*/ 0 h 65"/>
                <a:gd name="T6" fmla="*/ 10 w 56"/>
                <a:gd name="T7" fmla="*/ 37 h 65"/>
                <a:gd name="T8" fmla="*/ 28 w 56"/>
                <a:gd name="T9" fmla="*/ 57 h 65"/>
                <a:gd name="T10" fmla="*/ 47 w 56"/>
                <a:gd name="T11" fmla="*/ 37 h 65"/>
                <a:gd name="T12" fmla="*/ 47 w 56"/>
                <a:gd name="T13" fmla="*/ 0 h 65"/>
                <a:gd name="T14" fmla="*/ 56 w 56"/>
                <a:gd name="T15" fmla="*/ 0 h 65"/>
                <a:gd name="T16" fmla="*/ 56 w 56"/>
                <a:gd name="T17" fmla="*/ 64 h 65"/>
                <a:gd name="T18" fmla="*/ 47 w 56"/>
                <a:gd name="T19" fmla="*/ 64 h 65"/>
                <a:gd name="T20" fmla="*/ 47 w 56"/>
                <a:gd name="T21" fmla="*/ 53 h 65"/>
                <a:gd name="T22" fmla="*/ 25 w 56"/>
                <a:gd name="T23" fmla="*/ 65 h 65"/>
                <a:gd name="T24" fmla="*/ 0 w 56"/>
                <a:gd name="T25" fmla="*/ 4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5">
                  <a:moveTo>
                    <a:pt x="0" y="40"/>
                  </a:moveTo>
                  <a:cubicBezTo>
                    <a:pt x="0" y="0"/>
                    <a:pt x="0" y="0"/>
                    <a:pt x="0" y="0"/>
                  </a:cubicBezTo>
                  <a:cubicBezTo>
                    <a:pt x="10" y="0"/>
                    <a:pt x="10" y="0"/>
                    <a:pt x="10" y="0"/>
                  </a:cubicBezTo>
                  <a:cubicBezTo>
                    <a:pt x="10" y="37"/>
                    <a:pt x="10" y="37"/>
                    <a:pt x="10" y="37"/>
                  </a:cubicBezTo>
                  <a:cubicBezTo>
                    <a:pt x="10" y="49"/>
                    <a:pt x="16" y="57"/>
                    <a:pt x="28" y="57"/>
                  </a:cubicBezTo>
                  <a:cubicBezTo>
                    <a:pt x="39" y="57"/>
                    <a:pt x="47" y="49"/>
                    <a:pt x="47" y="37"/>
                  </a:cubicBezTo>
                  <a:cubicBezTo>
                    <a:pt x="47" y="0"/>
                    <a:pt x="47" y="0"/>
                    <a:pt x="47" y="0"/>
                  </a:cubicBezTo>
                  <a:cubicBezTo>
                    <a:pt x="56" y="0"/>
                    <a:pt x="56" y="0"/>
                    <a:pt x="56" y="0"/>
                  </a:cubicBezTo>
                  <a:cubicBezTo>
                    <a:pt x="56" y="64"/>
                    <a:pt x="56" y="64"/>
                    <a:pt x="56" y="64"/>
                  </a:cubicBezTo>
                  <a:cubicBezTo>
                    <a:pt x="47" y="64"/>
                    <a:pt x="47" y="64"/>
                    <a:pt x="47" y="64"/>
                  </a:cubicBezTo>
                  <a:cubicBezTo>
                    <a:pt x="47" y="53"/>
                    <a:pt x="47" y="53"/>
                    <a:pt x="47" y="53"/>
                  </a:cubicBezTo>
                  <a:cubicBezTo>
                    <a:pt x="43" y="60"/>
                    <a:pt x="36" y="65"/>
                    <a:pt x="25" y="65"/>
                  </a:cubicBezTo>
                  <a:cubicBezTo>
                    <a:pt x="9" y="65"/>
                    <a:pt x="0" y="55"/>
                    <a:pt x="0" y="40"/>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4" name="Freeform 21">
              <a:extLst>
                <a:ext uri="{FF2B5EF4-FFF2-40B4-BE49-F238E27FC236}">
                  <a16:creationId xmlns:a16="http://schemas.microsoft.com/office/drawing/2014/main" id="{A40FEAB8-5244-45A2-BC0F-E1135AF72EFA}"/>
                </a:ext>
              </a:extLst>
            </p:cNvPr>
            <p:cNvSpPr>
              <a:spLocks/>
            </p:cNvSpPr>
            <p:nvPr userDrawn="1"/>
          </p:nvSpPr>
          <p:spPr bwMode="auto">
            <a:xfrm>
              <a:off x="6832600" y="496888"/>
              <a:ext cx="36513" cy="66675"/>
            </a:xfrm>
            <a:custGeom>
              <a:avLst/>
              <a:gdLst>
                <a:gd name="T0" fmla="*/ 0 w 36"/>
                <a:gd name="T1" fmla="*/ 2 h 66"/>
                <a:gd name="T2" fmla="*/ 10 w 36"/>
                <a:gd name="T3" fmla="*/ 2 h 66"/>
                <a:gd name="T4" fmla="*/ 10 w 36"/>
                <a:gd name="T5" fmla="*/ 19 h 66"/>
                <a:gd name="T6" fmla="*/ 36 w 36"/>
                <a:gd name="T7" fmla="*/ 1 h 66"/>
                <a:gd name="T8" fmla="*/ 36 w 36"/>
                <a:gd name="T9" fmla="*/ 11 h 66"/>
                <a:gd name="T10" fmla="*/ 35 w 36"/>
                <a:gd name="T11" fmla="*/ 11 h 66"/>
                <a:gd name="T12" fmla="*/ 10 w 36"/>
                <a:gd name="T13" fmla="*/ 40 h 66"/>
                <a:gd name="T14" fmla="*/ 10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10" y="2"/>
                    <a:pt x="10" y="2"/>
                    <a:pt x="10" y="2"/>
                  </a:cubicBezTo>
                  <a:cubicBezTo>
                    <a:pt x="10" y="19"/>
                    <a:pt x="10" y="19"/>
                    <a:pt x="10" y="19"/>
                  </a:cubicBezTo>
                  <a:cubicBezTo>
                    <a:pt x="15" y="8"/>
                    <a:pt x="24" y="0"/>
                    <a:pt x="36" y="1"/>
                  </a:cubicBezTo>
                  <a:cubicBezTo>
                    <a:pt x="36" y="11"/>
                    <a:pt x="36" y="11"/>
                    <a:pt x="36" y="11"/>
                  </a:cubicBezTo>
                  <a:cubicBezTo>
                    <a:pt x="35" y="11"/>
                    <a:pt x="35" y="11"/>
                    <a:pt x="35" y="11"/>
                  </a:cubicBezTo>
                  <a:cubicBezTo>
                    <a:pt x="21" y="11"/>
                    <a:pt x="10" y="21"/>
                    <a:pt x="10" y="40"/>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5" name="Freeform 22">
              <a:extLst>
                <a:ext uri="{FF2B5EF4-FFF2-40B4-BE49-F238E27FC236}">
                  <a16:creationId xmlns:a16="http://schemas.microsoft.com/office/drawing/2014/main" id="{129CE145-33BA-4D8B-ABB6-F1B8C32DEF93}"/>
                </a:ext>
              </a:extLst>
            </p:cNvPr>
            <p:cNvSpPr>
              <a:spLocks noEditPoints="1"/>
            </p:cNvSpPr>
            <p:nvPr userDrawn="1"/>
          </p:nvSpPr>
          <p:spPr bwMode="auto">
            <a:xfrm>
              <a:off x="6923088" y="471488"/>
              <a:ext cx="65088" cy="92075"/>
            </a:xfrm>
            <a:custGeom>
              <a:avLst/>
              <a:gdLst>
                <a:gd name="T0" fmla="*/ 9 w 64"/>
                <a:gd name="T1" fmla="*/ 79 h 92"/>
                <a:gd name="T2" fmla="*/ 9 w 64"/>
                <a:gd name="T3" fmla="*/ 91 h 92"/>
                <a:gd name="T4" fmla="*/ 0 w 64"/>
                <a:gd name="T5" fmla="*/ 91 h 92"/>
                <a:gd name="T6" fmla="*/ 0 w 64"/>
                <a:gd name="T7" fmla="*/ 0 h 92"/>
                <a:gd name="T8" fmla="*/ 9 w 64"/>
                <a:gd name="T9" fmla="*/ 0 h 92"/>
                <a:gd name="T10" fmla="*/ 9 w 64"/>
                <a:gd name="T11" fmla="*/ 40 h 92"/>
                <a:gd name="T12" fmla="*/ 34 w 64"/>
                <a:gd name="T13" fmla="*/ 25 h 92"/>
                <a:gd name="T14" fmla="*/ 64 w 64"/>
                <a:gd name="T15" fmla="*/ 59 h 92"/>
                <a:gd name="T16" fmla="*/ 64 w 64"/>
                <a:gd name="T17" fmla="*/ 59 h 92"/>
                <a:gd name="T18" fmla="*/ 34 w 64"/>
                <a:gd name="T19" fmla="*/ 92 h 92"/>
                <a:gd name="T20" fmla="*/ 9 w 64"/>
                <a:gd name="T21" fmla="*/ 79 h 92"/>
                <a:gd name="T22" fmla="*/ 55 w 64"/>
                <a:gd name="T23" fmla="*/ 59 h 92"/>
                <a:gd name="T24" fmla="*/ 55 w 64"/>
                <a:gd name="T25" fmla="*/ 59 h 92"/>
                <a:gd name="T26" fmla="*/ 32 w 64"/>
                <a:gd name="T27" fmla="*/ 34 h 92"/>
                <a:gd name="T28" fmla="*/ 9 w 64"/>
                <a:gd name="T29" fmla="*/ 59 h 92"/>
                <a:gd name="T30" fmla="*/ 9 w 64"/>
                <a:gd name="T31" fmla="*/ 59 h 92"/>
                <a:gd name="T32" fmla="*/ 32 w 64"/>
                <a:gd name="T33" fmla="*/ 84 h 92"/>
                <a:gd name="T34" fmla="*/ 55 w 64"/>
                <a:gd name="T35"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92">
                  <a:moveTo>
                    <a:pt x="9" y="79"/>
                  </a:moveTo>
                  <a:cubicBezTo>
                    <a:pt x="9" y="91"/>
                    <a:pt x="9" y="91"/>
                    <a:pt x="9" y="91"/>
                  </a:cubicBezTo>
                  <a:cubicBezTo>
                    <a:pt x="0" y="91"/>
                    <a:pt x="0" y="91"/>
                    <a:pt x="0" y="91"/>
                  </a:cubicBezTo>
                  <a:cubicBezTo>
                    <a:pt x="0" y="0"/>
                    <a:pt x="0" y="0"/>
                    <a:pt x="0" y="0"/>
                  </a:cubicBezTo>
                  <a:cubicBezTo>
                    <a:pt x="9" y="0"/>
                    <a:pt x="9" y="0"/>
                    <a:pt x="9" y="0"/>
                  </a:cubicBezTo>
                  <a:cubicBezTo>
                    <a:pt x="9" y="40"/>
                    <a:pt x="9" y="40"/>
                    <a:pt x="9" y="40"/>
                  </a:cubicBezTo>
                  <a:cubicBezTo>
                    <a:pt x="14" y="32"/>
                    <a:pt x="22" y="25"/>
                    <a:pt x="34" y="25"/>
                  </a:cubicBezTo>
                  <a:cubicBezTo>
                    <a:pt x="49" y="25"/>
                    <a:pt x="64" y="38"/>
                    <a:pt x="64" y="59"/>
                  </a:cubicBezTo>
                  <a:cubicBezTo>
                    <a:pt x="64" y="59"/>
                    <a:pt x="64" y="59"/>
                    <a:pt x="64" y="59"/>
                  </a:cubicBezTo>
                  <a:cubicBezTo>
                    <a:pt x="64" y="80"/>
                    <a:pt x="49" y="92"/>
                    <a:pt x="34" y="92"/>
                  </a:cubicBezTo>
                  <a:cubicBezTo>
                    <a:pt x="22" y="92"/>
                    <a:pt x="14" y="86"/>
                    <a:pt x="9" y="79"/>
                  </a:cubicBezTo>
                  <a:moveTo>
                    <a:pt x="55" y="59"/>
                  </a:moveTo>
                  <a:cubicBezTo>
                    <a:pt x="55" y="59"/>
                    <a:pt x="55" y="59"/>
                    <a:pt x="55" y="59"/>
                  </a:cubicBezTo>
                  <a:cubicBezTo>
                    <a:pt x="55" y="44"/>
                    <a:pt x="44" y="34"/>
                    <a:pt x="32" y="34"/>
                  </a:cubicBezTo>
                  <a:cubicBezTo>
                    <a:pt x="20" y="34"/>
                    <a:pt x="9" y="44"/>
                    <a:pt x="9" y="59"/>
                  </a:cubicBezTo>
                  <a:cubicBezTo>
                    <a:pt x="9" y="59"/>
                    <a:pt x="9" y="59"/>
                    <a:pt x="9" y="59"/>
                  </a:cubicBezTo>
                  <a:cubicBezTo>
                    <a:pt x="9" y="74"/>
                    <a:pt x="20" y="84"/>
                    <a:pt x="32" y="84"/>
                  </a:cubicBezTo>
                  <a:cubicBezTo>
                    <a:pt x="44" y="84"/>
                    <a:pt x="55" y="75"/>
                    <a:pt x="55" y="59"/>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6" name="Freeform 23">
              <a:extLst>
                <a:ext uri="{FF2B5EF4-FFF2-40B4-BE49-F238E27FC236}">
                  <a16:creationId xmlns:a16="http://schemas.microsoft.com/office/drawing/2014/main" id="{52F74A20-B5E0-48FA-B59D-E9A04CAD4554}"/>
                </a:ext>
              </a:extLst>
            </p:cNvPr>
            <p:cNvSpPr>
              <a:spLocks noEditPoints="1"/>
            </p:cNvSpPr>
            <p:nvPr userDrawn="1"/>
          </p:nvSpPr>
          <p:spPr bwMode="auto">
            <a:xfrm>
              <a:off x="7004050" y="496888"/>
              <a:ext cx="60325" cy="66675"/>
            </a:xfrm>
            <a:custGeom>
              <a:avLst/>
              <a:gdLst>
                <a:gd name="T0" fmla="*/ 32 w 60"/>
                <a:gd name="T1" fmla="*/ 59 h 67"/>
                <a:gd name="T2" fmla="*/ 52 w 60"/>
                <a:gd name="T3" fmla="*/ 50 h 67"/>
                <a:gd name="T4" fmla="*/ 58 w 60"/>
                <a:gd name="T5" fmla="*/ 55 h 67"/>
                <a:gd name="T6" fmla="*/ 32 w 60"/>
                <a:gd name="T7" fmla="*/ 67 h 67"/>
                <a:gd name="T8" fmla="*/ 0 w 60"/>
                <a:gd name="T9" fmla="*/ 34 h 67"/>
                <a:gd name="T10" fmla="*/ 30 w 60"/>
                <a:gd name="T11" fmla="*/ 0 h 67"/>
                <a:gd name="T12" fmla="*/ 60 w 60"/>
                <a:gd name="T13" fmla="*/ 34 h 67"/>
                <a:gd name="T14" fmla="*/ 60 w 60"/>
                <a:gd name="T15" fmla="*/ 38 h 67"/>
                <a:gd name="T16" fmla="*/ 9 w 60"/>
                <a:gd name="T17" fmla="*/ 38 h 67"/>
                <a:gd name="T18" fmla="*/ 32 w 60"/>
                <a:gd name="T19" fmla="*/ 59 h 67"/>
                <a:gd name="T20" fmla="*/ 51 w 60"/>
                <a:gd name="T21" fmla="*/ 30 h 67"/>
                <a:gd name="T22" fmla="*/ 30 w 60"/>
                <a:gd name="T23" fmla="*/ 9 h 67"/>
                <a:gd name="T24" fmla="*/ 9 w 60"/>
                <a:gd name="T25" fmla="*/ 30 h 67"/>
                <a:gd name="T26" fmla="*/ 51 w 60"/>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32" y="59"/>
                  </a:moveTo>
                  <a:cubicBezTo>
                    <a:pt x="41" y="59"/>
                    <a:pt x="47" y="56"/>
                    <a:pt x="52" y="50"/>
                  </a:cubicBezTo>
                  <a:cubicBezTo>
                    <a:pt x="58" y="55"/>
                    <a:pt x="58" y="55"/>
                    <a:pt x="58" y="55"/>
                  </a:cubicBezTo>
                  <a:cubicBezTo>
                    <a:pt x="52" y="63"/>
                    <a:pt x="44" y="67"/>
                    <a:pt x="32" y="67"/>
                  </a:cubicBezTo>
                  <a:cubicBezTo>
                    <a:pt x="14" y="67"/>
                    <a:pt x="0" y="54"/>
                    <a:pt x="0" y="34"/>
                  </a:cubicBezTo>
                  <a:cubicBezTo>
                    <a:pt x="0" y="15"/>
                    <a:pt x="13" y="0"/>
                    <a:pt x="30" y="0"/>
                  </a:cubicBezTo>
                  <a:cubicBezTo>
                    <a:pt x="49" y="0"/>
                    <a:pt x="60" y="16"/>
                    <a:pt x="60" y="34"/>
                  </a:cubicBezTo>
                  <a:cubicBezTo>
                    <a:pt x="60" y="35"/>
                    <a:pt x="60" y="36"/>
                    <a:pt x="60" y="38"/>
                  </a:cubicBezTo>
                  <a:cubicBezTo>
                    <a:pt x="9" y="38"/>
                    <a:pt x="9" y="38"/>
                    <a:pt x="9" y="38"/>
                  </a:cubicBezTo>
                  <a:cubicBezTo>
                    <a:pt x="11" y="51"/>
                    <a:pt x="20" y="59"/>
                    <a:pt x="32" y="59"/>
                  </a:cubicBezTo>
                  <a:moveTo>
                    <a:pt x="51" y="30"/>
                  </a:moveTo>
                  <a:cubicBezTo>
                    <a:pt x="49" y="18"/>
                    <a:pt x="43" y="9"/>
                    <a:pt x="30" y="9"/>
                  </a:cubicBezTo>
                  <a:cubicBezTo>
                    <a:pt x="19" y="9"/>
                    <a:pt x="11" y="18"/>
                    <a:pt x="9" y="30"/>
                  </a:cubicBezTo>
                  <a:lnTo>
                    <a:pt x="51"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7" name="Freeform 24">
              <a:extLst>
                <a:ext uri="{FF2B5EF4-FFF2-40B4-BE49-F238E27FC236}">
                  <a16:creationId xmlns:a16="http://schemas.microsoft.com/office/drawing/2014/main" id="{B5DEFA3F-D1F4-40E0-9132-2FC03DAB3DDE}"/>
                </a:ext>
              </a:extLst>
            </p:cNvPr>
            <p:cNvSpPr>
              <a:spLocks/>
            </p:cNvSpPr>
            <p:nvPr userDrawn="1"/>
          </p:nvSpPr>
          <p:spPr bwMode="auto">
            <a:xfrm>
              <a:off x="7081838" y="496888"/>
              <a:ext cx="57150" cy="66675"/>
            </a:xfrm>
            <a:custGeom>
              <a:avLst/>
              <a:gdLst>
                <a:gd name="T0" fmla="*/ 0 w 56"/>
                <a:gd name="T1" fmla="*/ 2 h 66"/>
                <a:gd name="T2" fmla="*/ 10 w 56"/>
                <a:gd name="T3" fmla="*/ 2 h 66"/>
                <a:gd name="T4" fmla="*/ 10 w 56"/>
                <a:gd name="T5" fmla="*/ 13 h 66"/>
                <a:gd name="T6" fmla="*/ 32 w 56"/>
                <a:gd name="T7" fmla="*/ 0 h 66"/>
                <a:gd name="T8" fmla="*/ 56 w 56"/>
                <a:gd name="T9" fmla="*/ 26 h 66"/>
                <a:gd name="T10" fmla="*/ 56 w 56"/>
                <a:gd name="T11" fmla="*/ 66 h 66"/>
                <a:gd name="T12" fmla="*/ 47 w 56"/>
                <a:gd name="T13" fmla="*/ 66 h 66"/>
                <a:gd name="T14" fmla="*/ 47 w 56"/>
                <a:gd name="T15" fmla="*/ 29 h 66"/>
                <a:gd name="T16" fmla="*/ 29 w 56"/>
                <a:gd name="T17" fmla="*/ 9 h 66"/>
                <a:gd name="T18" fmla="*/ 10 w 56"/>
                <a:gd name="T19" fmla="*/ 29 h 66"/>
                <a:gd name="T20" fmla="*/ 10 w 56"/>
                <a:gd name="T21" fmla="*/ 66 h 66"/>
                <a:gd name="T22" fmla="*/ 0 w 56"/>
                <a:gd name="T23" fmla="*/ 66 h 66"/>
                <a:gd name="T24" fmla="*/ 0 w 56"/>
                <a:gd name="T25"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6">
                  <a:moveTo>
                    <a:pt x="0" y="2"/>
                  </a:moveTo>
                  <a:cubicBezTo>
                    <a:pt x="10" y="2"/>
                    <a:pt x="10" y="2"/>
                    <a:pt x="10" y="2"/>
                  </a:cubicBezTo>
                  <a:cubicBezTo>
                    <a:pt x="10" y="13"/>
                    <a:pt x="10" y="13"/>
                    <a:pt x="10" y="13"/>
                  </a:cubicBezTo>
                  <a:cubicBezTo>
                    <a:pt x="14" y="6"/>
                    <a:pt x="21" y="0"/>
                    <a:pt x="32" y="0"/>
                  </a:cubicBezTo>
                  <a:cubicBezTo>
                    <a:pt x="47" y="0"/>
                    <a:pt x="56" y="11"/>
                    <a:pt x="56" y="26"/>
                  </a:cubicBezTo>
                  <a:cubicBezTo>
                    <a:pt x="56" y="66"/>
                    <a:pt x="56" y="66"/>
                    <a:pt x="56" y="66"/>
                  </a:cubicBezTo>
                  <a:cubicBezTo>
                    <a:pt x="47" y="66"/>
                    <a:pt x="47" y="66"/>
                    <a:pt x="47" y="66"/>
                  </a:cubicBezTo>
                  <a:cubicBezTo>
                    <a:pt x="47" y="29"/>
                    <a:pt x="47" y="29"/>
                    <a:pt x="47" y="29"/>
                  </a:cubicBezTo>
                  <a:cubicBezTo>
                    <a:pt x="47" y="17"/>
                    <a:pt x="40" y="9"/>
                    <a:pt x="29" y="9"/>
                  </a:cubicBezTo>
                  <a:cubicBezTo>
                    <a:pt x="18" y="9"/>
                    <a:pt x="10" y="17"/>
                    <a:pt x="10" y="29"/>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8" name="Freeform 25">
              <a:extLst>
                <a:ext uri="{FF2B5EF4-FFF2-40B4-BE49-F238E27FC236}">
                  <a16:creationId xmlns:a16="http://schemas.microsoft.com/office/drawing/2014/main" id="{DDC19136-ACD0-40C6-BDBA-8AD0ECED5AF9}"/>
                </a:ext>
              </a:extLst>
            </p:cNvPr>
            <p:cNvSpPr>
              <a:spLocks/>
            </p:cNvSpPr>
            <p:nvPr userDrawn="1"/>
          </p:nvSpPr>
          <p:spPr bwMode="auto">
            <a:xfrm>
              <a:off x="7156450" y="496888"/>
              <a:ext cx="58738" cy="66675"/>
            </a:xfrm>
            <a:custGeom>
              <a:avLst/>
              <a:gdLst>
                <a:gd name="T0" fmla="*/ 0 w 59"/>
                <a:gd name="T1" fmla="*/ 34 h 67"/>
                <a:gd name="T2" fmla="*/ 0 w 59"/>
                <a:gd name="T3" fmla="*/ 34 h 67"/>
                <a:gd name="T4" fmla="*/ 33 w 59"/>
                <a:gd name="T5" fmla="*/ 0 h 67"/>
                <a:gd name="T6" fmla="*/ 59 w 59"/>
                <a:gd name="T7" fmla="*/ 12 h 67"/>
                <a:gd name="T8" fmla="*/ 53 w 59"/>
                <a:gd name="T9" fmla="*/ 19 h 67"/>
                <a:gd name="T10" fmla="*/ 33 w 59"/>
                <a:gd name="T11" fmla="*/ 9 h 67"/>
                <a:gd name="T12" fmla="*/ 10 w 59"/>
                <a:gd name="T13" fmla="*/ 34 h 67"/>
                <a:gd name="T14" fmla="*/ 10 w 59"/>
                <a:gd name="T15" fmla="*/ 34 h 67"/>
                <a:gd name="T16" fmla="*/ 34 w 59"/>
                <a:gd name="T17" fmla="*/ 59 h 67"/>
                <a:gd name="T18" fmla="*/ 53 w 59"/>
                <a:gd name="T19" fmla="*/ 49 h 67"/>
                <a:gd name="T20" fmla="*/ 59 w 59"/>
                <a:gd name="T21" fmla="*/ 55 h 67"/>
                <a:gd name="T22" fmla="*/ 33 w 59"/>
                <a:gd name="T23" fmla="*/ 67 h 67"/>
                <a:gd name="T24" fmla="*/ 0 w 59"/>
                <a:gd name="T25"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7">
                  <a:moveTo>
                    <a:pt x="0" y="34"/>
                  </a:moveTo>
                  <a:cubicBezTo>
                    <a:pt x="0" y="34"/>
                    <a:pt x="0" y="34"/>
                    <a:pt x="0" y="34"/>
                  </a:cubicBezTo>
                  <a:cubicBezTo>
                    <a:pt x="0" y="16"/>
                    <a:pt x="14" y="0"/>
                    <a:pt x="33" y="0"/>
                  </a:cubicBezTo>
                  <a:cubicBezTo>
                    <a:pt x="45" y="0"/>
                    <a:pt x="53" y="6"/>
                    <a:pt x="59" y="12"/>
                  </a:cubicBezTo>
                  <a:cubicBezTo>
                    <a:pt x="53" y="19"/>
                    <a:pt x="53" y="19"/>
                    <a:pt x="53" y="19"/>
                  </a:cubicBezTo>
                  <a:cubicBezTo>
                    <a:pt x="47" y="13"/>
                    <a:pt x="42" y="9"/>
                    <a:pt x="33" y="9"/>
                  </a:cubicBezTo>
                  <a:cubicBezTo>
                    <a:pt x="20" y="9"/>
                    <a:pt x="10" y="20"/>
                    <a:pt x="10" y="34"/>
                  </a:cubicBezTo>
                  <a:cubicBezTo>
                    <a:pt x="10" y="34"/>
                    <a:pt x="10" y="34"/>
                    <a:pt x="10" y="34"/>
                  </a:cubicBezTo>
                  <a:cubicBezTo>
                    <a:pt x="10" y="48"/>
                    <a:pt x="20" y="59"/>
                    <a:pt x="34" y="59"/>
                  </a:cubicBezTo>
                  <a:cubicBezTo>
                    <a:pt x="42" y="59"/>
                    <a:pt x="48" y="55"/>
                    <a:pt x="53" y="49"/>
                  </a:cubicBezTo>
                  <a:cubicBezTo>
                    <a:pt x="59" y="55"/>
                    <a:pt x="59" y="55"/>
                    <a:pt x="59" y="55"/>
                  </a:cubicBezTo>
                  <a:cubicBezTo>
                    <a:pt x="53" y="62"/>
                    <a:pt x="45" y="67"/>
                    <a:pt x="33" y="67"/>
                  </a:cubicBezTo>
                  <a:cubicBezTo>
                    <a:pt x="14" y="67"/>
                    <a:pt x="0" y="52"/>
                    <a:pt x="0" y="34"/>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9" name="Freeform 26">
              <a:extLst>
                <a:ext uri="{FF2B5EF4-FFF2-40B4-BE49-F238E27FC236}">
                  <a16:creationId xmlns:a16="http://schemas.microsoft.com/office/drawing/2014/main" id="{9ED44A39-7F83-469A-910E-31B74CEA863A}"/>
                </a:ext>
              </a:extLst>
            </p:cNvPr>
            <p:cNvSpPr>
              <a:spLocks/>
            </p:cNvSpPr>
            <p:nvPr userDrawn="1"/>
          </p:nvSpPr>
          <p:spPr bwMode="auto">
            <a:xfrm>
              <a:off x="7234238" y="471488"/>
              <a:ext cx="55563" cy="92075"/>
            </a:xfrm>
            <a:custGeom>
              <a:avLst/>
              <a:gdLst>
                <a:gd name="T0" fmla="*/ 0 w 56"/>
                <a:gd name="T1" fmla="*/ 0 h 91"/>
                <a:gd name="T2" fmla="*/ 9 w 56"/>
                <a:gd name="T3" fmla="*/ 0 h 91"/>
                <a:gd name="T4" fmla="*/ 9 w 56"/>
                <a:gd name="T5" fmla="*/ 38 h 91"/>
                <a:gd name="T6" fmla="*/ 31 w 56"/>
                <a:gd name="T7" fmla="*/ 25 h 91"/>
                <a:gd name="T8" fmla="*/ 56 w 56"/>
                <a:gd name="T9" fmla="*/ 51 h 91"/>
                <a:gd name="T10" fmla="*/ 56 w 56"/>
                <a:gd name="T11" fmla="*/ 91 h 91"/>
                <a:gd name="T12" fmla="*/ 46 w 56"/>
                <a:gd name="T13" fmla="*/ 91 h 91"/>
                <a:gd name="T14" fmla="*/ 46 w 56"/>
                <a:gd name="T15" fmla="*/ 54 h 91"/>
                <a:gd name="T16" fmla="*/ 28 w 56"/>
                <a:gd name="T17" fmla="*/ 34 h 91"/>
                <a:gd name="T18" fmla="*/ 9 w 56"/>
                <a:gd name="T19" fmla="*/ 54 h 91"/>
                <a:gd name="T20" fmla="*/ 9 w 56"/>
                <a:gd name="T21" fmla="*/ 91 h 91"/>
                <a:gd name="T22" fmla="*/ 0 w 56"/>
                <a:gd name="T23" fmla="*/ 91 h 91"/>
                <a:gd name="T24" fmla="*/ 0 w 5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
                  <a:moveTo>
                    <a:pt x="0" y="0"/>
                  </a:moveTo>
                  <a:cubicBezTo>
                    <a:pt x="9" y="0"/>
                    <a:pt x="9" y="0"/>
                    <a:pt x="9" y="0"/>
                  </a:cubicBezTo>
                  <a:cubicBezTo>
                    <a:pt x="9" y="38"/>
                    <a:pt x="9" y="38"/>
                    <a:pt x="9" y="38"/>
                  </a:cubicBezTo>
                  <a:cubicBezTo>
                    <a:pt x="13" y="31"/>
                    <a:pt x="20" y="25"/>
                    <a:pt x="31" y="25"/>
                  </a:cubicBezTo>
                  <a:cubicBezTo>
                    <a:pt x="47" y="25"/>
                    <a:pt x="56" y="36"/>
                    <a:pt x="56" y="51"/>
                  </a:cubicBezTo>
                  <a:cubicBezTo>
                    <a:pt x="56" y="91"/>
                    <a:pt x="56" y="91"/>
                    <a:pt x="56" y="91"/>
                  </a:cubicBezTo>
                  <a:cubicBezTo>
                    <a:pt x="46" y="91"/>
                    <a:pt x="46" y="91"/>
                    <a:pt x="46" y="91"/>
                  </a:cubicBezTo>
                  <a:cubicBezTo>
                    <a:pt x="46" y="54"/>
                    <a:pt x="46" y="54"/>
                    <a:pt x="46" y="54"/>
                  </a:cubicBezTo>
                  <a:cubicBezTo>
                    <a:pt x="46" y="42"/>
                    <a:pt x="40" y="34"/>
                    <a:pt x="28" y="34"/>
                  </a:cubicBezTo>
                  <a:cubicBezTo>
                    <a:pt x="17" y="34"/>
                    <a:pt x="9" y="42"/>
                    <a:pt x="9" y="54"/>
                  </a:cubicBezTo>
                  <a:cubicBezTo>
                    <a:pt x="9" y="91"/>
                    <a:pt x="9" y="91"/>
                    <a:pt x="9" y="91"/>
                  </a:cubicBezTo>
                  <a:cubicBezTo>
                    <a:pt x="0" y="91"/>
                    <a:pt x="0" y="91"/>
                    <a:pt x="0" y="91"/>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0" name="Freeform 27">
              <a:extLst>
                <a:ext uri="{FF2B5EF4-FFF2-40B4-BE49-F238E27FC236}">
                  <a16:creationId xmlns:a16="http://schemas.microsoft.com/office/drawing/2014/main" id="{F01F0D10-90EC-47CC-8FA4-87CC68339384}"/>
                </a:ext>
              </a:extLst>
            </p:cNvPr>
            <p:cNvSpPr>
              <a:spLocks/>
            </p:cNvSpPr>
            <p:nvPr userDrawn="1"/>
          </p:nvSpPr>
          <p:spPr bwMode="auto">
            <a:xfrm>
              <a:off x="7310438" y="496888"/>
              <a:ext cx="98425" cy="66675"/>
            </a:xfrm>
            <a:custGeom>
              <a:avLst/>
              <a:gdLst>
                <a:gd name="T0" fmla="*/ 0 w 98"/>
                <a:gd name="T1" fmla="*/ 2 h 66"/>
                <a:gd name="T2" fmla="*/ 10 w 98"/>
                <a:gd name="T3" fmla="*/ 2 h 66"/>
                <a:gd name="T4" fmla="*/ 10 w 98"/>
                <a:gd name="T5" fmla="*/ 13 h 66"/>
                <a:gd name="T6" fmla="*/ 31 w 98"/>
                <a:gd name="T7" fmla="*/ 0 h 66"/>
                <a:gd name="T8" fmla="*/ 51 w 98"/>
                <a:gd name="T9" fmla="*/ 13 h 66"/>
                <a:gd name="T10" fmla="*/ 74 w 98"/>
                <a:gd name="T11" fmla="*/ 0 h 66"/>
                <a:gd name="T12" fmla="*/ 98 w 98"/>
                <a:gd name="T13" fmla="*/ 26 h 66"/>
                <a:gd name="T14" fmla="*/ 98 w 98"/>
                <a:gd name="T15" fmla="*/ 66 h 66"/>
                <a:gd name="T16" fmla="*/ 88 w 98"/>
                <a:gd name="T17" fmla="*/ 66 h 66"/>
                <a:gd name="T18" fmla="*/ 88 w 98"/>
                <a:gd name="T19" fmla="*/ 29 h 66"/>
                <a:gd name="T20" fmla="*/ 72 w 98"/>
                <a:gd name="T21" fmla="*/ 9 h 66"/>
                <a:gd name="T22" fmla="*/ 54 w 98"/>
                <a:gd name="T23" fmla="*/ 29 h 66"/>
                <a:gd name="T24" fmla="*/ 54 w 98"/>
                <a:gd name="T25" fmla="*/ 66 h 66"/>
                <a:gd name="T26" fmla="*/ 44 w 98"/>
                <a:gd name="T27" fmla="*/ 66 h 66"/>
                <a:gd name="T28" fmla="*/ 44 w 98"/>
                <a:gd name="T29" fmla="*/ 28 h 66"/>
                <a:gd name="T30" fmla="*/ 28 w 98"/>
                <a:gd name="T31" fmla="*/ 9 h 66"/>
                <a:gd name="T32" fmla="*/ 10 w 98"/>
                <a:gd name="T33" fmla="*/ 29 h 66"/>
                <a:gd name="T34" fmla="*/ 10 w 98"/>
                <a:gd name="T35" fmla="*/ 66 h 66"/>
                <a:gd name="T36" fmla="*/ 0 w 98"/>
                <a:gd name="T37" fmla="*/ 66 h 66"/>
                <a:gd name="T38" fmla="*/ 0 w 98"/>
                <a:gd name="T3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66">
                  <a:moveTo>
                    <a:pt x="0" y="2"/>
                  </a:moveTo>
                  <a:cubicBezTo>
                    <a:pt x="10" y="2"/>
                    <a:pt x="10" y="2"/>
                    <a:pt x="10" y="2"/>
                  </a:cubicBezTo>
                  <a:cubicBezTo>
                    <a:pt x="10" y="13"/>
                    <a:pt x="10" y="13"/>
                    <a:pt x="10" y="13"/>
                  </a:cubicBezTo>
                  <a:cubicBezTo>
                    <a:pt x="14" y="6"/>
                    <a:pt x="20" y="0"/>
                    <a:pt x="31" y="0"/>
                  </a:cubicBezTo>
                  <a:cubicBezTo>
                    <a:pt x="41" y="0"/>
                    <a:pt x="48" y="6"/>
                    <a:pt x="51" y="13"/>
                  </a:cubicBezTo>
                  <a:cubicBezTo>
                    <a:pt x="56" y="6"/>
                    <a:pt x="63" y="0"/>
                    <a:pt x="74" y="0"/>
                  </a:cubicBezTo>
                  <a:cubicBezTo>
                    <a:pt x="89" y="0"/>
                    <a:pt x="98" y="10"/>
                    <a:pt x="98" y="26"/>
                  </a:cubicBezTo>
                  <a:cubicBezTo>
                    <a:pt x="98" y="66"/>
                    <a:pt x="98" y="66"/>
                    <a:pt x="98" y="66"/>
                  </a:cubicBezTo>
                  <a:cubicBezTo>
                    <a:pt x="88" y="66"/>
                    <a:pt x="88" y="66"/>
                    <a:pt x="88" y="66"/>
                  </a:cubicBezTo>
                  <a:cubicBezTo>
                    <a:pt x="88" y="29"/>
                    <a:pt x="88" y="29"/>
                    <a:pt x="88" y="29"/>
                  </a:cubicBezTo>
                  <a:cubicBezTo>
                    <a:pt x="88" y="16"/>
                    <a:pt x="82" y="9"/>
                    <a:pt x="72" y="9"/>
                  </a:cubicBezTo>
                  <a:cubicBezTo>
                    <a:pt x="62" y="9"/>
                    <a:pt x="54" y="16"/>
                    <a:pt x="54" y="29"/>
                  </a:cubicBezTo>
                  <a:cubicBezTo>
                    <a:pt x="54" y="66"/>
                    <a:pt x="54" y="66"/>
                    <a:pt x="54" y="66"/>
                  </a:cubicBezTo>
                  <a:cubicBezTo>
                    <a:pt x="44" y="66"/>
                    <a:pt x="44" y="66"/>
                    <a:pt x="44" y="66"/>
                  </a:cubicBezTo>
                  <a:cubicBezTo>
                    <a:pt x="44" y="28"/>
                    <a:pt x="44" y="28"/>
                    <a:pt x="44" y="28"/>
                  </a:cubicBezTo>
                  <a:cubicBezTo>
                    <a:pt x="44" y="16"/>
                    <a:pt x="38" y="9"/>
                    <a:pt x="28" y="9"/>
                  </a:cubicBezTo>
                  <a:cubicBezTo>
                    <a:pt x="18" y="9"/>
                    <a:pt x="10" y="18"/>
                    <a:pt x="10" y="29"/>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1" name="Freeform 28">
              <a:extLst>
                <a:ext uri="{FF2B5EF4-FFF2-40B4-BE49-F238E27FC236}">
                  <a16:creationId xmlns:a16="http://schemas.microsoft.com/office/drawing/2014/main" id="{1DAA866F-49E1-4F0A-9E2C-26EBD3DC81E8}"/>
                </a:ext>
              </a:extLst>
            </p:cNvPr>
            <p:cNvSpPr>
              <a:spLocks noEditPoints="1"/>
            </p:cNvSpPr>
            <p:nvPr userDrawn="1"/>
          </p:nvSpPr>
          <p:spPr bwMode="auto">
            <a:xfrm>
              <a:off x="7426325" y="496888"/>
              <a:ext cx="55563" cy="66675"/>
            </a:xfrm>
            <a:custGeom>
              <a:avLst/>
              <a:gdLst>
                <a:gd name="T0" fmla="*/ 0 w 56"/>
                <a:gd name="T1" fmla="*/ 46 h 66"/>
                <a:gd name="T2" fmla="*/ 0 w 56"/>
                <a:gd name="T3" fmla="*/ 46 h 66"/>
                <a:gd name="T4" fmla="*/ 27 w 56"/>
                <a:gd name="T5" fmla="*/ 25 h 66"/>
                <a:gd name="T6" fmla="*/ 47 w 56"/>
                <a:gd name="T7" fmla="*/ 28 h 66"/>
                <a:gd name="T8" fmla="*/ 47 w 56"/>
                <a:gd name="T9" fmla="*/ 26 h 66"/>
                <a:gd name="T10" fmla="*/ 28 w 56"/>
                <a:gd name="T11" fmla="*/ 9 h 66"/>
                <a:gd name="T12" fmla="*/ 9 w 56"/>
                <a:gd name="T13" fmla="*/ 13 h 66"/>
                <a:gd name="T14" fmla="*/ 6 w 56"/>
                <a:gd name="T15" fmla="*/ 5 h 66"/>
                <a:gd name="T16" fmla="*/ 29 w 56"/>
                <a:gd name="T17" fmla="*/ 0 h 66"/>
                <a:gd name="T18" fmla="*/ 50 w 56"/>
                <a:gd name="T19" fmla="*/ 7 h 66"/>
                <a:gd name="T20" fmla="*/ 56 w 56"/>
                <a:gd name="T21" fmla="*/ 26 h 66"/>
                <a:gd name="T22" fmla="*/ 56 w 56"/>
                <a:gd name="T23" fmla="*/ 65 h 66"/>
                <a:gd name="T24" fmla="*/ 47 w 56"/>
                <a:gd name="T25" fmla="*/ 65 h 66"/>
                <a:gd name="T26" fmla="*/ 47 w 56"/>
                <a:gd name="T27" fmla="*/ 55 h 66"/>
                <a:gd name="T28" fmla="*/ 24 w 56"/>
                <a:gd name="T29" fmla="*/ 66 h 66"/>
                <a:gd name="T30" fmla="*/ 0 w 56"/>
                <a:gd name="T31" fmla="*/ 46 h 66"/>
                <a:gd name="T32" fmla="*/ 47 w 56"/>
                <a:gd name="T33" fmla="*/ 41 h 66"/>
                <a:gd name="T34" fmla="*/ 47 w 56"/>
                <a:gd name="T35" fmla="*/ 35 h 66"/>
                <a:gd name="T36" fmla="*/ 28 w 56"/>
                <a:gd name="T37" fmla="*/ 33 h 66"/>
                <a:gd name="T38" fmla="*/ 10 w 56"/>
                <a:gd name="T39" fmla="*/ 46 h 66"/>
                <a:gd name="T40" fmla="*/ 10 w 56"/>
                <a:gd name="T41" fmla="*/ 46 h 66"/>
                <a:gd name="T42" fmla="*/ 26 w 56"/>
                <a:gd name="T43" fmla="*/ 59 h 66"/>
                <a:gd name="T44" fmla="*/ 47 w 56"/>
                <a:gd name="T45"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0" y="46"/>
                  </a:moveTo>
                  <a:cubicBezTo>
                    <a:pt x="0" y="46"/>
                    <a:pt x="0" y="46"/>
                    <a:pt x="0" y="46"/>
                  </a:cubicBezTo>
                  <a:cubicBezTo>
                    <a:pt x="0" y="32"/>
                    <a:pt x="11" y="25"/>
                    <a:pt x="27" y="25"/>
                  </a:cubicBezTo>
                  <a:cubicBezTo>
                    <a:pt x="36" y="25"/>
                    <a:pt x="41" y="26"/>
                    <a:pt x="47" y="28"/>
                  </a:cubicBezTo>
                  <a:cubicBezTo>
                    <a:pt x="47" y="26"/>
                    <a:pt x="47" y="26"/>
                    <a:pt x="47" y="26"/>
                  </a:cubicBezTo>
                  <a:cubicBezTo>
                    <a:pt x="47" y="14"/>
                    <a:pt x="40" y="9"/>
                    <a:pt x="28" y="9"/>
                  </a:cubicBezTo>
                  <a:cubicBezTo>
                    <a:pt x="20" y="9"/>
                    <a:pt x="15" y="10"/>
                    <a:pt x="9" y="13"/>
                  </a:cubicBezTo>
                  <a:cubicBezTo>
                    <a:pt x="6" y="5"/>
                    <a:pt x="6" y="5"/>
                    <a:pt x="6" y="5"/>
                  </a:cubicBezTo>
                  <a:cubicBezTo>
                    <a:pt x="13" y="2"/>
                    <a:pt x="20" y="0"/>
                    <a:pt x="29" y="0"/>
                  </a:cubicBezTo>
                  <a:cubicBezTo>
                    <a:pt x="38" y="0"/>
                    <a:pt x="45" y="2"/>
                    <a:pt x="50" y="7"/>
                  </a:cubicBezTo>
                  <a:cubicBezTo>
                    <a:pt x="54" y="11"/>
                    <a:pt x="56" y="18"/>
                    <a:pt x="56" y="26"/>
                  </a:cubicBezTo>
                  <a:cubicBezTo>
                    <a:pt x="56" y="65"/>
                    <a:pt x="56" y="65"/>
                    <a:pt x="56" y="65"/>
                  </a:cubicBezTo>
                  <a:cubicBezTo>
                    <a:pt x="47" y="65"/>
                    <a:pt x="47" y="65"/>
                    <a:pt x="47" y="65"/>
                  </a:cubicBezTo>
                  <a:cubicBezTo>
                    <a:pt x="47" y="55"/>
                    <a:pt x="47" y="55"/>
                    <a:pt x="47" y="55"/>
                  </a:cubicBezTo>
                  <a:cubicBezTo>
                    <a:pt x="43" y="61"/>
                    <a:pt x="35" y="66"/>
                    <a:pt x="24" y="66"/>
                  </a:cubicBezTo>
                  <a:cubicBezTo>
                    <a:pt x="12" y="66"/>
                    <a:pt x="0" y="60"/>
                    <a:pt x="0" y="46"/>
                  </a:cubicBezTo>
                  <a:moveTo>
                    <a:pt x="47" y="41"/>
                  </a:moveTo>
                  <a:cubicBezTo>
                    <a:pt x="47" y="35"/>
                    <a:pt x="47" y="35"/>
                    <a:pt x="47" y="35"/>
                  </a:cubicBezTo>
                  <a:cubicBezTo>
                    <a:pt x="42" y="34"/>
                    <a:pt x="36" y="33"/>
                    <a:pt x="28" y="33"/>
                  </a:cubicBezTo>
                  <a:cubicBezTo>
                    <a:pt x="17" y="33"/>
                    <a:pt x="10" y="38"/>
                    <a:pt x="10" y="46"/>
                  </a:cubicBezTo>
                  <a:cubicBezTo>
                    <a:pt x="10" y="46"/>
                    <a:pt x="10" y="46"/>
                    <a:pt x="10" y="46"/>
                  </a:cubicBezTo>
                  <a:cubicBezTo>
                    <a:pt x="10" y="54"/>
                    <a:pt x="17" y="59"/>
                    <a:pt x="26" y="59"/>
                  </a:cubicBezTo>
                  <a:cubicBezTo>
                    <a:pt x="38" y="59"/>
                    <a:pt x="47" y="52"/>
                    <a:pt x="47" y="41"/>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2" name="Freeform 29">
              <a:extLst>
                <a:ext uri="{FF2B5EF4-FFF2-40B4-BE49-F238E27FC236}">
                  <a16:creationId xmlns:a16="http://schemas.microsoft.com/office/drawing/2014/main" id="{E3790B01-5BF6-45F3-A3B9-7B3B0950DA6B}"/>
                </a:ext>
              </a:extLst>
            </p:cNvPr>
            <p:cNvSpPr>
              <a:spLocks/>
            </p:cNvSpPr>
            <p:nvPr userDrawn="1"/>
          </p:nvSpPr>
          <p:spPr bwMode="auto">
            <a:xfrm>
              <a:off x="7504113" y="496888"/>
              <a:ext cx="36513" cy="66675"/>
            </a:xfrm>
            <a:custGeom>
              <a:avLst/>
              <a:gdLst>
                <a:gd name="T0" fmla="*/ 0 w 36"/>
                <a:gd name="T1" fmla="*/ 2 h 66"/>
                <a:gd name="T2" fmla="*/ 10 w 36"/>
                <a:gd name="T3" fmla="*/ 2 h 66"/>
                <a:gd name="T4" fmla="*/ 10 w 36"/>
                <a:gd name="T5" fmla="*/ 19 h 66"/>
                <a:gd name="T6" fmla="*/ 36 w 36"/>
                <a:gd name="T7" fmla="*/ 1 h 66"/>
                <a:gd name="T8" fmla="*/ 36 w 36"/>
                <a:gd name="T9" fmla="*/ 11 h 66"/>
                <a:gd name="T10" fmla="*/ 35 w 36"/>
                <a:gd name="T11" fmla="*/ 11 h 66"/>
                <a:gd name="T12" fmla="*/ 10 w 36"/>
                <a:gd name="T13" fmla="*/ 40 h 66"/>
                <a:gd name="T14" fmla="*/ 10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10" y="2"/>
                    <a:pt x="10" y="2"/>
                    <a:pt x="10" y="2"/>
                  </a:cubicBezTo>
                  <a:cubicBezTo>
                    <a:pt x="10" y="19"/>
                    <a:pt x="10" y="19"/>
                    <a:pt x="10" y="19"/>
                  </a:cubicBezTo>
                  <a:cubicBezTo>
                    <a:pt x="14" y="8"/>
                    <a:pt x="24" y="0"/>
                    <a:pt x="36" y="1"/>
                  </a:cubicBezTo>
                  <a:cubicBezTo>
                    <a:pt x="36" y="11"/>
                    <a:pt x="36" y="11"/>
                    <a:pt x="36" y="11"/>
                  </a:cubicBezTo>
                  <a:cubicBezTo>
                    <a:pt x="35" y="11"/>
                    <a:pt x="35" y="11"/>
                    <a:pt x="35" y="11"/>
                  </a:cubicBezTo>
                  <a:cubicBezTo>
                    <a:pt x="21" y="11"/>
                    <a:pt x="10" y="21"/>
                    <a:pt x="10" y="40"/>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3" name="Freeform 30">
              <a:extLst>
                <a:ext uri="{FF2B5EF4-FFF2-40B4-BE49-F238E27FC236}">
                  <a16:creationId xmlns:a16="http://schemas.microsoft.com/office/drawing/2014/main" id="{7CB31E56-2E20-447F-BD92-7AE8339CDC56}"/>
                </a:ext>
              </a:extLst>
            </p:cNvPr>
            <p:cNvSpPr>
              <a:spLocks/>
            </p:cNvSpPr>
            <p:nvPr userDrawn="1"/>
          </p:nvSpPr>
          <p:spPr bwMode="auto">
            <a:xfrm>
              <a:off x="7556500" y="471488"/>
              <a:ext cx="57150" cy="92075"/>
            </a:xfrm>
            <a:custGeom>
              <a:avLst/>
              <a:gdLst>
                <a:gd name="T0" fmla="*/ 0 w 36"/>
                <a:gd name="T1" fmla="*/ 0 h 58"/>
                <a:gd name="T2" fmla="*/ 6 w 36"/>
                <a:gd name="T3" fmla="*/ 0 h 58"/>
                <a:gd name="T4" fmla="*/ 6 w 36"/>
                <a:gd name="T5" fmla="*/ 40 h 58"/>
                <a:gd name="T6" fmla="*/ 28 w 36"/>
                <a:gd name="T7" fmla="*/ 17 h 58"/>
                <a:gd name="T8" fmla="*/ 36 w 36"/>
                <a:gd name="T9" fmla="*/ 17 h 58"/>
                <a:gd name="T10" fmla="*/ 18 w 36"/>
                <a:gd name="T11" fmla="*/ 34 h 58"/>
                <a:gd name="T12" fmla="*/ 36 w 36"/>
                <a:gd name="T13" fmla="*/ 58 h 58"/>
                <a:gd name="T14" fmla="*/ 29 w 36"/>
                <a:gd name="T15" fmla="*/ 58 h 58"/>
                <a:gd name="T16" fmla="*/ 14 w 36"/>
                <a:gd name="T17" fmla="*/ 39 h 58"/>
                <a:gd name="T18" fmla="*/ 6 w 36"/>
                <a:gd name="T19" fmla="*/ 47 h 58"/>
                <a:gd name="T20" fmla="*/ 6 w 36"/>
                <a:gd name="T21" fmla="*/ 58 h 58"/>
                <a:gd name="T22" fmla="*/ 0 w 36"/>
                <a:gd name="T23" fmla="*/ 58 h 58"/>
                <a:gd name="T24" fmla="*/ 0 w 36"/>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8">
                  <a:moveTo>
                    <a:pt x="0" y="0"/>
                  </a:moveTo>
                  <a:lnTo>
                    <a:pt x="6" y="0"/>
                  </a:lnTo>
                  <a:lnTo>
                    <a:pt x="6" y="40"/>
                  </a:lnTo>
                  <a:lnTo>
                    <a:pt x="28" y="17"/>
                  </a:lnTo>
                  <a:lnTo>
                    <a:pt x="36" y="17"/>
                  </a:lnTo>
                  <a:lnTo>
                    <a:pt x="18" y="34"/>
                  </a:lnTo>
                  <a:lnTo>
                    <a:pt x="36" y="58"/>
                  </a:lnTo>
                  <a:lnTo>
                    <a:pt x="29" y="58"/>
                  </a:lnTo>
                  <a:lnTo>
                    <a:pt x="14" y="39"/>
                  </a:lnTo>
                  <a:lnTo>
                    <a:pt x="6" y="47"/>
                  </a:lnTo>
                  <a:lnTo>
                    <a:pt x="6" y="58"/>
                  </a:lnTo>
                  <a:lnTo>
                    <a:pt x="0" y="58"/>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4" name="Freeform 31">
              <a:extLst>
                <a:ext uri="{FF2B5EF4-FFF2-40B4-BE49-F238E27FC236}">
                  <a16:creationId xmlns:a16="http://schemas.microsoft.com/office/drawing/2014/main" id="{56DA7EF9-BED8-4051-9BF0-DABF9ED6FF17}"/>
                </a:ext>
              </a:extLst>
            </p:cNvPr>
            <p:cNvSpPr>
              <a:spLocks noEditPoints="1"/>
            </p:cNvSpPr>
            <p:nvPr userDrawn="1"/>
          </p:nvSpPr>
          <p:spPr bwMode="auto">
            <a:xfrm>
              <a:off x="7667625" y="473075"/>
              <a:ext cx="11113" cy="90487"/>
            </a:xfrm>
            <a:custGeom>
              <a:avLst/>
              <a:gdLst>
                <a:gd name="T0" fmla="*/ 0 w 7"/>
                <a:gd name="T1" fmla="*/ 0 h 57"/>
                <a:gd name="T2" fmla="*/ 7 w 7"/>
                <a:gd name="T3" fmla="*/ 0 h 57"/>
                <a:gd name="T4" fmla="*/ 7 w 7"/>
                <a:gd name="T5" fmla="*/ 7 h 57"/>
                <a:gd name="T6" fmla="*/ 0 w 7"/>
                <a:gd name="T7" fmla="*/ 7 h 57"/>
                <a:gd name="T8" fmla="*/ 0 w 7"/>
                <a:gd name="T9" fmla="*/ 0 h 57"/>
                <a:gd name="T10" fmla="*/ 0 w 7"/>
                <a:gd name="T11" fmla="*/ 16 h 57"/>
                <a:gd name="T12" fmla="*/ 7 w 7"/>
                <a:gd name="T13" fmla="*/ 16 h 57"/>
                <a:gd name="T14" fmla="*/ 7 w 7"/>
                <a:gd name="T15" fmla="*/ 57 h 57"/>
                <a:gd name="T16" fmla="*/ 0 w 7"/>
                <a:gd name="T17" fmla="*/ 57 h 57"/>
                <a:gd name="T18" fmla="*/ 0 w 7"/>
                <a:gd name="T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7">
                  <a:moveTo>
                    <a:pt x="0" y="0"/>
                  </a:moveTo>
                  <a:lnTo>
                    <a:pt x="7" y="0"/>
                  </a:lnTo>
                  <a:lnTo>
                    <a:pt x="7" y="7"/>
                  </a:lnTo>
                  <a:lnTo>
                    <a:pt x="0" y="7"/>
                  </a:lnTo>
                  <a:lnTo>
                    <a:pt x="0" y="0"/>
                  </a:lnTo>
                  <a:close/>
                  <a:moveTo>
                    <a:pt x="0" y="16"/>
                  </a:moveTo>
                  <a:lnTo>
                    <a:pt x="7" y="16"/>
                  </a:lnTo>
                  <a:lnTo>
                    <a:pt x="7" y="57"/>
                  </a:lnTo>
                  <a:lnTo>
                    <a:pt x="0" y="57"/>
                  </a:lnTo>
                  <a:lnTo>
                    <a:pt x="0" y="1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5" name="Freeform 32">
              <a:extLst>
                <a:ext uri="{FF2B5EF4-FFF2-40B4-BE49-F238E27FC236}">
                  <a16:creationId xmlns:a16="http://schemas.microsoft.com/office/drawing/2014/main" id="{675FE8F3-2C30-4F05-9644-10B7930EB550}"/>
                </a:ext>
              </a:extLst>
            </p:cNvPr>
            <p:cNvSpPr>
              <a:spLocks/>
            </p:cNvSpPr>
            <p:nvPr userDrawn="1"/>
          </p:nvSpPr>
          <p:spPr bwMode="auto">
            <a:xfrm>
              <a:off x="7696200" y="496888"/>
              <a:ext cx="50800" cy="66675"/>
            </a:xfrm>
            <a:custGeom>
              <a:avLst/>
              <a:gdLst>
                <a:gd name="T0" fmla="*/ 0 w 50"/>
                <a:gd name="T1" fmla="*/ 57 h 66"/>
                <a:gd name="T2" fmla="*/ 5 w 50"/>
                <a:gd name="T3" fmla="*/ 50 h 66"/>
                <a:gd name="T4" fmla="*/ 27 w 50"/>
                <a:gd name="T5" fmla="*/ 58 h 66"/>
                <a:gd name="T6" fmla="*/ 41 w 50"/>
                <a:gd name="T7" fmla="*/ 48 h 66"/>
                <a:gd name="T8" fmla="*/ 41 w 50"/>
                <a:gd name="T9" fmla="*/ 48 h 66"/>
                <a:gd name="T10" fmla="*/ 25 w 50"/>
                <a:gd name="T11" fmla="*/ 36 h 66"/>
                <a:gd name="T12" fmla="*/ 3 w 50"/>
                <a:gd name="T13" fmla="*/ 18 h 66"/>
                <a:gd name="T14" fmla="*/ 3 w 50"/>
                <a:gd name="T15" fmla="*/ 18 h 66"/>
                <a:gd name="T16" fmla="*/ 25 w 50"/>
                <a:gd name="T17" fmla="*/ 0 h 66"/>
                <a:gd name="T18" fmla="*/ 48 w 50"/>
                <a:gd name="T19" fmla="*/ 7 h 66"/>
                <a:gd name="T20" fmla="*/ 44 w 50"/>
                <a:gd name="T21" fmla="*/ 14 h 66"/>
                <a:gd name="T22" fmla="*/ 25 w 50"/>
                <a:gd name="T23" fmla="*/ 8 h 66"/>
                <a:gd name="T24" fmla="*/ 13 w 50"/>
                <a:gd name="T25" fmla="*/ 17 h 66"/>
                <a:gd name="T26" fmla="*/ 13 w 50"/>
                <a:gd name="T27" fmla="*/ 17 h 66"/>
                <a:gd name="T28" fmla="*/ 29 w 50"/>
                <a:gd name="T29" fmla="*/ 28 h 66"/>
                <a:gd name="T30" fmla="*/ 50 w 50"/>
                <a:gd name="T31" fmla="*/ 47 h 66"/>
                <a:gd name="T32" fmla="*/ 50 w 50"/>
                <a:gd name="T33" fmla="*/ 47 h 66"/>
                <a:gd name="T34" fmla="*/ 27 w 50"/>
                <a:gd name="T35" fmla="*/ 66 h 66"/>
                <a:gd name="T36" fmla="*/ 0 w 50"/>
                <a:gd name="T3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6">
                  <a:moveTo>
                    <a:pt x="0" y="57"/>
                  </a:moveTo>
                  <a:cubicBezTo>
                    <a:pt x="5" y="50"/>
                    <a:pt x="5" y="50"/>
                    <a:pt x="5" y="50"/>
                  </a:cubicBezTo>
                  <a:cubicBezTo>
                    <a:pt x="12" y="55"/>
                    <a:pt x="20" y="58"/>
                    <a:pt x="27" y="58"/>
                  </a:cubicBezTo>
                  <a:cubicBezTo>
                    <a:pt x="35" y="58"/>
                    <a:pt x="41" y="54"/>
                    <a:pt x="41" y="48"/>
                  </a:cubicBezTo>
                  <a:cubicBezTo>
                    <a:pt x="41" y="48"/>
                    <a:pt x="41" y="48"/>
                    <a:pt x="41" y="48"/>
                  </a:cubicBezTo>
                  <a:cubicBezTo>
                    <a:pt x="41" y="41"/>
                    <a:pt x="33" y="39"/>
                    <a:pt x="25" y="36"/>
                  </a:cubicBezTo>
                  <a:cubicBezTo>
                    <a:pt x="15" y="34"/>
                    <a:pt x="3" y="30"/>
                    <a:pt x="3" y="18"/>
                  </a:cubicBezTo>
                  <a:cubicBezTo>
                    <a:pt x="3" y="18"/>
                    <a:pt x="3" y="18"/>
                    <a:pt x="3" y="18"/>
                  </a:cubicBezTo>
                  <a:cubicBezTo>
                    <a:pt x="3" y="7"/>
                    <a:pt x="13" y="0"/>
                    <a:pt x="25" y="0"/>
                  </a:cubicBezTo>
                  <a:cubicBezTo>
                    <a:pt x="33" y="0"/>
                    <a:pt x="42" y="2"/>
                    <a:pt x="48" y="7"/>
                  </a:cubicBezTo>
                  <a:cubicBezTo>
                    <a:pt x="44" y="14"/>
                    <a:pt x="44" y="14"/>
                    <a:pt x="44" y="14"/>
                  </a:cubicBezTo>
                  <a:cubicBezTo>
                    <a:pt x="38" y="10"/>
                    <a:pt x="31" y="8"/>
                    <a:pt x="25" y="8"/>
                  </a:cubicBezTo>
                  <a:cubicBezTo>
                    <a:pt x="17" y="8"/>
                    <a:pt x="13" y="12"/>
                    <a:pt x="13" y="17"/>
                  </a:cubicBezTo>
                  <a:cubicBezTo>
                    <a:pt x="13" y="17"/>
                    <a:pt x="13" y="17"/>
                    <a:pt x="13" y="17"/>
                  </a:cubicBezTo>
                  <a:cubicBezTo>
                    <a:pt x="13" y="23"/>
                    <a:pt x="21" y="26"/>
                    <a:pt x="29" y="28"/>
                  </a:cubicBezTo>
                  <a:cubicBezTo>
                    <a:pt x="39" y="31"/>
                    <a:pt x="50" y="35"/>
                    <a:pt x="50" y="47"/>
                  </a:cubicBezTo>
                  <a:cubicBezTo>
                    <a:pt x="50" y="47"/>
                    <a:pt x="50" y="47"/>
                    <a:pt x="50" y="47"/>
                  </a:cubicBezTo>
                  <a:cubicBezTo>
                    <a:pt x="50" y="59"/>
                    <a:pt x="40" y="66"/>
                    <a:pt x="27" y="66"/>
                  </a:cubicBezTo>
                  <a:cubicBezTo>
                    <a:pt x="18" y="66"/>
                    <a:pt x="8" y="63"/>
                    <a:pt x="0" y="5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6" name="Freeform 33">
              <a:extLst>
                <a:ext uri="{FF2B5EF4-FFF2-40B4-BE49-F238E27FC236}">
                  <a16:creationId xmlns:a16="http://schemas.microsoft.com/office/drawing/2014/main" id="{01A54623-EED9-43DF-8316-9127CFF321E4}"/>
                </a:ext>
              </a:extLst>
            </p:cNvPr>
            <p:cNvSpPr>
              <a:spLocks/>
            </p:cNvSpPr>
            <p:nvPr userDrawn="1"/>
          </p:nvSpPr>
          <p:spPr bwMode="auto">
            <a:xfrm>
              <a:off x="7799388" y="477838"/>
              <a:ext cx="38100" cy="85725"/>
            </a:xfrm>
            <a:custGeom>
              <a:avLst/>
              <a:gdLst>
                <a:gd name="T0" fmla="*/ 9 w 39"/>
                <a:gd name="T1" fmla="*/ 67 h 85"/>
                <a:gd name="T2" fmla="*/ 9 w 39"/>
                <a:gd name="T3" fmla="*/ 28 h 85"/>
                <a:gd name="T4" fmla="*/ 0 w 39"/>
                <a:gd name="T5" fmla="*/ 28 h 85"/>
                <a:gd name="T6" fmla="*/ 0 w 39"/>
                <a:gd name="T7" fmla="*/ 20 h 85"/>
                <a:gd name="T8" fmla="*/ 9 w 39"/>
                <a:gd name="T9" fmla="*/ 20 h 85"/>
                <a:gd name="T10" fmla="*/ 9 w 39"/>
                <a:gd name="T11" fmla="*/ 0 h 85"/>
                <a:gd name="T12" fmla="*/ 19 w 39"/>
                <a:gd name="T13" fmla="*/ 0 h 85"/>
                <a:gd name="T14" fmla="*/ 19 w 39"/>
                <a:gd name="T15" fmla="*/ 20 h 85"/>
                <a:gd name="T16" fmla="*/ 39 w 39"/>
                <a:gd name="T17" fmla="*/ 20 h 85"/>
                <a:gd name="T18" fmla="*/ 39 w 39"/>
                <a:gd name="T19" fmla="*/ 28 h 85"/>
                <a:gd name="T20" fmla="*/ 19 w 39"/>
                <a:gd name="T21" fmla="*/ 28 h 85"/>
                <a:gd name="T22" fmla="*/ 19 w 39"/>
                <a:gd name="T23" fmla="*/ 66 h 85"/>
                <a:gd name="T24" fmla="*/ 29 w 39"/>
                <a:gd name="T25" fmla="*/ 76 h 85"/>
                <a:gd name="T26" fmla="*/ 39 w 39"/>
                <a:gd name="T27" fmla="*/ 74 h 85"/>
                <a:gd name="T28" fmla="*/ 39 w 39"/>
                <a:gd name="T29" fmla="*/ 82 h 85"/>
                <a:gd name="T30" fmla="*/ 27 w 39"/>
                <a:gd name="T31" fmla="*/ 85 h 85"/>
                <a:gd name="T32" fmla="*/ 9 w 39"/>
                <a:gd name="T33"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5">
                  <a:moveTo>
                    <a:pt x="9" y="67"/>
                  </a:moveTo>
                  <a:cubicBezTo>
                    <a:pt x="9" y="28"/>
                    <a:pt x="9" y="28"/>
                    <a:pt x="9" y="28"/>
                  </a:cubicBezTo>
                  <a:cubicBezTo>
                    <a:pt x="0" y="28"/>
                    <a:pt x="0" y="28"/>
                    <a:pt x="0" y="28"/>
                  </a:cubicBezTo>
                  <a:cubicBezTo>
                    <a:pt x="0" y="20"/>
                    <a:pt x="0" y="20"/>
                    <a:pt x="0" y="20"/>
                  </a:cubicBezTo>
                  <a:cubicBezTo>
                    <a:pt x="9" y="20"/>
                    <a:pt x="9" y="20"/>
                    <a:pt x="9" y="20"/>
                  </a:cubicBezTo>
                  <a:cubicBezTo>
                    <a:pt x="9" y="0"/>
                    <a:pt x="9" y="0"/>
                    <a:pt x="9" y="0"/>
                  </a:cubicBezTo>
                  <a:cubicBezTo>
                    <a:pt x="19" y="0"/>
                    <a:pt x="19" y="0"/>
                    <a:pt x="19" y="0"/>
                  </a:cubicBezTo>
                  <a:cubicBezTo>
                    <a:pt x="19" y="20"/>
                    <a:pt x="19" y="20"/>
                    <a:pt x="19" y="20"/>
                  </a:cubicBezTo>
                  <a:cubicBezTo>
                    <a:pt x="39" y="20"/>
                    <a:pt x="39" y="20"/>
                    <a:pt x="39" y="20"/>
                  </a:cubicBezTo>
                  <a:cubicBezTo>
                    <a:pt x="39" y="28"/>
                    <a:pt x="39" y="28"/>
                    <a:pt x="39" y="28"/>
                  </a:cubicBezTo>
                  <a:cubicBezTo>
                    <a:pt x="19" y="28"/>
                    <a:pt x="19" y="28"/>
                    <a:pt x="19" y="28"/>
                  </a:cubicBezTo>
                  <a:cubicBezTo>
                    <a:pt x="19" y="66"/>
                    <a:pt x="19" y="66"/>
                    <a:pt x="19" y="66"/>
                  </a:cubicBezTo>
                  <a:cubicBezTo>
                    <a:pt x="19" y="74"/>
                    <a:pt x="23" y="76"/>
                    <a:pt x="29" y="76"/>
                  </a:cubicBezTo>
                  <a:cubicBezTo>
                    <a:pt x="33" y="76"/>
                    <a:pt x="35" y="76"/>
                    <a:pt x="39" y="74"/>
                  </a:cubicBezTo>
                  <a:cubicBezTo>
                    <a:pt x="39" y="82"/>
                    <a:pt x="39" y="82"/>
                    <a:pt x="39" y="82"/>
                  </a:cubicBezTo>
                  <a:cubicBezTo>
                    <a:pt x="35" y="84"/>
                    <a:pt x="32" y="85"/>
                    <a:pt x="27" y="85"/>
                  </a:cubicBezTo>
                  <a:cubicBezTo>
                    <a:pt x="17" y="85"/>
                    <a:pt x="9" y="80"/>
                    <a:pt x="9" y="6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7" name="Freeform 34">
              <a:extLst>
                <a:ext uri="{FF2B5EF4-FFF2-40B4-BE49-F238E27FC236}">
                  <a16:creationId xmlns:a16="http://schemas.microsoft.com/office/drawing/2014/main" id="{2101C7C6-D34C-4112-9CD9-6980826FFD56}"/>
                </a:ext>
              </a:extLst>
            </p:cNvPr>
            <p:cNvSpPr>
              <a:spLocks/>
            </p:cNvSpPr>
            <p:nvPr userDrawn="1"/>
          </p:nvSpPr>
          <p:spPr bwMode="auto">
            <a:xfrm>
              <a:off x="7856538" y="471488"/>
              <a:ext cx="55563" cy="92075"/>
            </a:xfrm>
            <a:custGeom>
              <a:avLst/>
              <a:gdLst>
                <a:gd name="T0" fmla="*/ 0 w 56"/>
                <a:gd name="T1" fmla="*/ 0 h 91"/>
                <a:gd name="T2" fmla="*/ 10 w 56"/>
                <a:gd name="T3" fmla="*/ 0 h 91"/>
                <a:gd name="T4" fmla="*/ 10 w 56"/>
                <a:gd name="T5" fmla="*/ 38 h 91"/>
                <a:gd name="T6" fmla="*/ 32 w 56"/>
                <a:gd name="T7" fmla="*/ 25 h 91"/>
                <a:gd name="T8" fmla="*/ 56 w 56"/>
                <a:gd name="T9" fmla="*/ 51 h 91"/>
                <a:gd name="T10" fmla="*/ 56 w 56"/>
                <a:gd name="T11" fmla="*/ 91 h 91"/>
                <a:gd name="T12" fmla="*/ 47 w 56"/>
                <a:gd name="T13" fmla="*/ 91 h 91"/>
                <a:gd name="T14" fmla="*/ 47 w 56"/>
                <a:gd name="T15" fmla="*/ 54 h 91"/>
                <a:gd name="T16" fmla="*/ 29 w 56"/>
                <a:gd name="T17" fmla="*/ 34 h 91"/>
                <a:gd name="T18" fmla="*/ 10 w 56"/>
                <a:gd name="T19" fmla="*/ 54 h 91"/>
                <a:gd name="T20" fmla="*/ 10 w 56"/>
                <a:gd name="T21" fmla="*/ 91 h 91"/>
                <a:gd name="T22" fmla="*/ 0 w 56"/>
                <a:gd name="T23" fmla="*/ 91 h 91"/>
                <a:gd name="T24" fmla="*/ 0 w 5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
                  <a:moveTo>
                    <a:pt x="0" y="0"/>
                  </a:moveTo>
                  <a:cubicBezTo>
                    <a:pt x="10" y="0"/>
                    <a:pt x="10" y="0"/>
                    <a:pt x="10" y="0"/>
                  </a:cubicBezTo>
                  <a:cubicBezTo>
                    <a:pt x="10" y="38"/>
                    <a:pt x="10" y="38"/>
                    <a:pt x="10" y="38"/>
                  </a:cubicBezTo>
                  <a:cubicBezTo>
                    <a:pt x="14" y="31"/>
                    <a:pt x="21" y="25"/>
                    <a:pt x="32" y="25"/>
                  </a:cubicBezTo>
                  <a:cubicBezTo>
                    <a:pt x="47" y="25"/>
                    <a:pt x="56" y="36"/>
                    <a:pt x="56" y="51"/>
                  </a:cubicBezTo>
                  <a:cubicBezTo>
                    <a:pt x="56" y="91"/>
                    <a:pt x="56" y="91"/>
                    <a:pt x="56" y="91"/>
                  </a:cubicBezTo>
                  <a:cubicBezTo>
                    <a:pt x="47" y="91"/>
                    <a:pt x="47" y="91"/>
                    <a:pt x="47" y="91"/>
                  </a:cubicBezTo>
                  <a:cubicBezTo>
                    <a:pt x="47" y="54"/>
                    <a:pt x="47" y="54"/>
                    <a:pt x="47" y="54"/>
                  </a:cubicBezTo>
                  <a:cubicBezTo>
                    <a:pt x="47" y="42"/>
                    <a:pt x="40" y="34"/>
                    <a:pt x="29" y="34"/>
                  </a:cubicBezTo>
                  <a:cubicBezTo>
                    <a:pt x="18" y="34"/>
                    <a:pt x="10" y="42"/>
                    <a:pt x="10" y="54"/>
                  </a:cubicBezTo>
                  <a:cubicBezTo>
                    <a:pt x="10" y="91"/>
                    <a:pt x="10" y="91"/>
                    <a:pt x="10" y="91"/>
                  </a:cubicBezTo>
                  <a:cubicBezTo>
                    <a:pt x="0" y="91"/>
                    <a:pt x="0" y="91"/>
                    <a:pt x="0" y="91"/>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8" name="Freeform 35">
              <a:extLst>
                <a:ext uri="{FF2B5EF4-FFF2-40B4-BE49-F238E27FC236}">
                  <a16:creationId xmlns:a16="http://schemas.microsoft.com/office/drawing/2014/main" id="{639F4A7E-E782-467C-B703-B1E42A1B0589}"/>
                </a:ext>
              </a:extLst>
            </p:cNvPr>
            <p:cNvSpPr>
              <a:spLocks noEditPoints="1"/>
            </p:cNvSpPr>
            <p:nvPr userDrawn="1"/>
          </p:nvSpPr>
          <p:spPr bwMode="auto">
            <a:xfrm>
              <a:off x="7929563" y="496888"/>
              <a:ext cx="61913" cy="66675"/>
            </a:xfrm>
            <a:custGeom>
              <a:avLst/>
              <a:gdLst>
                <a:gd name="T0" fmla="*/ 32 w 61"/>
                <a:gd name="T1" fmla="*/ 59 h 67"/>
                <a:gd name="T2" fmla="*/ 53 w 61"/>
                <a:gd name="T3" fmla="*/ 50 h 67"/>
                <a:gd name="T4" fmla="*/ 59 w 61"/>
                <a:gd name="T5" fmla="*/ 55 h 67"/>
                <a:gd name="T6" fmla="*/ 32 w 61"/>
                <a:gd name="T7" fmla="*/ 67 h 67"/>
                <a:gd name="T8" fmla="*/ 0 w 61"/>
                <a:gd name="T9" fmla="*/ 34 h 67"/>
                <a:gd name="T10" fmla="*/ 31 w 61"/>
                <a:gd name="T11" fmla="*/ 0 h 67"/>
                <a:gd name="T12" fmla="*/ 61 w 61"/>
                <a:gd name="T13" fmla="*/ 34 h 67"/>
                <a:gd name="T14" fmla="*/ 61 w 61"/>
                <a:gd name="T15" fmla="*/ 38 h 67"/>
                <a:gd name="T16" fmla="*/ 10 w 61"/>
                <a:gd name="T17" fmla="*/ 38 h 67"/>
                <a:gd name="T18" fmla="*/ 32 w 61"/>
                <a:gd name="T19" fmla="*/ 59 h 67"/>
                <a:gd name="T20" fmla="*/ 51 w 61"/>
                <a:gd name="T21" fmla="*/ 30 h 67"/>
                <a:gd name="T22" fmla="*/ 31 w 61"/>
                <a:gd name="T23" fmla="*/ 9 h 67"/>
                <a:gd name="T24" fmla="*/ 10 w 61"/>
                <a:gd name="T25" fmla="*/ 30 h 67"/>
                <a:gd name="T26" fmla="*/ 51 w 61"/>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32" y="59"/>
                  </a:moveTo>
                  <a:cubicBezTo>
                    <a:pt x="41" y="59"/>
                    <a:pt x="47" y="56"/>
                    <a:pt x="53" y="50"/>
                  </a:cubicBezTo>
                  <a:cubicBezTo>
                    <a:pt x="59" y="55"/>
                    <a:pt x="59" y="55"/>
                    <a:pt x="59" y="55"/>
                  </a:cubicBezTo>
                  <a:cubicBezTo>
                    <a:pt x="52" y="63"/>
                    <a:pt x="44" y="67"/>
                    <a:pt x="32" y="67"/>
                  </a:cubicBezTo>
                  <a:cubicBezTo>
                    <a:pt x="15" y="67"/>
                    <a:pt x="0" y="54"/>
                    <a:pt x="0" y="34"/>
                  </a:cubicBezTo>
                  <a:cubicBezTo>
                    <a:pt x="0" y="15"/>
                    <a:pt x="13" y="0"/>
                    <a:pt x="31" y="0"/>
                  </a:cubicBezTo>
                  <a:cubicBezTo>
                    <a:pt x="50" y="0"/>
                    <a:pt x="61" y="16"/>
                    <a:pt x="61" y="34"/>
                  </a:cubicBezTo>
                  <a:cubicBezTo>
                    <a:pt x="61" y="35"/>
                    <a:pt x="61" y="36"/>
                    <a:pt x="61" y="38"/>
                  </a:cubicBezTo>
                  <a:cubicBezTo>
                    <a:pt x="10" y="38"/>
                    <a:pt x="10" y="38"/>
                    <a:pt x="10" y="38"/>
                  </a:cubicBezTo>
                  <a:cubicBezTo>
                    <a:pt x="11" y="51"/>
                    <a:pt x="21" y="59"/>
                    <a:pt x="32" y="59"/>
                  </a:cubicBezTo>
                  <a:moveTo>
                    <a:pt x="51" y="30"/>
                  </a:moveTo>
                  <a:cubicBezTo>
                    <a:pt x="50" y="18"/>
                    <a:pt x="43" y="9"/>
                    <a:pt x="31" y="9"/>
                  </a:cubicBezTo>
                  <a:cubicBezTo>
                    <a:pt x="20" y="9"/>
                    <a:pt x="11" y="18"/>
                    <a:pt x="10" y="30"/>
                  </a:cubicBezTo>
                  <a:lnTo>
                    <a:pt x="51"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9" name="Freeform 36">
              <a:extLst>
                <a:ext uri="{FF2B5EF4-FFF2-40B4-BE49-F238E27FC236}">
                  <a16:creationId xmlns:a16="http://schemas.microsoft.com/office/drawing/2014/main" id="{724F6BC4-A4EE-4B83-B876-F784C4B506AF}"/>
                </a:ext>
              </a:extLst>
            </p:cNvPr>
            <p:cNvSpPr>
              <a:spLocks noEditPoints="1"/>
            </p:cNvSpPr>
            <p:nvPr userDrawn="1"/>
          </p:nvSpPr>
          <p:spPr bwMode="auto">
            <a:xfrm>
              <a:off x="8048625" y="473075"/>
              <a:ext cx="11113" cy="90487"/>
            </a:xfrm>
            <a:custGeom>
              <a:avLst/>
              <a:gdLst>
                <a:gd name="T0" fmla="*/ 0 w 7"/>
                <a:gd name="T1" fmla="*/ 0 h 57"/>
                <a:gd name="T2" fmla="*/ 7 w 7"/>
                <a:gd name="T3" fmla="*/ 0 h 57"/>
                <a:gd name="T4" fmla="*/ 7 w 7"/>
                <a:gd name="T5" fmla="*/ 7 h 57"/>
                <a:gd name="T6" fmla="*/ 0 w 7"/>
                <a:gd name="T7" fmla="*/ 7 h 57"/>
                <a:gd name="T8" fmla="*/ 0 w 7"/>
                <a:gd name="T9" fmla="*/ 0 h 57"/>
                <a:gd name="T10" fmla="*/ 1 w 7"/>
                <a:gd name="T11" fmla="*/ 16 h 57"/>
                <a:gd name="T12" fmla="*/ 6 w 7"/>
                <a:gd name="T13" fmla="*/ 16 h 57"/>
                <a:gd name="T14" fmla="*/ 6 w 7"/>
                <a:gd name="T15" fmla="*/ 57 h 57"/>
                <a:gd name="T16" fmla="*/ 1 w 7"/>
                <a:gd name="T17" fmla="*/ 57 h 57"/>
                <a:gd name="T18" fmla="*/ 1 w 7"/>
                <a:gd name="T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7">
                  <a:moveTo>
                    <a:pt x="0" y="0"/>
                  </a:moveTo>
                  <a:lnTo>
                    <a:pt x="7" y="0"/>
                  </a:lnTo>
                  <a:lnTo>
                    <a:pt x="7" y="7"/>
                  </a:lnTo>
                  <a:lnTo>
                    <a:pt x="0" y="7"/>
                  </a:lnTo>
                  <a:lnTo>
                    <a:pt x="0" y="0"/>
                  </a:lnTo>
                  <a:close/>
                  <a:moveTo>
                    <a:pt x="1" y="16"/>
                  </a:moveTo>
                  <a:lnTo>
                    <a:pt x="6" y="16"/>
                  </a:lnTo>
                  <a:lnTo>
                    <a:pt x="6" y="57"/>
                  </a:lnTo>
                  <a:lnTo>
                    <a:pt x="1" y="57"/>
                  </a:lnTo>
                  <a:lnTo>
                    <a:pt x="1" y="1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0" name="Freeform 37">
              <a:extLst>
                <a:ext uri="{FF2B5EF4-FFF2-40B4-BE49-F238E27FC236}">
                  <a16:creationId xmlns:a16="http://schemas.microsoft.com/office/drawing/2014/main" id="{0AF7EA46-354C-437B-87E4-5E88CB946EC5}"/>
                </a:ext>
              </a:extLst>
            </p:cNvPr>
            <p:cNvSpPr>
              <a:spLocks/>
            </p:cNvSpPr>
            <p:nvPr userDrawn="1"/>
          </p:nvSpPr>
          <p:spPr bwMode="auto">
            <a:xfrm>
              <a:off x="8081963" y="496888"/>
              <a:ext cx="57150" cy="66675"/>
            </a:xfrm>
            <a:custGeom>
              <a:avLst/>
              <a:gdLst>
                <a:gd name="T0" fmla="*/ 0 w 56"/>
                <a:gd name="T1" fmla="*/ 2 h 66"/>
                <a:gd name="T2" fmla="*/ 9 w 56"/>
                <a:gd name="T3" fmla="*/ 2 h 66"/>
                <a:gd name="T4" fmla="*/ 9 w 56"/>
                <a:gd name="T5" fmla="*/ 13 h 66"/>
                <a:gd name="T6" fmla="*/ 31 w 56"/>
                <a:gd name="T7" fmla="*/ 0 h 66"/>
                <a:gd name="T8" fmla="*/ 56 w 56"/>
                <a:gd name="T9" fmla="*/ 26 h 66"/>
                <a:gd name="T10" fmla="*/ 56 w 56"/>
                <a:gd name="T11" fmla="*/ 66 h 66"/>
                <a:gd name="T12" fmla="*/ 46 w 56"/>
                <a:gd name="T13" fmla="*/ 66 h 66"/>
                <a:gd name="T14" fmla="*/ 46 w 56"/>
                <a:gd name="T15" fmla="*/ 29 h 66"/>
                <a:gd name="T16" fmla="*/ 29 w 56"/>
                <a:gd name="T17" fmla="*/ 9 h 66"/>
                <a:gd name="T18" fmla="*/ 9 w 56"/>
                <a:gd name="T19" fmla="*/ 29 h 66"/>
                <a:gd name="T20" fmla="*/ 9 w 56"/>
                <a:gd name="T21" fmla="*/ 66 h 66"/>
                <a:gd name="T22" fmla="*/ 0 w 56"/>
                <a:gd name="T23" fmla="*/ 66 h 66"/>
                <a:gd name="T24" fmla="*/ 0 w 56"/>
                <a:gd name="T25"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6">
                  <a:moveTo>
                    <a:pt x="0" y="2"/>
                  </a:moveTo>
                  <a:cubicBezTo>
                    <a:pt x="9" y="2"/>
                    <a:pt x="9" y="2"/>
                    <a:pt x="9" y="2"/>
                  </a:cubicBezTo>
                  <a:cubicBezTo>
                    <a:pt x="9" y="13"/>
                    <a:pt x="9" y="13"/>
                    <a:pt x="9" y="13"/>
                  </a:cubicBezTo>
                  <a:cubicBezTo>
                    <a:pt x="14" y="6"/>
                    <a:pt x="20" y="0"/>
                    <a:pt x="31" y="0"/>
                  </a:cubicBezTo>
                  <a:cubicBezTo>
                    <a:pt x="47" y="0"/>
                    <a:pt x="56" y="11"/>
                    <a:pt x="56" y="26"/>
                  </a:cubicBezTo>
                  <a:cubicBezTo>
                    <a:pt x="56" y="66"/>
                    <a:pt x="56" y="66"/>
                    <a:pt x="56" y="66"/>
                  </a:cubicBezTo>
                  <a:cubicBezTo>
                    <a:pt x="46" y="66"/>
                    <a:pt x="46" y="66"/>
                    <a:pt x="46" y="66"/>
                  </a:cubicBezTo>
                  <a:cubicBezTo>
                    <a:pt x="46" y="29"/>
                    <a:pt x="46" y="29"/>
                    <a:pt x="46" y="29"/>
                  </a:cubicBezTo>
                  <a:cubicBezTo>
                    <a:pt x="46" y="17"/>
                    <a:pt x="40" y="9"/>
                    <a:pt x="29" y="9"/>
                  </a:cubicBezTo>
                  <a:cubicBezTo>
                    <a:pt x="18" y="9"/>
                    <a:pt x="9" y="17"/>
                    <a:pt x="9" y="29"/>
                  </a:cubicBezTo>
                  <a:cubicBezTo>
                    <a:pt x="9" y="66"/>
                    <a:pt x="9" y="66"/>
                    <a:pt x="9"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1" name="Freeform 38">
              <a:extLst>
                <a:ext uri="{FF2B5EF4-FFF2-40B4-BE49-F238E27FC236}">
                  <a16:creationId xmlns:a16="http://schemas.microsoft.com/office/drawing/2014/main" id="{08137EA6-77F1-4A53-A076-104D8CFAE03C}"/>
                </a:ext>
              </a:extLst>
            </p:cNvPr>
            <p:cNvSpPr>
              <a:spLocks/>
            </p:cNvSpPr>
            <p:nvPr userDrawn="1"/>
          </p:nvSpPr>
          <p:spPr bwMode="auto">
            <a:xfrm>
              <a:off x="8151813" y="498475"/>
              <a:ext cx="63500" cy="65087"/>
            </a:xfrm>
            <a:custGeom>
              <a:avLst/>
              <a:gdLst>
                <a:gd name="T0" fmla="*/ 0 w 40"/>
                <a:gd name="T1" fmla="*/ 0 h 41"/>
                <a:gd name="T2" fmla="*/ 6 w 40"/>
                <a:gd name="T3" fmla="*/ 0 h 41"/>
                <a:gd name="T4" fmla="*/ 20 w 40"/>
                <a:gd name="T5" fmla="*/ 34 h 41"/>
                <a:gd name="T6" fmla="*/ 34 w 40"/>
                <a:gd name="T7" fmla="*/ 0 h 41"/>
                <a:gd name="T8" fmla="*/ 40 w 40"/>
                <a:gd name="T9" fmla="*/ 0 h 41"/>
                <a:gd name="T10" fmla="*/ 23 w 40"/>
                <a:gd name="T11" fmla="*/ 41 h 41"/>
                <a:gd name="T12" fmla="*/ 18 w 40"/>
                <a:gd name="T13" fmla="*/ 41 h 41"/>
                <a:gd name="T14" fmla="*/ 0 w 40"/>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1">
                  <a:moveTo>
                    <a:pt x="0" y="0"/>
                  </a:moveTo>
                  <a:lnTo>
                    <a:pt x="6" y="0"/>
                  </a:lnTo>
                  <a:lnTo>
                    <a:pt x="20" y="34"/>
                  </a:lnTo>
                  <a:lnTo>
                    <a:pt x="34" y="0"/>
                  </a:lnTo>
                  <a:lnTo>
                    <a:pt x="40" y="0"/>
                  </a:lnTo>
                  <a:lnTo>
                    <a:pt x="23" y="41"/>
                  </a:lnTo>
                  <a:lnTo>
                    <a:pt x="18" y="41"/>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2" name="Freeform 39">
              <a:extLst>
                <a:ext uri="{FF2B5EF4-FFF2-40B4-BE49-F238E27FC236}">
                  <a16:creationId xmlns:a16="http://schemas.microsoft.com/office/drawing/2014/main" id="{BEE88547-44F0-4501-95D4-214A69B5BEC4}"/>
                </a:ext>
              </a:extLst>
            </p:cNvPr>
            <p:cNvSpPr>
              <a:spLocks noEditPoints="1"/>
            </p:cNvSpPr>
            <p:nvPr userDrawn="1"/>
          </p:nvSpPr>
          <p:spPr bwMode="auto">
            <a:xfrm>
              <a:off x="8224838" y="496888"/>
              <a:ext cx="60325" cy="66675"/>
            </a:xfrm>
            <a:custGeom>
              <a:avLst/>
              <a:gdLst>
                <a:gd name="T0" fmla="*/ 32 w 60"/>
                <a:gd name="T1" fmla="*/ 59 h 67"/>
                <a:gd name="T2" fmla="*/ 52 w 60"/>
                <a:gd name="T3" fmla="*/ 50 h 67"/>
                <a:gd name="T4" fmla="*/ 58 w 60"/>
                <a:gd name="T5" fmla="*/ 55 h 67"/>
                <a:gd name="T6" fmla="*/ 32 w 60"/>
                <a:gd name="T7" fmla="*/ 67 h 67"/>
                <a:gd name="T8" fmla="*/ 0 w 60"/>
                <a:gd name="T9" fmla="*/ 34 h 67"/>
                <a:gd name="T10" fmla="*/ 30 w 60"/>
                <a:gd name="T11" fmla="*/ 0 h 67"/>
                <a:gd name="T12" fmla="*/ 60 w 60"/>
                <a:gd name="T13" fmla="*/ 34 h 67"/>
                <a:gd name="T14" fmla="*/ 60 w 60"/>
                <a:gd name="T15" fmla="*/ 38 h 67"/>
                <a:gd name="T16" fmla="*/ 9 w 60"/>
                <a:gd name="T17" fmla="*/ 38 h 67"/>
                <a:gd name="T18" fmla="*/ 32 w 60"/>
                <a:gd name="T19" fmla="*/ 59 h 67"/>
                <a:gd name="T20" fmla="*/ 51 w 60"/>
                <a:gd name="T21" fmla="*/ 30 h 67"/>
                <a:gd name="T22" fmla="*/ 30 w 60"/>
                <a:gd name="T23" fmla="*/ 9 h 67"/>
                <a:gd name="T24" fmla="*/ 9 w 60"/>
                <a:gd name="T25" fmla="*/ 30 h 67"/>
                <a:gd name="T26" fmla="*/ 51 w 60"/>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32" y="59"/>
                  </a:moveTo>
                  <a:cubicBezTo>
                    <a:pt x="41" y="59"/>
                    <a:pt x="47" y="56"/>
                    <a:pt x="52" y="50"/>
                  </a:cubicBezTo>
                  <a:cubicBezTo>
                    <a:pt x="58" y="55"/>
                    <a:pt x="58" y="55"/>
                    <a:pt x="58" y="55"/>
                  </a:cubicBezTo>
                  <a:cubicBezTo>
                    <a:pt x="52" y="63"/>
                    <a:pt x="44" y="67"/>
                    <a:pt x="32" y="67"/>
                  </a:cubicBezTo>
                  <a:cubicBezTo>
                    <a:pt x="14" y="67"/>
                    <a:pt x="0" y="54"/>
                    <a:pt x="0" y="34"/>
                  </a:cubicBezTo>
                  <a:cubicBezTo>
                    <a:pt x="0" y="15"/>
                    <a:pt x="13" y="0"/>
                    <a:pt x="30" y="0"/>
                  </a:cubicBezTo>
                  <a:cubicBezTo>
                    <a:pt x="49" y="0"/>
                    <a:pt x="60" y="16"/>
                    <a:pt x="60" y="34"/>
                  </a:cubicBezTo>
                  <a:cubicBezTo>
                    <a:pt x="60" y="35"/>
                    <a:pt x="60" y="36"/>
                    <a:pt x="60" y="38"/>
                  </a:cubicBezTo>
                  <a:cubicBezTo>
                    <a:pt x="9" y="38"/>
                    <a:pt x="9" y="38"/>
                    <a:pt x="9" y="38"/>
                  </a:cubicBezTo>
                  <a:cubicBezTo>
                    <a:pt x="11" y="51"/>
                    <a:pt x="21" y="59"/>
                    <a:pt x="32" y="59"/>
                  </a:cubicBezTo>
                  <a:moveTo>
                    <a:pt x="51" y="30"/>
                  </a:moveTo>
                  <a:cubicBezTo>
                    <a:pt x="50" y="18"/>
                    <a:pt x="43" y="9"/>
                    <a:pt x="30" y="9"/>
                  </a:cubicBezTo>
                  <a:cubicBezTo>
                    <a:pt x="19" y="9"/>
                    <a:pt x="11" y="18"/>
                    <a:pt x="9" y="30"/>
                  </a:cubicBezTo>
                  <a:lnTo>
                    <a:pt x="51"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3" name="Freeform 40">
              <a:extLst>
                <a:ext uri="{FF2B5EF4-FFF2-40B4-BE49-F238E27FC236}">
                  <a16:creationId xmlns:a16="http://schemas.microsoft.com/office/drawing/2014/main" id="{FFD1B7B4-ED46-44AA-95A5-ECECC9AFCA74}"/>
                </a:ext>
              </a:extLst>
            </p:cNvPr>
            <p:cNvSpPr>
              <a:spLocks/>
            </p:cNvSpPr>
            <p:nvPr userDrawn="1"/>
          </p:nvSpPr>
          <p:spPr bwMode="auto">
            <a:xfrm>
              <a:off x="8297863" y="496888"/>
              <a:ext cx="50800" cy="66675"/>
            </a:xfrm>
            <a:custGeom>
              <a:avLst/>
              <a:gdLst>
                <a:gd name="T0" fmla="*/ 0 w 50"/>
                <a:gd name="T1" fmla="*/ 57 h 66"/>
                <a:gd name="T2" fmla="*/ 5 w 50"/>
                <a:gd name="T3" fmla="*/ 50 h 66"/>
                <a:gd name="T4" fmla="*/ 27 w 50"/>
                <a:gd name="T5" fmla="*/ 58 h 66"/>
                <a:gd name="T6" fmla="*/ 41 w 50"/>
                <a:gd name="T7" fmla="*/ 48 h 66"/>
                <a:gd name="T8" fmla="*/ 41 w 50"/>
                <a:gd name="T9" fmla="*/ 48 h 66"/>
                <a:gd name="T10" fmla="*/ 25 w 50"/>
                <a:gd name="T11" fmla="*/ 36 h 66"/>
                <a:gd name="T12" fmla="*/ 3 w 50"/>
                <a:gd name="T13" fmla="*/ 18 h 66"/>
                <a:gd name="T14" fmla="*/ 3 w 50"/>
                <a:gd name="T15" fmla="*/ 18 h 66"/>
                <a:gd name="T16" fmla="*/ 25 w 50"/>
                <a:gd name="T17" fmla="*/ 0 h 66"/>
                <a:gd name="T18" fmla="*/ 48 w 50"/>
                <a:gd name="T19" fmla="*/ 7 h 66"/>
                <a:gd name="T20" fmla="*/ 44 w 50"/>
                <a:gd name="T21" fmla="*/ 14 h 66"/>
                <a:gd name="T22" fmla="*/ 25 w 50"/>
                <a:gd name="T23" fmla="*/ 8 h 66"/>
                <a:gd name="T24" fmla="*/ 13 w 50"/>
                <a:gd name="T25" fmla="*/ 17 h 66"/>
                <a:gd name="T26" fmla="*/ 13 w 50"/>
                <a:gd name="T27" fmla="*/ 17 h 66"/>
                <a:gd name="T28" fmla="*/ 29 w 50"/>
                <a:gd name="T29" fmla="*/ 28 h 66"/>
                <a:gd name="T30" fmla="*/ 50 w 50"/>
                <a:gd name="T31" fmla="*/ 47 h 66"/>
                <a:gd name="T32" fmla="*/ 50 w 50"/>
                <a:gd name="T33" fmla="*/ 47 h 66"/>
                <a:gd name="T34" fmla="*/ 27 w 50"/>
                <a:gd name="T35" fmla="*/ 66 h 66"/>
                <a:gd name="T36" fmla="*/ 0 w 50"/>
                <a:gd name="T3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6">
                  <a:moveTo>
                    <a:pt x="0" y="57"/>
                  </a:moveTo>
                  <a:cubicBezTo>
                    <a:pt x="5" y="50"/>
                    <a:pt x="5" y="50"/>
                    <a:pt x="5" y="50"/>
                  </a:cubicBezTo>
                  <a:cubicBezTo>
                    <a:pt x="12" y="55"/>
                    <a:pt x="20" y="58"/>
                    <a:pt x="27" y="58"/>
                  </a:cubicBezTo>
                  <a:cubicBezTo>
                    <a:pt x="35" y="58"/>
                    <a:pt x="41" y="54"/>
                    <a:pt x="41" y="48"/>
                  </a:cubicBezTo>
                  <a:cubicBezTo>
                    <a:pt x="41" y="48"/>
                    <a:pt x="41" y="48"/>
                    <a:pt x="41" y="48"/>
                  </a:cubicBezTo>
                  <a:cubicBezTo>
                    <a:pt x="41" y="41"/>
                    <a:pt x="33" y="39"/>
                    <a:pt x="25" y="36"/>
                  </a:cubicBezTo>
                  <a:cubicBezTo>
                    <a:pt x="15" y="34"/>
                    <a:pt x="3" y="30"/>
                    <a:pt x="3" y="18"/>
                  </a:cubicBezTo>
                  <a:cubicBezTo>
                    <a:pt x="3" y="18"/>
                    <a:pt x="3" y="18"/>
                    <a:pt x="3" y="18"/>
                  </a:cubicBezTo>
                  <a:cubicBezTo>
                    <a:pt x="3" y="7"/>
                    <a:pt x="13" y="0"/>
                    <a:pt x="25" y="0"/>
                  </a:cubicBezTo>
                  <a:cubicBezTo>
                    <a:pt x="33" y="0"/>
                    <a:pt x="42" y="2"/>
                    <a:pt x="48" y="7"/>
                  </a:cubicBezTo>
                  <a:cubicBezTo>
                    <a:pt x="44" y="14"/>
                    <a:pt x="44" y="14"/>
                    <a:pt x="44" y="14"/>
                  </a:cubicBezTo>
                  <a:cubicBezTo>
                    <a:pt x="38" y="10"/>
                    <a:pt x="31" y="8"/>
                    <a:pt x="25" y="8"/>
                  </a:cubicBezTo>
                  <a:cubicBezTo>
                    <a:pt x="17" y="8"/>
                    <a:pt x="13" y="12"/>
                    <a:pt x="13" y="17"/>
                  </a:cubicBezTo>
                  <a:cubicBezTo>
                    <a:pt x="13" y="17"/>
                    <a:pt x="13" y="17"/>
                    <a:pt x="13" y="17"/>
                  </a:cubicBezTo>
                  <a:cubicBezTo>
                    <a:pt x="13" y="23"/>
                    <a:pt x="20" y="26"/>
                    <a:pt x="29" y="28"/>
                  </a:cubicBezTo>
                  <a:cubicBezTo>
                    <a:pt x="39" y="31"/>
                    <a:pt x="50" y="35"/>
                    <a:pt x="50" y="47"/>
                  </a:cubicBezTo>
                  <a:cubicBezTo>
                    <a:pt x="50" y="47"/>
                    <a:pt x="50" y="47"/>
                    <a:pt x="50" y="47"/>
                  </a:cubicBezTo>
                  <a:cubicBezTo>
                    <a:pt x="50" y="59"/>
                    <a:pt x="40" y="66"/>
                    <a:pt x="27" y="66"/>
                  </a:cubicBezTo>
                  <a:cubicBezTo>
                    <a:pt x="18" y="66"/>
                    <a:pt x="7" y="63"/>
                    <a:pt x="0" y="5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4" name="Freeform 41">
              <a:extLst>
                <a:ext uri="{FF2B5EF4-FFF2-40B4-BE49-F238E27FC236}">
                  <a16:creationId xmlns:a16="http://schemas.microsoft.com/office/drawing/2014/main" id="{91499B94-A931-4A54-BCC0-75688ABE0698}"/>
                </a:ext>
              </a:extLst>
            </p:cNvPr>
            <p:cNvSpPr>
              <a:spLocks/>
            </p:cNvSpPr>
            <p:nvPr userDrawn="1"/>
          </p:nvSpPr>
          <p:spPr bwMode="auto">
            <a:xfrm>
              <a:off x="8361363" y="477838"/>
              <a:ext cx="38100" cy="85725"/>
            </a:xfrm>
            <a:custGeom>
              <a:avLst/>
              <a:gdLst>
                <a:gd name="T0" fmla="*/ 9 w 39"/>
                <a:gd name="T1" fmla="*/ 67 h 85"/>
                <a:gd name="T2" fmla="*/ 9 w 39"/>
                <a:gd name="T3" fmla="*/ 28 h 85"/>
                <a:gd name="T4" fmla="*/ 0 w 39"/>
                <a:gd name="T5" fmla="*/ 28 h 85"/>
                <a:gd name="T6" fmla="*/ 0 w 39"/>
                <a:gd name="T7" fmla="*/ 20 h 85"/>
                <a:gd name="T8" fmla="*/ 9 w 39"/>
                <a:gd name="T9" fmla="*/ 20 h 85"/>
                <a:gd name="T10" fmla="*/ 9 w 39"/>
                <a:gd name="T11" fmla="*/ 0 h 85"/>
                <a:gd name="T12" fmla="*/ 18 w 39"/>
                <a:gd name="T13" fmla="*/ 0 h 85"/>
                <a:gd name="T14" fmla="*/ 18 w 39"/>
                <a:gd name="T15" fmla="*/ 20 h 85"/>
                <a:gd name="T16" fmla="*/ 39 w 39"/>
                <a:gd name="T17" fmla="*/ 20 h 85"/>
                <a:gd name="T18" fmla="*/ 39 w 39"/>
                <a:gd name="T19" fmla="*/ 28 h 85"/>
                <a:gd name="T20" fmla="*/ 18 w 39"/>
                <a:gd name="T21" fmla="*/ 28 h 85"/>
                <a:gd name="T22" fmla="*/ 18 w 39"/>
                <a:gd name="T23" fmla="*/ 66 h 85"/>
                <a:gd name="T24" fmla="*/ 29 w 39"/>
                <a:gd name="T25" fmla="*/ 76 h 85"/>
                <a:gd name="T26" fmla="*/ 39 w 39"/>
                <a:gd name="T27" fmla="*/ 74 h 85"/>
                <a:gd name="T28" fmla="*/ 39 w 39"/>
                <a:gd name="T29" fmla="*/ 82 h 85"/>
                <a:gd name="T30" fmla="*/ 27 w 39"/>
                <a:gd name="T31" fmla="*/ 85 h 85"/>
                <a:gd name="T32" fmla="*/ 9 w 39"/>
                <a:gd name="T33"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5">
                  <a:moveTo>
                    <a:pt x="9" y="67"/>
                  </a:moveTo>
                  <a:cubicBezTo>
                    <a:pt x="9" y="28"/>
                    <a:pt x="9" y="28"/>
                    <a:pt x="9" y="28"/>
                  </a:cubicBezTo>
                  <a:cubicBezTo>
                    <a:pt x="0" y="28"/>
                    <a:pt x="0" y="28"/>
                    <a:pt x="0" y="28"/>
                  </a:cubicBezTo>
                  <a:cubicBezTo>
                    <a:pt x="0" y="20"/>
                    <a:pt x="0" y="20"/>
                    <a:pt x="0" y="20"/>
                  </a:cubicBezTo>
                  <a:cubicBezTo>
                    <a:pt x="9" y="20"/>
                    <a:pt x="9" y="20"/>
                    <a:pt x="9" y="20"/>
                  </a:cubicBezTo>
                  <a:cubicBezTo>
                    <a:pt x="9" y="0"/>
                    <a:pt x="9" y="0"/>
                    <a:pt x="9" y="0"/>
                  </a:cubicBezTo>
                  <a:cubicBezTo>
                    <a:pt x="18" y="0"/>
                    <a:pt x="18" y="0"/>
                    <a:pt x="18" y="0"/>
                  </a:cubicBezTo>
                  <a:cubicBezTo>
                    <a:pt x="18" y="20"/>
                    <a:pt x="18" y="20"/>
                    <a:pt x="18" y="20"/>
                  </a:cubicBezTo>
                  <a:cubicBezTo>
                    <a:pt x="39" y="20"/>
                    <a:pt x="39" y="20"/>
                    <a:pt x="39" y="20"/>
                  </a:cubicBezTo>
                  <a:cubicBezTo>
                    <a:pt x="39" y="28"/>
                    <a:pt x="39" y="28"/>
                    <a:pt x="39" y="28"/>
                  </a:cubicBezTo>
                  <a:cubicBezTo>
                    <a:pt x="18" y="28"/>
                    <a:pt x="18" y="28"/>
                    <a:pt x="18" y="28"/>
                  </a:cubicBezTo>
                  <a:cubicBezTo>
                    <a:pt x="18" y="66"/>
                    <a:pt x="18" y="66"/>
                    <a:pt x="18" y="66"/>
                  </a:cubicBezTo>
                  <a:cubicBezTo>
                    <a:pt x="18" y="74"/>
                    <a:pt x="23" y="76"/>
                    <a:pt x="29" y="76"/>
                  </a:cubicBezTo>
                  <a:cubicBezTo>
                    <a:pt x="33" y="76"/>
                    <a:pt x="35" y="76"/>
                    <a:pt x="39" y="74"/>
                  </a:cubicBezTo>
                  <a:cubicBezTo>
                    <a:pt x="39" y="82"/>
                    <a:pt x="39" y="82"/>
                    <a:pt x="39" y="82"/>
                  </a:cubicBezTo>
                  <a:cubicBezTo>
                    <a:pt x="35" y="84"/>
                    <a:pt x="32" y="85"/>
                    <a:pt x="27" y="85"/>
                  </a:cubicBezTo>
                  <a:cubicBezTo>
                    <a:pt x="17" y="85"/>
                    <a:pt x="9" y="80"/>
                    <a:pt x="9" y="6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5" name="Freeform 42">
              <a:extLst>
                <a:ext uri="{FF2B5EF4-FFF2-40B4-BE49-F238E27FC236}">
                  <a16:creationId xmlns:a16="http://schemas.microsoft.com/office/drawing/2014/main" id="{30865A32-B1FC-4307-A91E-2632DB0F230F}"/>
                </a:ext>
              </a:extLst>
            </p:cNvPr>
            <p:cNvSpPr>
              <a:spLocks noEditPoints="1"/>
            </p:cNvSpPr>
            <p:nvPr userDrawn="1"/>
          </p:nvSpPr>
          <p:spPr bwMode="auto">
            <a:xfrm>
              <a:off x="8412163" y="496888"/>
              <a:ext cx="66675" cy="66675"/>
            </a:xfrm>
            <a:custGeom>
              <a:avLst/>
              <a:gdLst>
                <a:gd name="T0" fmla="*/ 0 w 67"/>
                <a:gd name="T1" fmla="*/ 34 h 67"/>
                <a:gd name="T2" fmla="*/ 0 w 67"/>
                <a:gd name="T3" fmla="*/ 34 h 67"/>
                <a:gd name="T4" fmla="*/ 34 w 67"/>
                <a:gd name="T5" fmla="*/ 0 h 67"/>
                <a:gd name="T6" fmla="*/ 67 w 67"/>
                <a:gd name="T7" fmla="*/ 34 h 67"/>
                <a:gd name="T8" fmla="*/ 67 w 67"/>
                <a:gd name="T9" fmla="*/ 34 h 67"/>
                <a:gd name="T10" fmla="*/ 34 w 67"/>
                <a:gd name="T11" fmla="*/ 67 h 67"/>
                <a:gd name="T12" fmla="*/ 0 w 67"/>
                <a:gd name="T13" fmla="*/ 34 h 67"/>
                <a:gd name="T14" fmla="*/ 57 w 67"/>
                <a:gd name="T15" fmla="*/ 34 h 67"/>
                <a:gd name="T16" fmla="*/ 57 w 67"/>
                <a:gd name="T17" fmla="*/ 34 h 67"/>
                <a:gd name="T18" fmla="*/ 34 w 67"/>
                <a:gd name="T19" fmla="*/ 9 h 67"/>
                <a:gd name="T20" fmla="*/ 10 w 67"/>
                <a:gd name="T21" fmla="*/ 34 h 67"/>
                <a:gd name="T22" fmla="*/ 10 w 67"/>
                <a:gd name="T23" fmla="*/ 34 h 67"/>
                <a:gd name="T24" fmla="*/ 34 w 67"/>
                <a:gd name="T25" fmla="*/ 59 h 67"/>
                <a:gd name="T26" fmla="*/ 57 w 67"/>
                <a:gd name="T27"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0" y="34"/>
                  </a:moveTo>
                  <a:cubicBezTo>
                    <a:pt x="0" y="34"/>
                    <a:pt x="0" y="34"/>
                    <a:pt x="0" y="34"/>
                  </a:cubicBezTo>
                  <a:cubicBezTo>
                    <a:pt x="0" y="16"/>
                    <a:pt x="15" y="0"/>
                    <a:pt x="34" y="0"/>
                  </a:cubicBezTo>
                  <a:cubicBezTo>
                    <a:pt x="53" y="0"/>
                    <a:pt x="67" y="16"/>
                    <a:pt x="67" y="34"/>
                  </a:cubicBezTo>
                  <a:cubicBezTo>
                    <a:pt x="67" y="34"/>
                    <a:pt x="67" y="34"/>
                    <a:pt x="67" y="34"/>
                  </a:cubicBezTo>
                  <a:cubicBezTo>
                    <a:pt x="67" y="52"/>
                    <a:pt x="53" y="67"/>
                    <a:pt x="34" y="67"/>
                  </a:cubicBezTo>
                  <a:cubicBezTo>
                    <a:pt x="14" y="67"/>
                    <a:pt x="0" y="52"/>
                    <a:pt x="0" y="34"/>
                  </a:cubicBezTo>
                  <a:moveTo>
                    <a:pt x="57" y="34"/>
                  </a:moveTo>
                  <a:cubicBezTo>
                    <a:pt x="57" y="34"/>
                    <a:pt x="57" y="34"/>
                    <a:pt x="57" y="34"/>
                  </a:cubicBezTo>
                  <a:cubicBezTo>
                    <a:pt x="57" y="20"/>
                    <a:pt x="47" y="9"/>
                    <a:pt x="34" y="9"/>
                  </a:cubicBezTo>
                  <a:cubicBezTo>
                    <a:pt x="20" y="9"/>
                    <a:pt x="10" y="20"/>
                    <a:pt x="10" y="34"/>
                  </a:cubicBezTo>
                  <a:cubicBezTo>
                    <a:pt x="10" y="34"/>
                    <a:pt x="10" y="34"/>
                    <a:pt x="10" y="34"/>
                  </a:cubicBezTo>
                  <a:cubicBezTo>
                    <a:pt x="10" y="48"/>
                    <a:pt x="20" y="59"/>
                    <a:pt x="34" y="59"/>
                  </a:cubicBezTo>
                  <a:cubicBezTo>
                    <a:pt x="48" y="59"/>
                    <a:pt x="57" y="48"/>
                    <a:pt x="57" y="34"/>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6" name="Freeform 43">
              <a:extLst>
                <a:ext uri="{FF2B5EF4-FFF2-40B4-BE49-F238E27FC236}">
                  <a16:creationId xmlns:a16="http://schemas.microsoft.com/office/drawing/2014/main" id="{E5E4290D-4EFF-4590-9E15-9F2C5DD82489}"/>
                </a:ext>
              </a:extLst>
            </p:cNvPr>
            <p:cNvSpPr>
              <a:spLocks/>
            </p:cNvSpPr>
            <p:nvPr userDrawn="1"/>
          </p:nvSpPr>
          <p:spPr bwMode="auto">
            <a:xfrm>
              <a:off x="8497888" y="496888"/>
              <a:ext cx="36513" cy="66675"/>
            </a:xfrm>
            <a:custGeom>
              <a:avLst/>
              <a:gdLst>
                <a:gd name="T0" fmla="*/ 0 w 36"/>
                <a:gd name="T1" fmla="*/ 2 h 66"/>
                <a:gd name="T2" fmla="*/ 9 w 36"/>
                <a:gd name="T3" fmla="*/ 2 h 66"/>
                <a:gd name="T4" fmla="*/ 9 w 36"/>
                <a:gd name="T5" fmla="*/ 19 h 66"/>
                <a:gd name="T6" fmla="*/ 36 w 36"/>
                <a:gd name="T7" fmla="*/ 1 h 66"/>
                <a:gd name="T8" fmla="*/ 36 w 36"/>
                <a:gd name="T9" fmla="*/ 11 h 66"/>
                <a:gd name="T10" fmla="*/ 35 w 36"/>
                <a:gd name="T11" fmla="*/ 11 h 66"/>
                <a:gd name="T12" fmla="*/ 9 w 36"/>
                <a:gd name="T13" fmla="*/ 40 h 66"/>
                <a:gd name="T14" fmla="*/ 9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9" y="2"/>
                    <a:pt x="9" y="2"/>
                    <a:pt x="9" y="2"/>
                  </a:cubicBezTo>
                  <a:cubicBezTo>
                    <a:pt x="9" y="19"/>
                    <a:pt x="9" y="19"/>
                    <a:pt x="9" y="19"/>
                  </a:cubicBezTo>
                  <a:cubicBezTo>
                    <a:pt x="14" y="8"/>
                    <a:pt x="23" y="0"/>
                    <a:pt x="36" y="1"/>
                  </a:cubicBezTo>
                  <a:cubicBezTo>
                    <a:pt x="36" y="11"/>
                    <a:pt x="36" y="11"/>
                    <a:pt x="36" y="11"/>
                  </a:cubicBezTo>
                  <a:cubicBezTo>
                    <a:pt x="35" y="11"/>
                    <a:pt x="35" y="11"/>
                    <a:pt x="35" y="11"/>
                  </a:cubicBezTo>
                  <a:cubicBezTo>
                    <a:pt x="21" y="11"/>
                    <a:pt x="9" y="21"/>
                    <a:pt x="9" y="40"/>
                  </a:cubicBezTo>
                  <a:cubicBezTo>
                    <a:pt x="9" y="66"/>
                    <a:pt x="9" y="66"/>
                    <a:pt x="9"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7" name="Rectangle 44">
              <a:extLst>
                <a:ext uri="{FF2B5EF4-FFF2-40B4-BE49-F238E27FC236}">
                  <a16:creationId xmlns:a16="http://schemas.microsoft.com/office/drawing/2014/main" id="{290541D8-AB2D-4BC2-92F6-4CDEAF7E873D}"/>
                </a:ext>
              </a:extLst>
            </p:cNvPr>
            <p:cNvSpPr>
              <a:spLocks noChangeArrowheads="1"/>
            </p:cNvSpPr>
            <p:nvPr userDrawn="1"/>
          </p:nvSpPr>
          <p:spPr bwMode="auto">
            <a:xfrm>
              <a:off x="8537575" y="550863"/>
              <a:ext cx="11113" cy="1270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8" name="Freeform 45">
              <a:extLst>
                <a:ext uri="{FF2B5EF4-FFF2-40B4-BE49-F238E27FC236}">
                  <a16:creationId xmlns:a16="http://schemas.microsoft.com/office/drawing/2014/main" id="{B58FF7A8-75E5-40ED-9AF7-CA7EC078B594}"/>
                </a:ext>
              </a:extLst>
            </p:cNvPr>
            <p:cNvSpPr>
              <a:spLocks noEditPoints="1"/>
            </p:cNvSpPr>
            <p:nvPr userDrawn="1"/>
          </p:nvSpPr>
          <p:spPr bwMode="auto">
            <a:xfrm>
              <a:off x="8548688" y="463550"/>
              <a:ext cx="34925" cy="34925"/>
            </a:xfrm>
            <a:custGeom>
              <a:avLst/>
              <a:gdLst>
                <a:gd name="T0" fmla="*/ 0 w 35"/>
                <a:gd name="T1" fmla="*/ 17 h 35"/>
                <a:gd name="T2" fmla="*/ 2 w 35"/>
                <a:gd name="T3" fmla="*/ 8 h 35"/>
                <a:gd name="T4" fmla="*/ 9 w 35"/>
                <a:gd name="T5" fmla="*/ 2 h 35"/>
                <a:gd name="T6" fmla="*/ 17 w 35"/>
                <a:gd name="T7" fmla="*/ 0 h 35"/>
                <a:gd name="T8" fmla="*/ 26 w 35"/>
                <a:gd name="T9" fmla="*/ 2 h 35"/>
                <a:gd name="T10" fmla="*/ 33 w 35"/>
                <a:gd name="T11" fmla="*/ 8 h 35"/>
                <a:gd name="T12" fmla="*/ 35 w 35"/>
                <a:gd name="T13" fmla="*/ 17 h 35"/>
                <a:gd name="T14" fmla="*/ 33 w 35"/>
                <a:gd name="T15" fmla="*/ 26 h 35"/>
                <a:gd name="T16" fmla="*/ 26 w 35"/>
                <a:gd name="T17" fmla="*/ 32 h 35"/>
                <a:gd name="T18" fmla="*/ 17 w 35"/>
                <a:gd name="T19" fmla="*/ 35 h 35"/>
                <a:gd name="T20" fmla="*/ 8 w 35"/>
                <a:gd name="T21" fmla="*/ 32 h 35"/>
                <a:gd name="T22" fmla="*/ 2 w 35"/>
                <a:gd name="T23" fmla="*/ 26 h 35"/>
                <a:gd name="T24" fmla="*/ 0 w 35"/>
                <a:gd name="T25" fmla="*/ 17 h 35"/>
                <a:gd name="T26" fmla="*/ 2 w 35"/>
                <a:gd name="T27" fmla="*/ 17 h 35"/>
                <a:gd name="T28" fmla="*/ 4 w 35"/>
                <a:gd name="T29" fmla="*/ 25 h 35"/>
                <a:gd name="T30" fmla="*/ 10 w 35"/>
                <a:gd name="T31" fmla="*/ 30 h 35"/>
                <a:gd name="T32" fmla="*/ 17 w 35"/>
                <a:gd name="T33" fmla="*/ 32 h 35"/>
                <a:gd name="T34" fmla="*/ 25 w 35"/>
                <a:gd name="T35" fmla="*/ 30 h 35"/>
                <a:gd name="T36" fmla="*/ 30 w 35"/>
                <a:gd name="T37" fmla="*/ 25 h 35"/>
                <a:gd name="T38" fmla="*/ 33 w 35"/>
                <a:gd name="T39" fmla="*/ 17 h 35"/>
                <a:gd name="T40" fmla="*/ 31 w 35"/>
                <a:gd name="T41" fmla="*/ 10 h 35"/>
                <a:gd name="T42" fmla="*/ 25 w 35"/>
                <a:gd name="T43" fmla="*/ 4 h 35"/>
                <a:gd name="T44" fmla="*/ 17 w 35"/>
                <a:gd name="T45" fmla="*/ 2 h 35"/>
                <a:gd name="T46" fmla="*/ 10 w 35"/>
                <a:gd name="T47" fmla="*/ 4 h 35"/>
                <a:gd name="T48" fmla="*/ 4 w 35"/>
                <a:gd name="T49" fmla="*/ 10 h 35"/>
                <a:gd name="T50" fmla="*/ 2 w 35"/>
                <a:gd name="T51" fmla="*/ 17 h 35"/>
                <a:gd name="T52" fmla="*/ 25 w 35"/>
                <a:gd name="T53" fmla="*/ 13 h 35"/>
                <a:gd name="T54" fmla="*/ 24 w 35"/>
                <a:gd name="T55" fmla="*/ 16 h 35"/>
                <a:gd name="T56" fmla="*/ 21 w 35"/>
                <a:gd name="T57" fmla="*/ 18 h 35"/>
                <a:gd name="T58" fmla="*/ 26 w 35"/>
                <a:gd name="T59" fmla="*/ 28 h 35"/>
                <a:gd name="T60" fmla="*/ 22 w 35"/>
                <a:gd name="T61" fmla="*/ 28 h 35"/>
                <a:gd name="T62" fmla="*/ 18 w 35"/>
                <a:gd name="T63" fmla="*/ 19 h 35"/>
                <a:gd name="T64" fmla="*/ 14 w 35"/>
                <a:gd name="T65" fmla="*/ 19 h 35"/>
                <a:gd name="T66" fmla="*/ 14 w 35"/>
                <a:gd name="T67" fmla="*/ 28 h 35"/>
                <a:gd name="T68" fmla="*/ 11 w 35"/>
                <a:gd name="T69" fmla="*/ 28 h 35"/>
                <a:gd name="T70" fmla="*/ 11 w 35"/>
                <a:gd name="T71" fmla="*/ 7 h 35"/>
                <a:gd name="T72" fmla="*/ 17 w 35"/>
                <a:gd name="T73" fmla="*/ 7 h 35"/>
                <a:gd name="T74" fmla="*/ 23 w 35"/>
                <a:gd name="T75" fmla="*/ 8 h 35"/>
                <a:gd name="T76" fmla="*/ 25 w 35"/>
                <a:gd name="T77" fmla="*/ 13 h 35"/>
                <a:gd name="T78" fmla="*/ 14 w 35"/>
                <a:gd name="T79" fmla="*/ 17 h 35"/>
                <a:gd name="T80" fmla="*/ 17 w 35"/>
                <a:gd name="T81" fmla="*/ 17 h 35"/>
                <a:gd name="T82" fmla="*/ 20 w 35"/>
                <a:gd name="T83" fmla="*/ 16 h 35"/>
                <a:gd name="T84" fmla="*/ 21 w 35"/>
                <a:gd name="T85" fmla="*/ 13 h 35"/>
                <a:gd name="T86" fmla="*/ 20 w 35"/>
                <a:gd name="T87" fmla="*/ 11 h 35"/>
                <a:gd name="T88" fmla="*/ 17 w 35"/>
                <a:gd name="T89" fmla="*/ 10 h 35"/>
                <a:gd name="T90" fmla="*/ 14 w 35"/>
                <a:gd name="T91" fmla="*/ 10 h 35"/>
                <a:gd name="T92" fmla="*/ 14 w 35"/>
                <a:gd name="T9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 h="35">
                  <a:moveTo>
                    <a:pt x="0" y="17"/>
                  </a:moveTo>
                  <a:cubicBezTo>
                    <a:pt x="0" y="14"/>
                    <a:pt x="1" y="11"/>
                    <a:pt x="2" y="8"/>
                  </a:cubicBezTo>
                  <a:cubicBezTo>
                    <a:pt x="4" y="6"/>
                    <a:pt x="6" y="4"/>
                    <a:pt x="9" y="2"/>
                  </a:cubicBezTo>
                  <a:cubicBezTo>
                    <a:pt x="11" y="0"/>
                    <a:pt x="14" y="0"/>
                    <a:pt x="17" y="0"/>
                  </a:cubicBezTo>
                  <a:cubicBezTo>
                    <a:pt x="21" y="0"/>
                    <a:pt x="23" y="0"/>
                    <a:pt x="26" y="2"/>
                  </a:cubicBezTo>
                  <a:cubicBezTo>
                    <a:pt x="29" y="4"/>
                    <a:pt x="31" y="6"/>
                    <a:pt x="33" y="8"/>
                  </a:cubicBezTo>
                  <a:cubicBezTo>
                    <a:pt x="34" y="11"/>
                    <a:pt x="35" y="14"/>
                    <a:pt x="35" y="17"/>
                  </a:cubicBezTo>
                  <a:cubicBezTo>
                    <a:pt x="35" y="20"/>
                    <a:pt x="34" y="23"/>
                    <a:pt x="33" y="26"/>
                  </a:cubicBezTo>
                  <a:cubicBezTo>
                    <a:pt x="31" y="29"/>
                    <a:pt x="29" y="31"/>
                    <a:pt x="26" y="32"/>
                  </a:cubicBezTo>
                  <a:cubicBezTo>
                    <a:pt x="24" y="34"/>
                    <a:pt x="21" y="35"/>
                    <a:pt x="17" y="35"/>
                  </a:cubicBezTo>
                  <a:cubicBezTo>
                    <a:pt x="14" y="35"/>
                    <a:pt x="11" y="34"/>
                    <a:pt x="8" y="32"/>
                  </a:cubicBezTo>
                  <a:cubicBezTo>
                    <a:pt x="6" y="31"/>
                    <a:pt x="4" y="29"/>
                    <a:pt x="2" y="26"/>
                  </a:cubicBezTo>
                  <a:cubicBezTo>
                    <a:pt x="1" y="23"/>
                    <a:pt x="0" y="20"/>
                    <a:pt x="0" y="17"/>
                  </a:cubicBezTo>
                  <a:close/>
                  <a:moveTo>
                    <a:pt x="2" y="17"/>
                  </a:moveTo>
                  <a:cubicBezTo>
                    <a:pt x="2" y="20"/>
                    <a:pt x="3" y="22"/>
                    <a:pt x="4" y="25"/>
                  </a:cubicBezTo>
                  <a:cubicBezTo>
                    <a:pt x="6" y="27"/>
                    <a:pt x="7" y="29"/>
                    <a:pt x="10" y="30"/>
                  </a:cubicBezTo>
                  <a:cubicBezTo>
                    <a:pt x="12" y="32"/>
                    <a:pt x="15" y="32"/>
                    <a:pt x="17" y="32"/>
                  </a:cubicBezTo>
                  <a:cubicBezTo>
                    <a:pt x="20" y="32"/>
                    <a:pt x="23" y="32"/>
                    <a:pt x="25" y="30"/>
                  </a:cubicBezTo>
                  <a:cubicBezTo>
                    <a:pt x="27" y="29"/>
                    <a:pt x="29" y="27"/>
                    <a:pt x="30" y="25"/>
                  </a:cubicBezTo>
                  <a:cubicBezTo>
                    <a:pt x="32" y="23"/>
                    <a:pt x="33" y="20"/>
                    <a:pt x="33" y="17"/>
                  </a:cubicBezTo>
                  <a:cubicBezTo>
                    <a:pt x="33" y="15"/>
                    <a:pt x="32" y="12"/>
                    <a:pt x="31" y="10"/>
                  </a:cubicBezTo>
                  <a:cubicBezTo>
                    <a:pt x="29" y="7"/>
                    <a:pt x="27" y="5"/>
                    <a:pt x="25" y="4"/>
                  </a:cubicBezTo>
                  <a:cubicBezTo>
                    <a:pt x="23" y="3"/>
                    <a:pt x="20" y="2"/>
                    <a:pt x="17" y="2"/>
                  </a:cubicBezTo>
                  <a:cubicBezTo>
                    <a:pt x="15" y="2"/>
                    <a:pt x="12" y="3"/>
                    <a:pt x="10" y="4"/>
                  </a:cubicBezTo>
                  <a:cubicBezTo>
                    <a:pt x="7" y="5"/>
                    <a:pt x="6" y="7"/>
                    <a:pt x="4" y="10"/>
                  </a:cubicBezTo>
                  <a:cubicBezTo>
                    <a:pt x="3" y="12"/>
                    <a:pt x="2" y="14"/>
                    <a:pt x="2" y="17"/>
                  </a:cubicBezTo>
                  <a:close/>
                  <a:moveTo>
                    <a:pt x="25" y="13"/>
                  </a:moveTo>
                  <a:cubicBezTo>
                    <a:pt x="25" y="14"/>
                    <a:pt x="24" y="15"/>
                    <a:pt x="24" y="16"/>
                  </a:cubicBezTo>
                  <a:cubicBezTo>
                    <a:pt x="23" y="17"/>
                    <a:pt x="22" y="18"/>
                    <a:pt x="21" y="18"/>
                  </a:cubicBezTo>
                  <a:cubicBezTo>
                    <a:pt x="26" y="28"/>
                    <a:pt x="26" y="28"/>
                    <a:pt x="26" y="28"/>
                  </a:cubicBezTo>
                  <a:cubicBezTo>
                    <a:pt x="22" y="28"/>
                    <a:pt x="22" y="28"/>
                    <a:pt x="22" y="28"/>
                  </a:cubicBezTo>
                  <a:cubicBezTo>
                    <a:pt x="18" y="19"/>
                    <a:pt x="18" y="19"/>
                    <a:pt x="18" y="19"/>
                  </a:cubicBezTo>
                  <a:cubicBezTo>
                    <a:pt x="14" y="19"/>
                    <a:pt x="14" y="19"/>
                    <a:pt x="14" y="19"/>
                  </a:cubicBezTo>
                  <a:cubicBezTo>
                    <a:pt x="14" y="28"/>
                    <a:pt x="14" y="28"/>
                    <a:pt x="14" y="28"/>
                  </a:cubicBezTo>
                  <a:cubicBezTo>
                    <a:pt x="11" y="28"/>
                    <a:pt x="11" y="28"/>
                    <a:pt x="11" y="28"/>
                  </a:cubicBezTo>
                  <a:cubicBezTo>
                    <a:pt x="11" y="7"/>
                    <a:pt x="11" y="7"/>
                    <a:pt x="11" y="7"/>
                  </a:cubicBezTo>
                  <a:cubicBezTo>
                    <a:pt x="17" y="7"/>
                    <a:pt x="17" y="7"/>
                    <a:pt x="17" y="7"/>
                  </a:cubicBezTo>
                  <a:cubicBezTo>
                    <a:pt x="20" y="7"/>
                    <a:pt x="21" y="7"/>
                    <a:pt x="23" y="8"/>
                  </a:cubicBezTo>
                  <a:cubicBezTo>
                    <a:pt x="24" y="9"/>
                    <a:pt x="25" y="11"/>
                    <a:pt x="25" y="13"/>
                  </a:cubicBezTo>
                  <a:close/>
                  <a:moveTo>
                    <a:pt x="14" y="17"/>
                  </a:moveTo>
                  <a:cubicBezTo>
                    <a:pt x="17" y="17"/>
                    <a:pt x="17" y="17"/>
                    <a:pt x="17" y="17"/>
                  </a:cubicBezTo>
                  <a:cubicBezTo>
                    <a:pt x="18" y="17"/>
                    <a:pt x="19" y="16"/>
                    <a:pt x="20" y="16"/>
                  </a:cubicBezTo>
                  <a:cubicBezTo>
                    <a:pt x="21" y="15"/>
                    <a:pt x="21" y="14"/>
                    <a:pt x="21" y="13"/>
                  </a:cubicBezTo>
                  <a:cubicBezTo>
                    <a:pt x="21" y="12"/>
                    <a:pt x="21" y="11"/>
                    <a:pt x="20" y="11"/>
                  </a:cubicBezTo>
                  <a:cubicBezTo>
                    <a:pt x="19" y="10"/>
                    <a:pt x="18" y="10"/>
                    <a:pt x="17" y="10"/>
                  </a:cubicBezTo>
                  <a:cubicBezTo>
                    <a:pt x="14" y="10"/>
                    <a:pt x="14" y="10"/>
                    <a:pt x="14" y="10"/>
                  </a:cubicBezTo>
                  <a:lnTo>
                    <a:pt x="1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sp>
        <p:nvSpPr>
          <p:cNvPr id="2" name="Rectangle 24">
            <a:extLst>
              <a:ext uri="{FF2B5EF4-FFF2-40B4-BE49-F238E27FC236}">
                <a16:creationId xmlns:a16="http://schemas.microsoft.com/office/drawing/2014/main" id="{48315C8F-32B9-1925-655F-E45A9708C1CD}"/>
              </a:ext>
            </a:extLst>
          </p:cNvPr>
          <p:cNvSpPr>
            <a:spLocks noChangeArrowheads="1"/>
          </p:cNvSpPr>
          <p:nvPr userDrawn="1"/>
        </p:nvSpPr>
        <p:spPr bwMode="auto">
          <a:xfrm>
            <a:off x="3093194" y="655628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2023 by Hartford Funds</a:t>
            </a:r>
            <a:endParaRPr lang="en-US" sz="800" b="0" dirty="0">
              <a:solidFill>
                <a:schemeClr val="tx1"/>
              </a:solidFill>
              <a:latin typeface="Calibri" panose="020F0502020204030204" pitchFamily="34" charset="0"/>
              <a:cs typeface="ＭＳ Ｐゴシック"/>
            </a:endParaRPr>
          </a:p>
        </p:txBody>
      </p:sp>
    </p:spTree>
  </p:cSld>
  <p:clrMap bg1="lt1" tx1="dk1" bg2="lt2" tx2="dk2" accent1="accent1" accent2="accent2" accent3="accent3" accent4="accent4" accent5="accent5" accent6="accent6" hlink="hlink" folHlink="folHlink"/>
  <p:sldLayoutIdLst>
    <p:sldLayoutId id="2147483655" r:id="rId1"/>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0627" t="58210" r="4910" b="35007"/>
          <a:stretch/>
        </p:blipFill>
        <p:spPr>
          <a:xfrm>
            <a:off x="-1" y="1"/>
            <a:ext cx="12300559" cy="690113"/>
          </a:xfrm>
          <a:prstGeom prst="rect">
            <a:avLst/>
          </a:prstGeom>
        </p:spPr>
      </p:pic>
      <p:sp>
        <p:nvSpPr>
          <p:cNvPr id="52"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grpSp>
        <p:nvGrpSpPr>
          <p:cNvPr id="96" name="Group 95">
            <a:extLst>
              <a:ext uri="{FF2B5EF4-FFF2-40B4-BE49-F238E27FC236}">
                <a16:creationId xmlns:a16="http://schemas.microsoft.com/office/drawing/2014/main" id="{647E414C-81F8-4ADD-A273-D7EFEEB3013E}"/>
              </a:ext>
            </a:extLst>
          </p:cNvPr>
          <p:cNvGrpSpPr/>
          <p:nvPr userDrawn="1"/>
        </p:nvGrpSpPr>
        <p:grpSpPr>
          <a:xfrm>
            <a:off x="9362402" y="138113"/>
            <a:ext cx="2268538" cy="425450"/>
            <a:chOff x="6456363" y="138113"/>
            <a:chExt cx="2268538" cy="425450"/>
          </a:xfrm>
        </p:grpSpPr>
        <p:sp>
          <p:nvSpPr>
            <p:cNvPr id="97" name="Freeform 5">
              <a:extLst>
                <a:ext uri="{FF2B5EF4-FFF2-40B4-BE49-F238E27FC236}">
                  <a16:creationId xmlns:a16="http://schemas.microsoft.com/office/drawing/2014/main" id="{AD652C07-4EBD-4104-84A3-48E80710D636}"/>
                </a:ext>
              </a:extLst>
            </p:cNvPr>
            <p:cNvSpPr>
              <a:spLocks/>
            </p:cNvSpPr>
            <p:nvPr userDrawn="1"/>
          </p:nvSpPr>
          <p:spPr bwMode="auto">
            <a:xfrm>
              <a:off x="6461125" y="141288"/>
              <a:ext cx="139700" cy="166687"/>
            </a:xfrm>
            <a:custGeom>
              <a:avLst/>
              <a:gdLst>
                <a:gd name="T0" fmla="*/ 0 w 88"/>
                <a:gd name="T1" fmla="*/ 0 h 105"/>
                <a:gd name="T2" fmla="*/ 23 w 88"/>
                <a:gd name="T3" fmla="*/ 0 h 105"/>
                <a:gd name="T4" fmla="*/ 23 w 88"/>
                <a:gd name="T5" fmla="*/ 41 h 105"/>
                <a:gd name="T6" fmla="*/ 65 w 88"/>
                <a:gd name="T7" fmla="*/ 41 h 105"/>
                <a:gd name="T8" fmla="*/ 65 w 88"/>
                <a:gd name="T9" fmla="*/ 0 h 105"/>
                <a:gd name="T10" fmla="*/ 88 w 88"/>
                <a:gd name="T11" fmla="*/ 0 h 105"/>
                <a:gd name="T12" fmla="*/ 88 w 88"/>
                <a:gd name="T13" fmla="*/ 105 h 105"/>
                <a:gd name="T14" fmla="*/ 65 w 88"/>
                <a:gd name="T15" fmla="*/ 105 h 105"/>
                <a:gd name="T16" fmla="*/ 65 w 88"/>
                <a:gd name="T17" fmla="*/ 63 h 105"/>
                <a:gd name="T18" fmla="*/ 23 w 88"/>
                <a:gd name="T19" fmla="*/ 63 h 105"/>
                <a:gd name="T20" fmla="*/ 23 w 88"/>
                <a:gd name="T21" fmla="*/ 105 h 105"/>
                <a:gd name="T22" fmla="*/ 0 w 88"/>
                <a:gd name="T23" fmla="*/ 105 h 105"/>
                <a:gd name="T24" fmla="*/ 0 w 88"/>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05">
                  <a:moveTo>
                    <a:pt x="0" y="0"/>
                  </a:moveTo>
                  <a:lnTo>
                    <a:pt x="23" y="0"/>
                  </a:lnTo>
                  <a:lnTo>
                    <a:pt x="23" y="41"/>
                  </a:lnTo>
                  <a:lnTo>
                    <a:pt x="65" y="41"/>
                  </a:lnTo>
                  <a:lnTo>
                    <a:pt x="65" y="0"/>
                  </a:lnTo>
                  <a:lnTo>
                    <a:pt x="88" y="0"/>
                  </a:lnTo>
                  <a:lnTo>
                    <a:pt x="88" y="105"/>
                  </a:lnTo>
                  <a:lnTo>
                    <a:pt x="65" y="105"/>
                  </a:lnTo>
                  <a:lnTo>
                    <a:pt x="65" y="63"/>
                  </a:lnTo>
                  <a:lnTo>
                    <a:pt x="23" y="63"/>
                  </a:lnTo>
                  <a:lnTo>
                    <a:pt x="23"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8" name="Freeform 6">
              <a:extLst>
                <a:ext uri="{FF2B5EF4-FFF2-40B4-BE49-F238E27FC236}">
                  <a16:creationId xmlns:a16="http://schemas.microsoft.com/office/drawing/2014/main" id="{A2E9EA42-696F-4EA8-9076-DBB3923EFD75}"/>
                </a:ext>
              </a:extLst>
            </p:cNvPr>
            <p:cNvSpPr>
              <a:spLocks noEditPoints="1"/>
            </p:cNvSpPr>
            <p:nvPr userDrawn="1"/>
          </p:nvSpPr>
          <p:spPr bwMode="auto">
            <a:xfrm>
              <a:off x="6629400" y="139700"/>
              <a:ext cx="176213" cy="168275"/>
            </a:xfrm>
            <a:custGeom>
              <a:avLst/>
              <a:gdLst>
                <a:gd name="T0" fmla="*/ 45 w 111"/>
                <a:gd name="T1" fmla="*/ 0 h 106"/>
                <a:gd name="T2" fmla="*/ 66 w 111"/>
                <a:gd name="T3" fmla="*/ 0 h 106"/>
                <a:gd name="T4" fmla="*/ 111 w 111"/>
                <a:gd name="T5" fmla="*/ 106 h 106"/>
                <a:gd name="T6" fmla="*/ 87 w 111"/>
                <a:gd name="T7" fmla="*/ 106 h 106"/>
                <a:gd name="T8" fmla="*/ 77 w 111"/>
                <a:gd name="T9" fmla="*/ 82 h 106"/>
                <a:gd name="T10" fmla="*/ 33 w 111"/>
                <a:gd name="T11" fmla="*/ 82 h 106"/>
                <a:gd name="T12" fmla="*/ 23 w 111"/>
                <a:gd name="T13" fmla="*/ 106 h 106"/>
                <a:gd name="T14" fmla="*/ 0 w 111"/>
                <a:gd name="T15" fmla="*/ 106 h 106"/>
                <a:gd name="T16" fmla="*/ 45 w 111"/>
                <a:gd name="T17" fmla="*/ 0 h 106"/>
                <a:gd name="T18" fmla="*/ 69 w 111"/>
                <a:gd name="T19" fmla="*/ 62 h 106"/>
                <a:gd name="T20" fmla="*/ 55 w 111"/>
                <a:gd name="T21" fmla="*/ 28 h 106"/>
                <a:gd name="T22" fmla="*/ 41 w 111"/>
                <a:gd name="T23" fmla="*/ 62 h 106"/>
                <a:gd name="T24" fmla="*/ 69 w 111"/>
                <a:gd name="T25"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06">
                  <a:moveTo>
                    <a:pt x="45" y="0"/>
                  </a:moveTo>
                  <a:lnTo>
                    <a:pt x="66" y="0"/>
                  </a:lnTo>
                  <a:lnTo>
                    <a:pt x="111" y="106"/>
                  </a:lnTo>
                  <a:lnTo>
                    <a:pt x="87" y="106"/>
                  </a:lnTo>
                  <a:lnTo>
                    <a:pt x="77" y="82"/>
                  </a:lnTo>
                  <a:lnTo>
                    <a:pt x="33" y="82"/>
                  </a:lnTo>
                  <a:lnTo>
                    <a:pt x="23" y="106"/>
                  </a:lnTo>
                  <a:lnTo>
                    <a:pt x="0" y="106"/>
                  </a:lnTo>
                  <a:lnTo>
                    <a:pt x="45" y="0"/>
                  </a:lnTo>
                  <a:close/>
                  <a:moveTo>
                    <a:pt x="69" y="62"/>
                  </a:moveTo>
                  <a:lnTo>
                    <a:pt x="55" y="28"/>
                  </a:lnTo>
                  <a:lnTo>
                    <a:pt x="41" y="62"/>
                  </a:lnTo>
                  <a:lnTo>
                    <a:pt x="69" y="6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9" name="Freeform 7">
              <a:extLst>
                <a:ext uri="{FF2B5EF4-FFF2-40B4-BE49-F238E27FC236}">
                  <a16:creationId xmlns:a16="http://schemas.microsoft.com/office/drawing/2014/main" id="{DCF8506C-0FBD-4D6D-8961-EB697CD4313C}"/>
                </a:ext>
              </a:extLst>
            </p:cNvPr>
            <p:cNvSpPr>
              <a:spLocks noEditPoints="1"/>
            </p:cNvSpPr>
            <p:nvPr userDrawn="1"/>
          </p:nvSpPr>
          <p:spPr bwMode="auto">
            <a:xfrm>
              <a:off x="6832600" y="141288"/>
              <a:ext cx="144463" cy="166687"/>
            </a:xfrm>
            <a:custGeom>
              <a:avLst/>
              <a:gdLst>
                <a:gd name="T0" fmla="*/ 0 w 143"/>
                <a:gd name="T1" fmla="*/ 0 h 165"/>
                <a:gd name="T2" fmla="*/ 76 w 143"/>
                <a:gd name="T3" fmla="*/ 0 h 165"/>
                <a:gd name="T4" fmla="*/ 124 w 143"/>
                <a:gd name="T5" fmla="*/ 16 h 165"/>
                <a:gd name="T6" fmla="*/ 138 w 143"/>
                <a:gd name="T7" fmla="*/ 54 h 165"/>
                <a:gd name="T8" fmla="*/ 138 w 143"/>
                <a:gd name="T9" fmla="*/ 55 h 165"/>
                <a:gd name="T10" fmla="*/ 103 w 143"/>
                <a:gd name="T11" fmla="*/ 106 h 165"/>
                <a:gd name="T12" fmla="*/ 143 w 143"/>
                <a:gd name="T13" fmla="*/ 165 h 165"/>
                <a:gd name="T14" fmla="*/ 101 w 143"/>
                <a:gd name="T15" fmla="*/ 165 h 165"/>
                <a:gd name="T16" fmla="*/ 65 w 143"/>
                <a:gd name="T17" fmla="*/ 112 h 165"/>
                <a:gd name="T18" fmla="*/ 65 w 143"/>
                <a:gd name="T19" fmla="*/ 112 h 165"/>
                <a:gd name="T20" fmla="*/ 37 w 143"/>
                <a:gd name="T21" fmla="*/ 112 h 165"/>
                <a:gd name="T22" fmla="*/ 37 w 143"/>
                <a:gd name="T23" fmla="*/ 165 h 165"/>
                <a:gd name="T24" fmla="*/ 0 w 143"/>
                <a:gd name="T25" fmla="*/ 165 h 165"/>
                <a:gd name="T26" fmla="*/ 0 w 143"/>
                <a:gd name="T27" fmla="*/ 0 h 165"/>
                <a:gd name="T28" fmla="*/ 74 w 143"/>
                <a:gd name="T29" fmla="*/ 80 h 165"/>
                <a:gd name="T30" fmla="*/ 101 w 143"/>
                <a:gd name="T31" fmla="*/ 57 h 165"/>
                <a:gd name="T32" fmla="*/ 101 w 143"/>
                <a:gd name="T33" fmla="*/ 56 h 165"/>
                <a:gd name="T34" fmla="*/ 73 w 143"/>
                <a:gd name="T35" fmla="*/ 33 h 165"/>
                <a:gd name="T36" fmla="*/ 37 w 143"/>
                <a:gd name="T37" fmla="*/ 33 h 165"/>
                <a:gd name="T38" fmla="*/ 37 w 143"/>
                <a:gd name="T39" fmla="*/ 80 h 165"/>
                <a:gd name="T40" fmla="*/ 74 w 143"/>
                <a:gd name="T41" fmla="*/ 8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5">
                  <a:moveTo>
                    <a:pt x="0" y="0"/>
                  </a:moveTo>
                  <a:cubicBezTo>
                    <a:pt x="76" y="0"/>
                    <a:pt x="76" y="0"/>
                    <a:pt x="76" y="0"/>
                  </a:cubicBezTo>
                  <a:cubicBezTo>
                    <a:pt x="97" y="0"/>
                    <a:pt x="113" y="6"/>
                    <a:pt x="124" y="16"/>
                  </a:cubicBezTo>
                  <a:cubicBezTo>
                    <a:pt x="133" y="26"/>
                    <a:pt x="138" y="39"/>
                    <a:pt x="138" y="54"/>
                  </a:cubicBezTo>
                  <a:cubicBezTo>
                    <a:pt x="138" y="55"/>
                    <a:pt x="138" y="55"/>
                    <a:pt x="138" y="55"/>
                  </a:cubicBezTo>
                  <a:cubicBezTo>
                    <a:pt x="138" y="81"/>
                    <a:pt x="124" y="98"/>
                    <a:pt x="103" y="106"/>
                  </a:cubicBezTo>
                  <a:cubicBezTo>
                    <a:pt x="143" y="165"/>
                    <a:pt x="143" y="165"/>
                    <a:pt x="143" y="165"/>
                  </a:cubicBezTo>
                  <a:cubicBezTo>
                    <a:pt x="101" y="165"/>
                    <a:pt x="101" y="165"/>
                    <a:pt x="101" y="165"/>
                  </a:cubicBezTo>
                  <a:cubicBezTo>
                    <a:pt x="65" y="112"/>
                    <a:pt x="65" y="112"/>
                    <a:pt x="65" y="112"/>
                  </a:cubicBezTo>
                  <a:cubicBezTo>
                    <a:pt x="65" y="112"/>
                    <a:pt x="65" y="112"/>
                    <a:pt x="65" y="112"/>
                  </a:cubicBezTo>
                  <a:cubicBezTo>
                    <a:pt x="37" y="112"/>
                    <a:pt x="37" y="112"/>
                    <a:pt x="37" y="112"/>
                  </a:cubicBezTo>
                  <a:cubicBezTo>
                    <a:pt x="37" y="165"/>
                    <a:pt x="37" y="165"/>
                    <a:pt x="37" y="165"/>
                  </a:cubicBezTo>
                  <a:cubicBezTo>
                    <a:pt x="0" y="165"/>
                    <a:pt x="0" y="165"/>
                    <a:pt x="0" y="165"/>
                  </a:cubicBezTo>
                  <a:lnTo>
                    <a:pt x="0" y="0"/>
                  </a:lnTo>
                  <a:close/>
                  <a:moveTo>
                    <a:pt x="74" y="80"/>
                  </a:moveTo>
                  <a:cubicBezTo>
                    <a:pt x="91" y="80"/>
                    <a:pt x="101" y="71"/>
                    <a:pt x="101" y="57"/>
                  </a:cubicBezTo>
                  <a:cubicBezTo>
                    <a:pt x="101" y="56"/>
                    <a:pt x="101" y="56"/>
                    <a:pt x="101" y="56"/>
                  </a:cubicBezTo>
                  <a:cubicBezTo>
                    <a:pt x="101" y="41"/>
                    <a:pt x="91" y="33"/>
                    <a:pt x="73" y="33"/>
                  </a:cubicBezTo>
                  <a:cubicBezTo>
                    <a:pt x="37" y="33"/>
                    <a:pt x="37" y="33"/>
                    <a:pt x="37" y="33"/>
                  </a:cubicBezTo>
                  <a:cubicBezTo>
                    <a:pt x="37" y="80"/>
                    <a:pt x="37" y="80"/>
                    <a:pt x="37" y="80"/>
                  </a:cubicBezTo>
                  <a:lnTo>
                    <a:pt x="74" y="8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0" name="Freeform 8">
              <a:extLst>
                <a:ext uri="{FF2B5EF4-FFF2-40B4-BE49-F238E27FC236}">
                  <a16:creationId xmlns:a16="http://schemas.microsoft.com/office/drawing/2014/main" id="{D5A8694D-6090-4F3B-A80C-6FE294E84FD4}"/>
                </a:ext>
              </a:extLst>
            </p:cNvPr>
            <p:cNvSpPr>
              <a:spLocks/>
            </p:cNvSpPr>
            <p:nvPr userDrawn="1"/>
          </p:nvSpPr>
          <p:spPr bwMode="auto">
            <a:xfrm>
              <a:off x="6996113" y="141288"/>
              <a:ext cx="136525" cy="166687"/>
            </a:xfrm>
            <a:custGeom>
              <a:avLst/>
              <a:gdLst>
                <a:gd name="T0" fmla="*/ 31 w 86"/>
                <a:gd name="T1" fmla="*/ 21 h 105"/>
                <a:gd name="T2" fmla="*/ 0 w 86"/>
                <a:gd name="T3" fmla="*/ 21 h 105"/>
                <a:gd name="T4" fmla="*/ 0 w 86"/>
                <a:gd name="T5" fmla="*/ 0 h 105"/>
                <a:gd name="T6" fmla="*/ 86 w 86"/>
                <a:gd name="T7" fmla="*/ 0 h 105"/>
                <a:gd name="T8" fmla="*/ 86 w 86"/>
                <a:gd name="T9" fmla="*/ 21 h 105"/>
                <a:gd name="T10" fmla="*/ 55 w 86"/>
                <a:gd name="T11" fmla="*/ 21 h 105"/>
                <a:gd name="T12" fmla="*/ 55 w 86"/>
                <a:gd name="T13" fmla="*/ 105 h 105"/>
                <a:gd name="T14" fmla="*/ 31 w 86"/>
                <a:gd name="T15" fmla="*/ 105 h 105"/>
                <a:gd name="T16" fmla="*/ 31 w 86"/>
                <a:gd name="T17"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05">
                  <a:moveTo>
                    <a:pt x="31" y="21"/>
                  </a:moveTo>
                  <a:lnTo>
                    <a:pt x="0" y="21"/>
                  </a:lnTo>
                  <a:lnTo>
                    <a:pt x="0" y="0"/>
                  </a:lnTo>
                  <a:lnTo>
                    <a:pt x="86" y="0"/>
                  </a:lnTo>
                  <a:lnTo>
                    <a:pt x="86" y="21"/>
                  </a:lnTo>
                  <a:lnTo>
                    <a:pt x="55" y="21"/>
                  </a:lnTo>
                  <a:lnTo>
                    <a:pt x="55" y="105"/>
                  </a:lnTo>
                  <a:lnTo>
                    <a:pt x="31" y="105"/>
                  </a:lnTo>
                  <a:lnTo>
                    <a:pt x="31" y="2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1" name="Freeform 9">
              <a:extLst>
                <a:ext uri="{FF2B5EF4-FFF2-40B4-BE49-F238E27FC236}">
                  <a16:creationId xmlns:a16="http://schemas.microsoft.com/office/drawing/2014/main" id="{EE046560-9A0F-4E42-BE4D-7E09CC81E861}"/>
                </a:ext>
              </a:extLst>
            </p:cNvPr>
            <p:cNvSpPr>
              <a:spLocks/>
            </p:cNvSpPr>
            <p:nvPr userDrawn="1"/>
          </p:nvSpPr>
          <p:spPr bwMode="auto">
            <a:xfrm>
              <a:off x="7164388" y="141288"/>
              <a:ext cx="125413" cy="166687"/>
            </a:xfrm>
            <a:custGeom>
              <a:avLst/>
              <a:gdLst>
                <a:gd name="T0" fmla="*/ 0 w 79"/>
                <a:gd name="T1" fmla="*/ 0 h 105"/>
                <a:gd name="T2" fmla="*/ 79 w 79"/>
                <a:gd name="T3" fmla="*/ 0 h 105"/>
                <a:gd name="T4" fmla="*/ 79 w 79"/>
                <a:gd name="T5" fmla="*/ 21 h 105"/>
                <a:gd name="T6" fmla="*/ 23 w 79"/>
                <a:gd name="T7" fmla="*/ 21 h 105"/>
                <a:gd name="T8" fmla="*/ 23 w 79"/>
                <a:gd name="T9" fmla="*/ 43 h 105"/>
                <a:gd name="T10" fmla="*/ 73 w 79"/>
                <a:gd name="T11" fmla="*/ 43 h 105"/>
                <a:gd name="T12" fmla="*/ 73 w 79"/>
                <a:gd name="T13" fmla="*/ 64 h 105"/>
                <a:gd name="T14" fmla="*/ 23 w 79"/>
                <a:gd name="T15" fmla="*/ 64 h 105"/>
                <a:gd name="T16" fmla="*/ 23 w 79"/>
                <a:gd name="T17" fmla="*/ 105 h 105"/>
                <a:gd name="T18" fmla="*/ 0 w 79"/>
                <a:gd name="T19" fmla="*/ 105 h 105"/>
                <a:gd name="T20" fmla="*/ 0 w 79"/>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05">
                  <a:moveTo>
                    <a:pt x="0" y="0"/>
                  </a:moveTo>
                  <a:lnTo>
                    <a:pt x="79" y="0"/>
                  </a:lnTo>
                  <a:lnTo>
                    <a:pt x="79" y="21"/>
                  </a:lnTo>
                  <a:lnTo>
                    <a:pt x="23" y="21"/>
                  </a:lnTo>
                  <a:lnTo>
                    <a:pt x="23" y="43"/>
                  </a:lnTo>
                  <a:lnTo>
                    <a:pt x="73" y="43"/>
                  </a:lnTo>
                  <a:lnTo>
                    <a:pt x="73" y="64"/>
                  </a:lnTo>
                  <a:lnTo>
                    <a:pt x="23" y="64"/>
                  </a:lnTo>
                  <a:lnTo>
                    <a:pt x="23"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2" name="Freeform 10">
              <a:extLst>
                <a:ext uri="{FF2B5EF4-FFF2-40B4-BE49-F238E27FC236}">
                  <a16:creationId xmlns:a16="http://schemas.microsoft.com/office/drawing/2014/main" id="{CED535D3-E001-4D49-908F-6D74BE7A1C8F}"/>
                </a:ext>
              </a:extLst>
            </p:cNvPr>
            <p:cNvSpPr>
              <a:spLocks noEditPoints="1"/>
            </p:cNvSpPr>
            <p:nvPr userDrawn="1"/>
          </p:nvSpPr>
          <p:spPr bwMode="auto">
            <a:xfrm>
              <a:off x="7315200" y="138113"/>
              <a:ext cx="176213" cy="173037"/>
            </a:xfrm>
            <a:custGeom>
              <a:avLst/>
              <a:gdLst>
                <a:gd name="T0" fmla="*/ 0 w 176"/>
                <a:gd name="T1" fmla="*/ 86 h 171"/>
                <a:gd name="T2" fmla="*/ 0 w 176"/>
                <a:gd name="T3" fmla="*/ 85 h 171"/>
                <a:gd name="T4" fmla="*/ 88 w 176"/>
                <a:gd name="T5" fmla="*/ 0 h 171"/>
                <a:gd name="T6" fmla="*/ 176 w 176"/>
                <a:gd name="T7" fmla="*/ 85 h 171"/>
                <a:gd name="T8" fmla="*/ 176 w 176"/>
                <a:gd name="T9" fmla="*/ 85 h 171"/>
                <a:gd name="T10" fmla="*/ 87 w 176"/>
                <a:gd name="T11" fmla="*/ 171 h 171"/>
                <a:gd name="T12" fmla="*/ 0 w 176"/>
                <a:gd name="T13" fmla="*/ 86 h 171"/>
                <a:gd name="T14" fmla="*/ 138 w 176"/>
                <a:gd name="T15" fmla="*/ 86 h 171"/>
                <a:gd name="T16" fmla="*/ 138 w 176"/>
                <a:gd name="T17" fmla="*/ 85 h 171"/>
                <a:gd name="T18" fmla="*/ 87 w 176"/>
                <a:gd name="T19" fmla="*/ 33 h 171"/>
                <a:gd name="T20" fmla="*/ 38 w 176"/>
                <a:gd name="T21" fmla="*/ 85 h 171"/>
                <a:gd name="T22" fmla="*/ 38 w 176"/>
                <a:gd name="T23" fmla="*/ 85 h 171"/>
                <a:gd name="T24" fmla="*/ 88 w 176"/>
                <a:gd name="T25" fmla="*/ 137 h 171"/>
                <a:gd name="T26" fmla="*/ 138 w 176"/>
                <a:gd name="T27"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1">
                  <a:moveTo>
                    <a:pt x="0" y="86"/>
                  </a:moveTo>
                  <a:cubicBezTo>
                    <a:pt x="0" y="85"/>
                    <a:pt x="0" y="85"/>
                    <a:pt x="0" y="85"/>
                  </a:cubicBezTo>
                  <a:cubicBezTo>
                    <a:pt x="0" y="38"/>
                    <a:pt x="37" y="0"/>
                    <a:pt x="88" y="0"/>
                  </a:cubicBezTo>
                  <a:cubicBezTo>
                    <a:pt x="139" y="0"/>
                    <a:pt x="176" y="38"/>
                    <a:pt x="176" y="85"/>
                  </a:cubicBezTo>
                  <a:cubicBezTo>
                    <a:pt x="176" y="85"/>
                    <a:pt x="176" y="85"/>
                    <a:pt x="176" y="85"/>
                  </a:cubicBezTo>
                  <a:cubicBezTo>
                    <a:pt x="176" y="132"/>
                    <a:pt x="138" y="171"/>
                    <a:pt x="87" y="171"/>
                  </a:cubicBezTo>
                  <a:cubicBezTo>
                    <a:pt x="36" y="171"/>
                    <a:pt x="0" y="133"/>
                    <a:pt x="0" y="86"/>
                  </a:cubicBezTo>
                  <a:moveTo>
                    <a:pt x="138" y="86"/>
                  </a:moveTo>
                  <a:cubicBezTo>
                    <a:pt x="138" y="85"/>
                    <a:pt x="138" y="85"/>
                    <a:pt x="138" y="85"/>
                  </a:cubicBezTo>
                  <a:cubicBezTo>
                    <a:pt x="138" y="57"/>
                    <a:pt x="117" y="33"/>
                    <a:pt x="87" y="33"/>
                  </a:cubicBezTo>
                  <a:cubicBezTo>
                    <a:pt x="58" y="33"/>
                    <a:pt x="38" y="57"/>
                    <a:pt x="38" y="85"/>
                  </a:cubicBezTo>
                  <a:cubicBezTo>
                    <a:pt x="38" y="85"/>
                    <a:pt x="38" y="85"/>
                    <a:pt x="38" y="85"/>
                  </a:cubicBezTo>
                  <a:cubicBezTo>
                    <a:pt x="38" y="114"/>
                    <a:pt x="59" y="137"/>
                    <a:pt x="88" y="137"/>
                  </a:cubicBezTo>
                  <a:cubicBezTo>
                    <a:pt x="117" y="137"/>
                    <a:pt x="138" y="114"/>
                    <a:pt x="138" y="86"/>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3" name="Freeform 11">
              <a:extLst>
                <a:ext uri="{FF2B5EF4-FFF2-40B4-BE49-F238E27FC236}">
                  <a16:creationId xmlns:a16="http://schemas.microsoft.com/office/drawing/2014/main" id="{60490366-EBE3-47DB-A667-42866270C384}"/>
                </a:ext>
              </a:extLst>
            </p:cNvPr>
            <p:cNvSpPr>
              <a:spLocks noEditPoints="1"/>
            </p:cNvSpPr>
            <p:nvPr userDrawn="1"/>
          </p:nvSpPr>
          <p:spPr bwMode="auto">
            <a:xfrm>
              <a:off x="7526338" y="141288"/>
              <a:ext cx="142875" cy="166687"/>
            </a:xfrm>
            <a:custGeom>
              <a:avLst/>
              <a:gdLst>
                <a:gd name="T0" fmla="*/ 0 w 142"/>
                <a:gd name="T1" fmla="*/ 0 h 165"/>
                <a:gd name="T2" fmla="*/ 75 w 142"/>
                <a:gd name="T3" fmla="*/ 0 h 165"/>
                <a:gd name="T4" fmla="*/ 123 w 142"/>
                <a:gd name="T5" fmla="*/ 16 h 165"/>
                <a:gd name="T6" fmla="*/ 137 w 142"/>
                <a:gd name="T7" fmla="*/ 54 h 165"/>
                <a:gd name="T8" fmla="*/ 137 w 142"/>
                <a:gd name="T9" fmla="*/ 55 h 165"/>
                <a:gd name="T10" fmla="*/ 102 w 142"/>
                <a:gd name="T11" fmla="*/ 106 h 165"/>
                <a:gd name="T12" fmla="*/ 142 w 142"/>
                <a:gd name="T13" fmla="*/ 165 h 165"/>
                <a:gd name="T14" fmla="*/ 100 w 142"/>
                <a:gd name="T15" fmla="*/ 165 h 165"/>
                <a:gd name="T16" fmla="*/ 65 w 142"/>
                <a:gd name="T17" fmla="*/ 112 h 165"/>
                <a:gd name="T18" fmla="*/ 64 w 142"/>
                <a:gd name="T19" fmla="*/ 112 h 165"/>
                <a:gd name="T20" fmla="*/ 36 w 142"/>
                <a:gd name="T21" fmla="*/ 112 h 165"/>
                <a:gd name="T22" fmla="*/ 36 w 142"/>
                <a:gd name="T23" fmla="*/ 165 h 165"/>
                <a:gd name="T24" fmla="*/ 0 w 142"/>
                <a:gd name="T25" fmla="*/ 165 h 165"/>
                <a:gd name="T26" fmla="*/ 0 w 142"/>
                <a:gd name="T27" fmla="*/ 0 h 165"/>
                <a:gd name="T28" fmla="*/ 73 w 142"/>
                <a:gd name="T29" fmla="*/ 80 h 165"/>
                <a:gd name="T30" fmla="*/ 101 w 142"/>
                <a:gd name="T31" fmla="*/ 57 h 165"/>
                <a:gd name="T32" fmla="*/ 101 w 142"/>
                <a:gd name="T33" fmla="*/ 56 h 165"/>
                <a:gd name="T34" fmla="*/ 72 w 142"/>
                <a:gd name="T35" fmla="*/ 33 h 165"/>
                <a:gd name="T36" fmla="*/ 36 w 142"/>
                <a:gd name="T37" fmla="*/ 33 h 165"/>
                <a:gd name="T38" fmla="*/ 36 w 142"/>
                <a:gd name="T39" fmla="*/ 80 h 165"/>
                <a:gd name="T40" fmla="*/ 73 w 142"/>
                <a:gd name="T41" fmla="*/ 8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5">
                  <a:moveTo>
                    <a:pt x="0" y="0"/>
                  </a:moveTo>
                  <a:cubicBezTo>
                    <a:pt x="75" y="0"/>
                    <a:pt x="75" y="0"/>
                    <a:pt x="75" y="0"/>
                  </a:cubicBezTo>
                  <a:cubicBezTo>
                    <a:pt x="96" y="0"/>
                    <a:pt x="112" y="6"/>
                    <a:pt x="123" y="16"/>
                  </a:cubicBezTo>
                  <a:cubicBezTo>
                    <a:pt x="133" y="26"/>
                    <a:pt x="137" y="39"/>
                    <a:pt x="137" y="54"/>
                  </a:cubicBezTo>
                  <a:cubicBezTo>
                    <a:pt x="137" y="55"/>
                    <a:pt x="137" y="55"/>
                    <a:pt x="137" y="55"/>
                  </a:cubicBezTo>
                  <a:cubicBezTo>
                    <a:pt x="137" y="81"/>
                    <a:pt x="123" y="98"/>
                    <a:pt x="102" y="106"/>
                  </a:cubicBezTo>
                  <a:cubicBezTo>
                    <a:pt x="142" y="165"/>
                    <a:pt x="142" y="165"/>
                    <a:pt x="142" y="165"/>
                  </a:cubicBezTo>
                  <a:cubicBezTo>
                    <a:pt x="100" y="165"/>
                    <a:pt x="100" y="165"/>
                    <a:pt x="100" y="165"/>
                  </a:cubicBezTo>
                  <a:cubicBezTo>
                    <a:pt x="65" y="112"/>
                    <a:pt x="65" y="112"/>
                    <a:pt x="65" y="112"/>
                  </a:cubicBezTo>
                  <a:cubicBezTo>
                    <a:pt x="64" y="112"/>
                    <a:pt x="64" y="112"/>
                    <a:pt x="64" y="112"/>
                  </a:cubicBezTo>
                  <a:cubicBezTo>
                    <a:pt x="36" y="112"/>
                    <a:pt x="36" y="112"/>
                    <a:pt x="36" y="112"/>
                  </a:cubicBezTo>
                  <a:cubicBezTo>
                    <a:pt x="36" y="165"/>
                    <a:pt x="36" y="165"/>
                    <a:pt x="36" y="165"/>
                  </a:cubicBezTo>
                  <a:cubicBezTo>
                    <a:pt x="0" y="165"/>
                    <a:pt x="0" y="165"/>
                    <a:pt x="0" y="165"/>
                  </a:cubicBezTo>
                  <a:lnTo>
                    <a:pt x="0" y="0"/>
                  </a:lnTo>
                  <a:close/>
                  <a:moveTo>
                    <a:pt x="73" y="80"/>
                  </a:moveTo>
                  <a:cubicBezTo>
                    <a:pt x="91" y="80"/>
                    <a:pt x="101" y="71"/>
                    <a:pt x="101" y="57"/>
                  </a:cubicBezTo>
                  <a:cubicBezTo>
                    <a:pt x="101" y="56"/>
                    <a:pt x="101" y="56"/>
                    <a:pt x="101" y="56"/>
                  </a:cubicBezTo>
                  <a:cubicBezTo>
                    <a:pt x="101" y="41"/>
                    <a:pt x="90" y="33"/>
                    <a:pt x="72" y="33"/>
                  </a:cubicBezTo>
                  <a:cubicBezTo>
                    <a:pt x="36" y="33"/>
                    <a:pt x="36" y="33"/>
                    <a:pt x="36" y="33"/>
                  </a:cubicBezTo>
                  <a:cubicBezTo>
                    <a:pt x="36" y="80"/>
                    <a:pt x="36" y="80"/>
                    <a:pt x="36" y="80"/>
                  </a:cubicBezTo>
                  <a:lnTo>
                    <a:pt x="73" y="8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4" name="Freeform 12">
              <a:extLst>
                <a:ext uri="{FF2B5EF4-FFF2-40B4-BE49-F238E27FC236}">
                  <a16:creationId xmlns:a16="http://schemas.microsoft.com/office/drawing/2014/main" id="{55E730E7-CE0C-45ED-B8E1-CC81088BC49E}"/>
                </a:ext>
              </a:extLst>
            </p:cNvPr>
            <p:cNvSpPr>
              <a:spLocks noEditPoints="1"/>
            </p:cNvSpPr>
            <p:nvPr userDrawn="1"/>
          </p:nvSpPr>
          <p:spPr bwMode="auto">
            <a:xfrm>
              <a:off x="7700963" y="141288"/>
              <a:ext cx="152400" cy="166687"/>
            </a:xfrm>
            <a:custGeom>
              <a:avLst/>
              <a:gdLst>
                <a:gd name="T0" fmla="*/ 0 w 152"/>
                <a:gd name="T1" fmla="*/ 0 h 165"/>
                <a:gd name="T2" fmla="*/ 65 w 152"/>
                <a:gd name="T3" fmla="*/ 0 h 165"/>
                <a:gd name="T4" fmla="*/ 152 w 152"/>
                <a:gd name="T5" fmla="*/ 82 h 165"/>
                <a:gd name="T6" fmla="*/ 152 w 152"/>
                <a:gd name="T7" fmla="*/ 82 h 165"/>
                <a:gd name="T8" fmla="*/ 65 w 152"/>
                <a:gd name="T9" fmla="*/ 165 h 165"/>
                <a:gd name="T10" fmla="*/ 0 w 152"/>
                <a:gd name="T11" fmla="*/ 165 h 165"/>
                <a:gd name="T12" fmla="*/ 0 w 152"/>
                <a:gd name="T13" fmla="*/ 0 h 165"/>
                <a:gd name="T14" fmla="*/ 65 w 152"/>
                <a:gd name="T15" fmla="*/ 132 h 165"/>
                <a:gd name="T16" fmla="*/ 114 w 152"/>
                <a:gd name="T17" fmla="*/ 83 h 165"/>
                <a:gd name="T18" fmla="*/ 114 w 152"/>
                <a:gd name="T19" fmla="*/ 82 h 165"/>
                <a:gd name="T20" fmla="*/ 65 w 152"/>
                <a:gd name="T21" fmla="*/ 33 h 165"/>
                <a:gd name="T22" fmla="*/ 36 w 152"/>
                <a:gd name="T23" fmla="*/ 33 h 165"/>
                <a:gd name="T24" fmla="*/ 36 w 152"/>
                <a:gd name="T25" fmla="*/ 132 h 165"/>
                <a:gd name="T26" fmla="*/ 65 w 152"/>
                <a:gd name="T27" fmla="*/ 13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65">
                  <a:moveTo>
                    <a:pt x="0" y="0"/>
                  </a:moveTo>
                  <a:cubicBezTo>
                    <a:pt x="65" y="0"/>
                    <a:pt x="65" y="0"/>
                    <a:pt x="65" y="0"/>
                  </a:cubicBezTo>
                  <a:cubicBezTo>
                    <a:pt x="116" y="0"/>
                    <a:pt x="152" y="35"/>
                    <a:pt x="152" y="82"/>
                  </a:cubicBezTo>
                  <a:cubicBezTo>
                    <a:pt x="152" y="82"/>
                    <a:pt x="152" y="82"/>
                    <a:pt x="152" y="82"/>
                  </a:cubicBezTo>
                  <a:cubicBezTo>
                    <a:pt x="152" y="129"/>
                    <a:pt x="116" y="165"/>
                    <a:pt x="65" y="165"/>
                  </a:cubicBezTo>
                  <a:cubicBezTo>
                    <a:pt x="0" y="165"/>
                    <a:pt x="0" y="165"/>
                    <a:pt x="0" y="165"/>
                  </a:cubicBezTo>
                  <a:lnTo>
                    <a:pt x="0" y="0"/>
                  </a:lnTo>
                  <a:close/>
                  <a:moveTo>
                    <a:pt x="65" y="132"/>
                  </a:moveTo>
                  <a:cubicBezTo>
                    <a:pt x="94" y="132"/>
                    <a:pt x="114" y="112"/>
                    <a:pt x="114" y="83"/>
                  </a:cubicBezTo>
                  <a:cubicBezTo>
                    <a:pt x="114" y="82"/>
                    <a:pt x="114" y="82"/>
                    <a:pt x="114" y="82"/>
                  </a:cubicBezTo>
                  <a:cubicBezTo>
                    <a:pt x="114" y="53"/>
                    <a:pt x="94" y="33"/>
                    <a:pt x="65" y="33"/>
                  </a:cubicBezTo>
                  <a:cubicBezTo>
                    <a:pt x="36" y="33"/>
                    <a:pt x="36" y="33"/>
                    <a:pt x="36" y="33"/>
                  </a:cubicBezTo>
                  <a:cubicBezTo>
                    <a:pt x="36" y="132"/>
                    <a:pt x="36" y="132"/>
                    <a:pt x="36" y="132"/>
                  </a:cubicBezTo>
                  <a:lnTo>
                    <a:pt x="65" y="13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5" name="Freeform 13">
              <a:extLst>
                <a:ext uri="{FF2B5EF4-FFF2-40B4-BE49-F238E27FC236}">
                  <a16:creationId xmlns:a16="http://schemas.microsoft.com/office/drawing/2014/main" id="{FA4808A2-4988-464C-B7B3-5120496214A6}"/>
                </a:ext>
              </a:extLst>
            </p:cNvPr>
            <p:cNvSpPr>
              <a:spLocks/>
            </p:cNvSpPr>
            <p:nvPr userDrawn="1"/>
          </p:nvSpPr>
          <p:spPr bwMode="auto">
            <a:xfrm>
              <a:off x="7891463" y="141288"/>
              <a:ext cx="120650" cy="166687"/>
            </a:xfrm>
            <a:custGeom>
              <a:avLst/>
              <a:gdLst>
                <a:gd name="T0" fmla="*/ 0 w 76"/>
                <a:gd name="T1" fmla="*/ 0 h 105"/>
                <a:gd name="T2" fmla="*/ 76 w 76"/>
                <a:gd name="T3" fmla="*/ 0 h 105"/>
                <a:gd name="T4" fmla="*/ 76 w 76"/>
                <a:gd name="T5" fmla="*/ 11 h 105"/>
                <a:gd name="T6" fmla="*/ 12 w 76"/>
                <a:gd name="T7" fmla="*/ 11 h 105"/>
                <a:gd name="T8" fmla="*/ 12 w 76"/>
                <a:gd name="T9" fmla="*/ 48 h 105"/>
                <a:gd name="T10" fmla="*/ 69 w 76"/>
                <a:gd name="T11" fmla="*/ 48 h 105"/>
                <a:gd name="T12" fmla="*/ 69 w 76"/>
                <a:gd name="T13" fmla="*/ 59 h 105"/>
                <a:gd name="T14" fmla="*/ 12 w 76"/>
                <a:gd name="T15" fmla="*/ 59 h 105"/>
                <a:gd name="T16" fmla="*/ 12 w 76"/>
                <a:gd name="T17" fmla="*/ 105 h 105"/>
                <a:gd name="T18" fmla="*/ 0 w 76"/>
                <a:gd name="T19" fmla="*/ 105 h 105"/>
                <a:gd name="T20" fmla="*/ 0 w 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5">
                  <a:moveTo>
                    <a:pt x="0" y="0"/>
                  </a:moveTo>
                  <a:lnTo>
                    <a:pt x="76" y="0"/>
                  </a:lnTo>
                  <a:lnTo>
                    <a:pt x="76" y="11"/>
                  </a:lnTo>
                  <a:lnTo>
                    <a:pt x="12" y="11"/>
                  </a:lnTo>
                  <a:lnTo>
                    <a:pt x="12" y="48"/>
                  </a:lnTo>
                  <a:lnTo>
                    <a:pt x="69" y="48"/>
                  </a:lnTo>
                  <a:lnTo>
                    <a:pt x="69" y="59"/>
                  </a:lnTo>
                  <a:lnTo>
                    <a:pt x="12" y="59"/>
                  </a:lnTo>
                  <a:lnTo>
                    <a:pt x="12"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6" name="Freeform 14">
              <a:extLst>
                <a:ext uri="{FF2B5EF4-FFF2-40B4-BE49-F238E27FC236}">
                  <a16:creationId xmlns:a16="http://schemas.microsoft.com/office/drawing/2014/main" id="{5DAD62A3-23F9-448E-988F-F8274CB9AF8C}"/>
                </a:ext>
              </a:extLst>
            </p:cNvPr>
            <p:cNvSpPr>
              <a:spLocks/>
            </p:cNvSpPr>
            <p:nvPr userDrawn="1"/>
          </p:nvSpPr>
          <p:spPr bwMode="auto">
            <a:xfrm>
              <a:off x="8047038" y="141288"/>
              <a:ext cx="139700" cy="169862"/>
            </a:xfrm>
            <a:custGeom>
              <a:avLst/>
              <a:gdLst>
                <a:gd name="T0" fmla="*/ 0 w 138"/>
                <a:gd name="T1" fmla="*/ 96 h 168"/>
                <a:gd name="T2" fmla="*/ 0 w 138"/>
                <a:gd name="T3" fmla="*/ 0 h 168"/>
                <a:gd name="T4" fmla="*/ 19 w 138"/>
                <a:gd name="T5" fmla="*/ 0 h 168"/>
                <a:gd name="T6" fmla="*/ 19 w 138"/>
                <a:gd name="T7" fmla="*/ 95 h 168"/>
                <a:gd name="T8" fmla="*/ 69 w 138"/>
                <a:gd name="T9" fmla="*/ 150 h 168"/>
                <a:gd name="T10" fmla="*/ 119 w 138"/>
                <a:gd name="T11" fmla="*/ 96 h 168"/>
                <a:gd name="T12" fmla="*/ 119 w 138"/>
                <a:gd name="T13" fmla="*/ 0 h 168"/>
                <a:gd name="T14" fmla="*/ 138 w 138"/>
                <a:gd name="T15" fmla="*/ 0 h 168"/>
                <a:gd name="T16" fmla="*/ 138 w 138"/>
                <a:gd name="T17" fmla="*/ 94 h 168"/>
                <a:gd name="T18" fmla="*/ 69 w 138"/>
                <a:gd name="T19" fmla="*/ 168 h 168"/>
                <a:gd name="T20" fmla="*/ 0 w 138"/>
                <a:gd name="T21"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68">
                  <a:moveTo>
                    <a:pt x="0" y="96"/>
                  </a:moveTo>
                  <a:cubicBezTo>
                    <a:pt x="0" y="0"/>
                    <a:pt x="0" y="0"/>
                    <a:pt x="0" y="0"/>
                  </a:cubicBezTo>
                  <a:cubicBezTo>
                    <a:pt x="19" y="0"/>
                    <a:pt x="19" y="0"/>
                    <a:pt x="19" y="0"/>
                  </a:cubicBezTo>
                  <a:cubicBezTo>
                    <a:pt x="19" y="95"/>
                    <a:pt x="19" y="95"/>
                    <a:pt x="19" y="95"/>
                  </a:cubicBezTo>
                  <a:cubicBezTo>
                    <a:pt x="19" y="130"/>
                    <a:pt x="38" y="150"/>
                    <a:pt x="69" y="150"/>
                  </a:cubicBezTo>
                  <a:cubicBezTo>
                    <a:pt x="100" y="150"/>
                    <a:pt x="119" y="132"/>
                    <a:pt x="119" y="96"/>
                  </a:cubicBezTo>
                  <a:cubicBezTo>
                    <a:pt x="119" y="0"/>
                    <a:pt x="119" y="0"/>
                    <a:pt x="119" y="0"/>
                  </a:cubicBezTo>
                  <a:cubicBezTo>
                    <a:pt x="138" y="0"/>
                    <a:pt x="138" y="0"/>
                    <a:pt x="138" y="0"/>
                  </a:cubicBezTo>
                  <a:cubicBezTo>
                    <a:pt x="138" y="94"/>
                    <a:pt x="138" y="94"/>
                    <a:pt x="138" y="94"/>
                  </a:cubicBezTo>
                  <a:cubicBezTo>
                    <a:pt x="138" y="143"/>
                    <a:pt x="110" y="168"/>
                    <a:pt x="69" y="168"/>
                  </a:cubicBezTo>
                  <a:cubicBezTo>
                    <a:pt x="28" y="168"/>
                    <a:pt x="0" y="143"/>
                    <a:pt x="0" y="96"/>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7" name="Freeform 15">
              <a:extLst>
                <a:ext uri="{FF2B5EF4-FFF2-40B4-BE49-F238E27FC236}">
                  <a16:creationId xmlns:a16="http://schemas.microsoft.com/office/drawing/2014/main" id="{C095D073-997A-4E5E-84C1-F031ACE01BB5}"/>
                </a:ext>
              </a:extLst>
            </p:cNvPr>
            <p:cNvSpPr>
              <a:spLocks/>
            </p:cNvSpPr>
            <p:nvPr userDrawn="1"/>
          </p:nvSpPr>
          <p:spPr bwMode="auto">
            <a:xfrm>
              <a:off x="8232775" y="141288"/>
              <a:ext cx="139700" cy="166687"/>
            </a:xfrm>
            <a:custGeom>
              <a:avLst/>
              <a:gdLst>
                <a:gd name="T0" fmla="*/ 0 w 88"/>
                <a:gd name="T1" fmla="*/ 0 h 105"/>
                <a:gd name="T2" fmla="*/ 11 w 88"/>
                <a:gd name="T3" fmla="*/ 0 h 105"/>
                <a:gd name="T4" fmla="*/ 77 w 88"/>
                <a:gd name="T5" fmla="*/ 84 h 105"/>
                <a:gd name="T6" fmla="*/ 77 w 88"/>
                <a:gd name="T7" fmla="*/ 0 h 105"/>
                <a:gd name="T8" fmla="*/ 88 w 88"/>
                <a:gd name="T9" fmla="*/ 0 h 105"/>
                <a:gd name="T10" fmla="*/ 88 w 88"/>
                <a:gd name="T11" fmla="*/ 105 h 105"/>
                <a:gd name="T12" fmla="*/ 79 w 88"/>
                <a:gd name="T13" fmla="*/ 105 h 105"/>
                <a:gd name="T14" fmla="*/ 12 w 88"/>
                <a:gd name="T15" fmla="*/ 18 h 105"/>
                <a:gd name="T16" fmla="*/ 12 w 88"/>
                <a:gd name="T17" fmla="*/ 105 h 105"/>
                <a:gd name="T18" fmla="*/ 0 w 88"/>
                <a:gd name="T19" fmla="*/ 105 h 105"/>
                <a:gd name="T20" fmla="*/ 0 w 88"/>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5">
                  <a:moveTo>
                    <a:pt x="0" y="0"/>
                  </a:moveTo>
                  <a:lnTo>
                    <a:pt x="11" y="0"/>
                  </a:lnTo>
                  <a:lnTo>
                    <a:pt x="77" y="84"/>
                  </a:lnTo>
                  <a:lnTo>
                    <a:pt x="77" y="0"/>
                  </a:lnTo>
                  <a:lnTo>
                    <a:pt x="88" y="0"/>
                  </a:lnTo>
                  <a:lnTo>
                    <a:pt x="88" y="105"/>
                  </a:lnTo>
                  <a:lnTo>
                    <a:pt x="79" y="105"/>
                  </a:lnTo>
                  <a:lnTo>
                    <a:pt x="12" y="18"/>
                  </a:lnTo>
                  <a:lnTo>
                    <a:pt x="12"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8" name="Freeform 16">
              <a:extLst>
                <a:ext uri="{FF2B5EF4-FFF2-40B4-BE49-F238E27FC236}">
                  <a16:creationId xmlns:a16="http://schemas.microsoft.com/office/drawing/2014/main" id="{B471E0D5-C7FB-4334-8D22-1BEBFE00B8AC}"/>
                </a:ext>
              </a:extLst>
            </p:cNvPr>
            <p:cNvSpPr>
              <a:spLocks noEditPoints="1"/>
            </p:cNvSpPr>
            <p:nvPr userDrawn="1"/>
          </p:nvSpPr>
          <p:spPr bwMode="auto">
            <a:xfrm>
              <a:off x="8423275" y="141288"/>
              <a:ext cx="144463" cy="166687"/>
            </a:xfrm>
            <a:custGeom>
              <a:avLst/>
              <a:gdLst>
                <a:gd name="T0" fmla="*/ 0 w 145"/>
                <a:gd name="T1" fmla="*/ 0 h 165"/>
                <a:gd name="T2" fmla="*/ 57 w 145"/>
                <a:gd name="T3" fmla="*/ 0 h 165"/>
                <a:gd name="T4" fmla="*/ 145 w 145"/>
                <a:gd name="T5" fmla="*/ 82 h 165"/>
                <a:gd name="T6" fmla="*/ 145 w 145"/>
                <a:gd name="T7" fmla="*/ 82 h 165"/>
                <a:gd name="T8" fmla="*/ 57 w 145"/>
                <a:gd name="T9" fmla="*/ 165 h 165"/>
                <a:gd name="T10" fmla="*/ 0 w 145"/>
                <a:gd name="T11" fmla="*/ 165 h 165"/>
                <a:gd name="T12" fmla="*/ 0 w 145"/>
                <a:gd name="T13" fmla="*/ 0 h 165"/>
                <a:gd name="T14" fmla="*/ 57 w 145"/>
                <a:gd name="T15" fmla="*/ 148 h 165"/>
                <a:gd name="T16" fmla="*/ 126 w 145"/>
                <a:gd name="T17" fmla="*/ 83 h 165"/>
                <a:gd name="T18" fmla="*/ 126 w 145"/>
                <a:gd name="T19" fmla="*/ 82 h 165"/>
                <a:gd name="T20" fmla="*/ 57 w 145"/>
                <a:gd name="T21" fmla="*/ 17 h 165"/>
                <a:gd name="T22" fmla="*/ 19 w 145"/>
                <a:gd name="T23" fmla="*/ 17 h 165"/>
                <a:gd name="T24" fmla="*/ 19 w 145"/>
                <a:gd name="T25" fmla="*/ 148 h 165"/>
                <a:gd name="T26" fmla="*/ 57 w 145"/>
                <a:gd name="T27" fmla="*/ 14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65">
                  <a:moveTo>
                    <a:pt x="0" y="0"/>
                  </a:moveTo>
                  <a:cubicBezTo>
                    <a:pt x="57" y="0"/>
                    <a:pt x="57" y="0"/>
                    <a:pt x="57" y="0"/>
                  </a:cubicBezTo>
                  <a:cubicBezTo>
                    <a:pt x="109" y="0"/>
                    <a:pt x="145" y="35"/>
                    <a:pt x="145" y="82"/>
                  </a:cubicBezTo>
                  <a:cubicBezTo>
                    <a:pt x="145" y="82"/>
                    <a:pt x="145" y="82"/>
                    <a:pt x="145" y="82"/>
                  </a:cubicBezTo>
                  <a:cubicBezTo>
                    <a:pt x="145" y="129"/>
                    <a:pt x="109" y="165"/>
                    <a:pt x="57" y="165"/>
                  </a:cubicBezTo>
                  <a:cubicBezTo>
                    <a:pt x="0" y="165"/>
                    <a:pt x="0" y="165"/>
                    <a:pt x="0" y="165"/>
                  </a:cubicBezTo>
                  <a:lnTo>
                    <a:pt x="0" y="0"/>
                  </a:lnTo>
                  <a:close/>
                  <a:moveTo>
                    <a:pt x="57" y="148"/>
                  </a:moveTo>
                  <a:cubicBezTo>
                    <a:pt x="99" y="148"/>
                    <a:pt x="126" y="119"/>
                    <a:pt x="126" y="83"/>
                  </a:cubicBezTo>
                  <a:cubicBezTo>
                    <a:pt x="126" y="82"/>
                    <a:pt x="126" y="82"/>
                    <a:pt x="126" y="82"/>
                  </a:cubicBezTo>
                  <a:cubicBezTo>
                    <a:pt x="126" y="46"/>
                    <a:pt x="99" y="17"/>
                    <a:pt x="57" y="17"/>
                  </a:cubicBezTo>
                  <a:cubicBezTo>
                    <a:pt x="19" y="17"/>
                    <a:pt x="19" y="17"/>
                    <a:pt x="19" y="17"/>
                  </a:cubicBezTo>
                  <a:cubicBezTo>
                    <a:pt x="19" y="148"/>
                    <a:pt x="19" y="148"/>
                    <a:pt x="19" y="148"/>
                  </a:cubicBezTo>
                  <a:lnTo>
                    <a:pt x="57" y="14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9" name="Freeform 17">
              <a:extLst>
                <a:ext uri="{FF2B5EF4-FFF2-40B4-BE49-F238E27FC236}">
                  <a16:creationId xmlns:a16="http://schemas.microsoft.com/office/drawing/2014/main" id="{7ECD1634-815D-4EDB-93C4-6F63AF739127}"/>
                </a:ext>
              </a:extLst>
            </p:cNvPr>
            <p:cNvSpPr>
              <a:spLocks/>
            </p:cNvSpPr>
            <p:nvPr userDrawn="1"/>
          </p:nvSpPr>
          <p:spPr bwMode="auto">
            <a:xfrm>
              <a:off x="8597900" y="138113"/>
              <a:ext cx="123825" cy="171450"/>
            </a:xfrm>
            <a:custGeom>
              <a:avLst/>
              <a:gdLst>
                <a:gd name="T0" fmla="*/ 0 w 124"/>
                <a:gd name="T1" fmla="*/ 144 h 170"/>
                <a:gd name="T2" fmla="*/ 12 w 124"/>
                <a:gd name="T3" fmla="*/ 130 h 170"/>
                <a:gd name="T4" fmla="*/ 68 w 124"/>
                <a:gd name="T5" fmla="*/ 154 h 170"/>
                <a:gd name="T6" fmla="*/ 105 w 124"/>
                <a:gd name="T7" fmla="*/ 125 h 170"/>
                <a:gd name="T8" fmla="*/ 105 w 124"/>
                <a:gd name="T9" fmla="*/ 125 h 170"/>
                <a:gd name="T10" fmla="*/ 62 w 124"/>
                <a:gd name="T11" fmla="*/ 94 h 170"/>
                <a:gd name="T12" fmla="*/ 7 w 124"/>
                <a:gd name="T13" fmla="*/ 46 h 170"/>
                <a:gd name="T14" fmla="*/ 7 w 124"/>
                <a:gd name="T15" fmla="*/ 45 h 170"/>
                <a:gd name="T16" fmla="*/ 61 w 124"/>
                <a:gd name="T17" fmla="*/ 0 h 170"/>
                <a:gd name="T18" fmla="*/ 119 w 124"/>
                <a:gd name="T19" fmla="*/ 21 h 170"/>
                <a:gd name="T20" fmla="*/ 108 w 124"/>
                <a:gd name="T21" fmla="*/ 35 h 170"/>
                <a:gd name="T22" fmla="*/ 60 w 124"/>
                <a:gd name="T23" fmla="*/ 17 h 170"/>
                <a:gd name="T24" fmla="*/ 25 w 124"/>
                <a:gd name="T25" fmla="*/ 44 h 170"/>
                <a:gd name="T26" fmla="*/ 25 w 124"/>
                <a:gd name="T27" fmla="*/ 44 h 170"/>
                <a:gd name="T28" fmla="*/ 70 w 124"/>
                <a:gd name="T29" fmla="*/ 76 h 170"/>
                <a:gd name="T30" fmla="*/ 124 w 124"/>
                <a:gd name="T31" fmla="*/ 123 h 170"/>
                <a:gd name="T32" fmla="*/ 124 w 124"/>
                <a:gd name="T33" fmla="*/ 124 h 170"/>
                <a:gd name="T34" fmla="*/ 68 w 124"/>
                <a:gd name="T35" fmla="*/ 170 h 170"/>
                <a:gd name="T36" fmla="*/ 0 w 124"/>
                <a:gd name="T37" fmla="*/ 14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70">
                  <a:moveTo>
                    <a:pt x="0" y="144"/>
                  </a:moveTo>
                  <a:cubicBezTo>
                    <a:pt x="12" y="130"/>
                    <a:pt x="12" y="130"/>
                    <a:pt x="12" y="130"/>
                  </a:cubicBezTo>
                  <a:cubicBezTo>
                    <a:pt x="29" y="146"/>
                    <a:pt x="45" y="154"/>
                    <a:pt x="68" y="154"/>
                  </a:cubicBezTo>
                  <a:cubicBezTo>
                    <a:pt x="90" y="154"/>
                    <a:pt x="105" y="142"/>
                    <a:pt x="105" y="125"/>
                  </a:cubicBezTo>
                  <a:cubicBezTo>
                    <a:pt x="105" y="125"/>
                    <a:pt x="105" y="125"/>
                    <a:pt x="105" y="125"/>
                  </a:cubicBezTo>
                  <a:cubicBezTo>
                    <a:pt x="105" y="110"/>
                    <a:pt x="97" y="101"/>
                    <a:pt x="62" y="94"/>
                  </a:cubicBezTo>
                  <a:cubicBezTo>
                    <a:pt x="24" y="85"/>
                    <a:pt x="7" y="73"/>
                    <a:pt x="7" y="46"/>
                  </a:cubicBezTo>
                  <a:cubicBezTo>
                    <a:pt x="7" y="45"/>
                    <a:pt x="7" y="45"/>
                    <a:pt x="7" y="45"/>
                  </a:cubicBezTo>
                  <a:cubicBezTo>
                    <a:pt x="7" y="19"/>
                    <a:pt x="30" y="0"/>
                    <a:pt x="61" y="0"/>
                  </a:cubicBezTo>
                  <a:cubicBezTo>
                    <a:pt x="85" y="0"/>
                    <a:pt x="102" y="7"/>
                    <a:pt x="119" y="21"/>
                  </a:cubicBezTo>
                  <a:cubicBezTo>
                    <a:pt x="108" y="35"/>
                    <a:pt x="108" y="35"/>
                    <a:pt x="108" y="35"/>
                  </a:cubicBezTo>
                  <a:cubicBezTo>
                    <a:pt x="93" y="23"/>
                    <a:pt x="77" y="17"/>
                    <a:pt x="60" y="17"/>
                  </a:cubicBezTo>
                  <a:cubicBezTo>
                    <a:pt x="39" y="17"/>
                    <a:pt x="25" y="29"/>
                    <a:pt x="25" y="44"/>
                  </a:cubicBezTo>
                  <a:cubicBezTo>
                    <a:pt x="25" y="44"/>
                    <a:pt x="25" y="44"/>
                    <a:pt x="25" y="44"/>
                  </a:cubicBezTo>
                  <a:cubicBezTo>
                    <a:pt x="25" y="60"/>
                    <a:pt x="34" y="69"/>
                    <a:pt x="70" y="76"/>
                  </a:cubicBezTo>
                  <a:cubicBezTo>
                    <a:pt x="107" y="84"/>
                    <a:pt x="124" y="98"/>
                    <a:pt x="124" y="123"/>
                  </a:cubicBezTo>
                  <a:cubicBezTo>
                    <a:pt x="124" y="124"/>
                    <a:pt x="124" y="124"/>
                    <a:pt x="124" y="124"/>
                  </a:cubicBezTo>
                  <a:cubicBezTo>
                    <a:pt x="124" y="152"/>
                    <a:pt x="100" y="170"/>
                    <a:pt x="68" y="170"/>
                  </a:cubicBezTo>
                  <a:cubicBezTo>
                    <a:pt x="41" y="170"/>
                    <a:pt x="20" y="162"/>
                    <a:pt x="0" y="144"/>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10" name="Line 18">
              <a:extLst>
                <a:ext uri="{FF2B5EF4-FFF2-40B4-BE49-F238E27FC236}">
                  <a16:creationId xmlns:a16="http://schemas.microsoft.com/office/drawing/2014/main" id="{CB139B99-0776-4E37-AE96-18D1845EAE2F}"/>
                </a:ext>
              </a:extLst>
            </p:cNvPr>
            <p:cNvSpPr>
              <a:spLocks noChangeShapeType="1"/>
            </p:cNvSpPr>
            <p:nvPr userDrawn="1"/>
          </p:nvSpPr>
          <p:spPr bwMode="auto">
            <a:xfrm>
              <a:off x="6456363" y="392113"/>
              <a:ext cx="2268538" cy="0"/>
            </a:xfrm>
            <a:prstGeom prst="line">
              <a:avLst/>
            </a:prstGeom>
            <a:noFill/>
            <a:ln w="111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11" name="Freeform 19">
              <a:extLst>
                <a:ext uri="{FF2B5EF4-FFF2-40B4-BE49-F238E27FC236}">
                  <a16:creationId xmlns:a16="http://schemas.microsoft.com/office/drawing/2014/main" id="{F779D661-3844-4A4B-8F40-1B1B60706AD0}"/>
                </a:ext>
              </a:extLst>
            </p:cNvPr>
            <p:cNvSpPr>
              <a:spLocks noEditPoints="1"/>
            </p:cNvSpPr>
            <p:nvPr userDrawn="1"/>
          </p:nvSpPr>
          <p:spPr bwMode="auto">
            <a:xfrm>
              <a:off x="6645275" y="474663"/>
              <a:ext cx="88900" cy="88900"/>
            </a:xfrm>
            <a:custGeom>
              <a:avLst/>
              <a:gdLst>
                <a:gd name="T0" fmla="*/ 0 w 89"/>
                <a:gd name="T1" fmla="*/ 45 h 89"/>
                <a:gd name="T2" fmla="*/ 0 w 89"/>
                <a:gd name="T3" fmla="*/ 45 h 89"/>
                <a:gd name="T4" fmla="*/ 45 w 89"/>
                <a:gd name="T5" fmla="*/ 0 h 89"/>
                <a:gd name="T6" fmla="*/ 89 w 89"/>
                <a:gd name="T7" fmla="*/ 44 h 89"/>
                <a:gd name="T8" fmla="*/ 89 w 89"/>
                <a:gd name="T9" fmla="*/ 45 h 89"/>
                <a:gd name="T10" fmla="*/ 44 w 89"/>
                <a:gd name="T11" fmla="*/ 89 h 89"/>
                <a:gd name="T12" fmla="*/ 0 w 89"/>
                <a:gd name="T13" fmla="*/ 45 h 89"/>
                <a:gd name="T14" fmla="*/ 79 w 89"/>
                <a:gd name="T15" fmla="*/ 45 h 89"/>
                <a:gd name="T16" fmla="*/ 79 w 89"/>
                <a:gd name="T17" fmla="*/ 45 h 89"/>
                <a:gd name="T18" fmla="*/ 44 w 89"/>
                <a:gd name="T19" fmla="*/ 9 h 89"/>
                <a:gd name="T20" fmla="*/ 10 w 89"/>
                <a:gd name="T21" fmla="*/ 44 h 89"/>
                <a:gd name="T22" fmla="*/ 10 w 89"/>
                <a:gd name="T23" fmla="*/ 45 h 89"/>
                <a:gd name="T24" fmla="*/ 45 w 89"/>
                <a:gd name="T25" fmla="*/ 80 h 89"/>
                <a:gd name="T26" fmla="*/ 79 w 89"/>
                <a:gd name="T27" fmla="*/ 4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89">
                  <a:moveTo>
                    <a:pt x="0" y="45"/>
                  </a:moveTo>
                  <a:cubicBezTo>
                    <a:pt x="0" y="45"/>
                    <a:pt x="0" y="45"/>
                    <a:pt x="0" y="45"/>
                  </a:cubicBezTo>
                  <a:cubicBezTo>
                    <a:pt x="0" y="21"/>
                    <a:pt x="18" y="0"/>
                    <a:pt x="45" y="0"/>
                  </a:cubicBezTo>
                  <a:cubicBezTo>
                    <a:pt x="71" y="0"/>
                    <a:pt x="89" y="20"/>
                    <a:pt x="89" y="44"/>
                  </a:cubicBezTo>
                  <a:cubicBezTo>
                    <a:pt x="89" y="44"/>
                    <a:pt x="89" y="44"/>
                    <a:pt x="89" y="45"/>
                  </a:cubicBezTo>
                  <a:cubicBezTo>
                    <a:pt x="89" y="68"/>
                    <a:pt x="71" y="89"/>
                    <a:pt x="44" y="89"/>
                  </a:cubicBezTo>
                  <a:cubicBezTo>
                    <a:pt x="18" y="89"/>
                    <a:pt x="0" y="69"/>
                    <a:pt x="0" y="45"/>
                  </a:cubicBezTo>
                  <a:moveTo>
                    <a:pt x="79" y="45"/>
                  </a:moveTo>
                  <a:cubicBezTo>
                    <a:pt x="79" y="45"/>
                    <a:pt x="79" y="45"/>
                    <a:pt x="79" y="45"/>
                  </a:cubicBezTo>
                  <a:cubicBezTo>
                    <a:pt x="79" y="25"/>
                    <a:pt x="64" y="9"/>
                    <a:pt x="44" y="9"/>
                  </a:cubicBezTo>
                  <a:cubicBezTo>
                    <a:pt x="25" y="9"/>
                    <a:pt x="10" y="25"/>
                    <a:pt x="10" y="44"/>
                  </a:cubicBezTo>
                  <a:cubicBezTo>
                    <a:pt x="10" y="45"/>
                    <a:pt x="10" y="45"/>
                    <a:pt x="10" y="45"/>
                  </a:cubicBezTo>
                  <a:cubicBezTo>
                    <a:pt x="10" y="64"/>
                    <a:pt x="25" y="80"/>
                    <a:pt x="45" y="80"/>
                  </a:cubicBezTo>
                  <a:cubicBezTo>
                    <a:pt x="65" y="80"/>
                    <a:pt x="79" y="65"/>
                    <a:pt x="79" y="45"/>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12" name="Freeform 20">
              <a:extLst>
                <a:ext uri="{FF2B5EF4-FFF2-40B4-BE49-F238E27FC236}">
                  <a16:creationId xmlns:a16="http://schemas.microsoft.com/office/drawing/2014/main" id="{DF6D2DEA-9701-45CB-8203-4C510C953725}"/>
                </a:ext>
              </a:extLst>
            </p:cNvPr>
            <p:cNvSpPr>
              <a:spLocks/>
            </p:cNvSpPr>
            <p:nvPr userDrawn="1"/>
          </p:nvSpPr>
          <p:spPr bwMode="auto">
            <a:xfrm>
              <a:off x="6753225" y="498475"/>
              <a:ext cx="55563" cy="65087"/>
            </a:xfrm>
            <a:custGeom>
              <a:avLst/>
              <a:gdLst>
                <a:gd name="T0" fmla="*/ 0 w 56"/>
                <a:gd name="T1" fmla="*/ 40 h 65"/>
                <a:gd name="T2" fmla="*/ 0 w 56"/>
                <a:gd name="T3" fmla="*/ 0 h 65"/>
                <a:gd name="T4" fmla="*/ 10 w 56"/>
                <a:gd name="T5" fmla="*/ 0 h 65"/>
                <a:gd name="T6" fmla="*/ 10 w 56"/>
                <a:gd name="T7" fmla="*/ 37 h 65"/>
                <a:gd name="T8" fmla="*/ 28 w 56"/>
                <a:gd name="T9" fmla="*/ 57 h 65"/>
                <a:gd name="T10" fmla="*/ 47 w 56"/>
                <a:gd name="T11" fmla="*/ 37 h 65"/>
                <a:gd name="T12" fmla="*/ 47 w 56"/>
                <a:gd name="T13" fmla="*/ 0 h 65"/>
                <a:gd name="T14" fmla="*/ 56 w 56"/>
                <a:gd name="T15" fmla="*/ 0 h 65"/>
                <a:gd name="T16" fmla="*/ 56 w 56"/>
                <a:gd name="T17" fmla="*/ 64 h 65"/>
                <a:gd name="T18" fmla="*/ 47 w 56"/>
                <a:gd name="T19" fmla="*/ 64 h 65"/>
                <a:gd name="T20" fmla="*/ 47 w 56"/>
                <a:gd name="T21" fmla="*/ 53 h 65"/>
                <a:gd name="T22" fmla="*/ 25 w 56"/>
                <a:gd name="T23" fmla="*/ 65 h 65"/>
                <a:gd name="T24" fmla="*/ 0 w 56"/>
                <a:gd name="T25" fmla="*/ 4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5">
                  <a:moveTo>
                    <a:pt x="0" y="40"/>
                  </a:moveTo>
                  <a:cubicBezTo>
                    <a:pt x="0" y="0"/>
                    <a:pt x="0" y="0"/>
                    <a:pt x="0" y="0"/>
                  </a:cubicBezTo>
                  <a:cubicBezTo>
                    <a:pt x="10" y="0"/>
                    <a:pt x="10" y="0"/>
                    <a:pt x="10" y="0"/>
                  </a:cubicBezTo>
                  <a:cubicBezTo>
                    <a:pt x="10" y="37"/>
                    <a:pt x="10" y="37"/>
                    <a:pt x="10" y="37"/>
                  </a:cubicBezTo>
                  <a:cubicBezTo>
                    <a:pt x="10" y="49"/>
                    <a:pt x="16" y="57"/>
                    <a:pt x="28" y="57"/>
                  </a:cubicBezTo>
                  <a:cubicBezTo>
                    <a:pt x="39" y="57"/>
                    <a:pt x="47" y="49"/>
                    <a:pt x="47" y="37"/>
                  </a:cubicBezTo>
                  <a:cubicBezTo>
                    <a:pt x="47" y="0"/>
                    <a:pt x="47" y="0"/>
                    <a:pt x="47" y="0"/>
                  </a:cubicBezTo>
                  <a:cubicBezTo>
                    <a:pt x="56" y="0"/>
                    <a:pt x="56" y="0"/>
                    <a:pt x="56" y="0"/>
                  </a:cubicBezTo>
                  <a:cubicBezTo>
                    <a:pt x="56" y="64"/>
                    <a:pt x="56" y="64"/>
                    <a:pt x="56" y="64"/>
                  </a:cubicBezTo>
                  <a:cubicBezTo>
                    <a:pt x="47" y="64"/>
                    <a:pt x="47" y="64"/>
                    <a:pt x="47" y="64"/>
                  </a:cubicBezTo>
                  <a:cubicBezTo>
                    <a:pt x="47" y="53"/>
                    <a:pt x="47" y="53"/>
                    <a:pt x="47" y="53"/>
                  </a:cubicBezTo>
                  <a:cubicBezTo>
                    <a:pt x="43" y="60"/>
                    <a:pt x="36" y="65"/>
                    <a:pt x="25" y="65"/>
                  </a:cubicBezTo>
                  <a:cubicBezTo>
                    <a:pt x="9" y="65"/>
                    <a:pt x="0" y="55"/>
                    <a:pt x="0" y="40"/>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13" name="Freeform 21">
              <a:extLst>
                <a:ext uri="{FF2B5EF4-FFF2-40B4-BE49-F238E27FC236}">
                  <a16:creationId xmlns:a16="http://schemas.microsoft.com/office/drawing/2014/main" id="{D21D1984-3F96-4D0A-8BD9-3730422B34FC}"/>
                </a:ext>
              </a:extLst>
            </p:cNvPr>
            <p:cNvSpPr>
              <a:spLocks/>
            </p:cNvSpPr>
            <p:nvPr userDrawn="1"/>
          </p:nvSpPr>
          <p:spPr bwMode="auto">
            <a:xfrm>
              <a:off x="6832600" y="496888"/>
              <a:ext cx="36513" cy="66675"/>
            </a:xfrm>
            <a:custGeom>
              <a:avLst/>
              <a:gdLst>
                <a:gd name="T0" fmla="*/ 0 w 36"/>
                <a:gd name="T1" fmla="*/ 2 h 66"/>
                <a:gd name="T2" fmla="*/ 10 w 36"/>
                <a:gd name="T3" fmla="*/ 2 h 66"/>
                <a:gd name="T4" fmla="*/ 10 w 36"/>
                <a:gd name="T5" fmla="*/ 19 h 66"/>
                <a:gd name="T6" fmla="*/ 36 w 36"/>
                <a:gd name="T7" fmla="*/ 1 h 66"/>
                <a:gd name="T8" fmla="*/ 36 w 36"/>
                <a:gd name="T9" fmla="*/ 11 h 66"/>
                <a:gd name="T10" fmla="*/ 35 w 36"/>
                <a:gd name="T11" fmla="*/ 11 h 66"/>
                <a:gd name="T12" fmla="*/ 10 w 36"/>
                <a:gd name="T13" fmla="*/ 40 h 66"/>
                <a:gd name="T14" fmla="*/ 10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10" y="2"/>
                    <a:pt x="10" y="2"/>
                    <a:pt x="10" y="2"/>
                  </a:cubicBezTo>
                  <a:cubicBezTo>
                    <a:pt x="10" y="19"/>
                    <a:pt x="10" y="19"/>
                    <a:pt x="10" y="19"/>
                  </a:cubicBezTo>
                  <a:cubicBezTo>
                    <a:pt x="15" y="8"/>
                    <a:pt x="24" y="0"/>
                    <a:pt x="36" y="1"/>
                  </a:cubicBezTo>
                  <a:cubicBezTo>
                    <a:pt x="36" y="11"/>
                    <a:pt x="36" y="11"/>
                    <a:pt x="36" y="11"/>
                  </a:cubicBezTo>
                  <a:cubicBezTo>
                    <a:pt x="35" y="11"/>
                    <a:pt x="35" y="11"/>
                    <a:pt x="35" y="11"/>
                  </a:cubicBezTo>
                  <a:cubicBezTo>
                    <a:pt x="21" y="11"/>
                    <a:pt x="10" y="21"/>
                    <a:pt x="10" y="40"/>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14" name="Freeform 22">
              <a:extLst>
                <a:ext uri="{FF2B5EF4-FFF2-40B4-BE49-F238E27FC236}">
                  <a16:creationId xmlns:a16="http://schemas.microsoft.com/office/drawing/2014/main" id="{D577800C-EB2E-43B0-B07E-9FC59092BA3E}"/>
                </a:ext>
              </a:extLst>
            </p:cNvPr>
            <p:cNvSpPr>
              <a:spLocks noEditPoints="1"/>
            </p:cNvSpPr>
            <p:nvPr userDrawn="1"/>
          </p:nvSpPr>
          <p:spPr bwMode="auto">
            <a:xfrm>
              <a:off x="6923088" y="471488"/>
              <a:ext cx="65088" cy="92075"/>
            </a:xfrm>
            <a:custGeom>
              <a:avLst/>
              <a:gdLst>
                <a:gd name="T0" fmla="*/ 9 w 64"/>
                <a:gd name="T1" fmla="*/ 79 h 92"/>
                <a:gd name="T2" fmla="*/ 9 w 64"/>
                <a:gd name="T3" fmla="*/ 91 h 92"/>
                <a:gd name="T4" fmla="*/ 0 w 64"/>
                <a:gd name="T5" fmla="*/ 91 h 92"/>
                <a:gd name="T6" fmla="*/ 0 w 64"/>
                <a:gd name="T7" fmla="*/ 0 h 92"/>
                <a:gd name="T8" fmla="*/ 9 w 64"/>
                <a:gd name="T9" fmla="*/ 0 h 92"/>
                <a:gd name="T10" fmla="*/ 9 w 64"/>
                <a:gd name="T11" fmla="*/ 40 h 92"/>
                <a:gd name="T12" fmla="*/ 34 w 64"/>
                <a:gd name="T13" fmla="*/ 25 h 92"/>
                <a:gd name="T14" fmla="*/ 64 w 64"/>
                <a:gd name="T15" fmla="*/ 59 h 92"/>
                <a:gd name="T16" fmla="*/ 64 w 64"/>
                <a:gd name="T17" fmla="*/ 59 h 92"/>
                <a:gd name="T18" fmla="*/ 34 w 64"/>
                <a:gd name="T19" fmla="*/ 92 h 92"/>
                <a:gd name="T20" fmla="*/ 9 w 64"/>
                <a:gd name="T21" fmla="*/ 79 h 92"/>
                <a:gd name="T22" fmla="*/ 55 w 64"/>
                <a:gd name="T23" fmla="*/ 59 h 92"/>
                <a:gd name="T24" fmla="*/ 55 w 64"/>
                <a:gd name="T25" fmla="*/ 59 h 92"/>
                <a:gd name="T26" fmla="*/ 32 w 64"/>
                <a:gd name="T27" fmla="*/ 34 h 92"/>
                <a:gd name="T28" fmla="*/ 9 w 64"/>
                <a:gd name="T29" fmla="*/ 59 h 92"/>
                <a:gd name="T30" fmla="*/ 9 w 64"/>
                <a:gd name="T31" fmla="*/ 59 h 92"/>
                <a:gd name="T32" fmla="*/ 32 w 64"/>
                <a:gd name="T33" fmla="*/ 84 h 92"/>
                <a:gd name="T34" fmla="*/ 55 w 64"/>
                <a:gd name="T35"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92">
                  <a:moveTo>
                    <a:pt x="9" y="79"/>
                  </a:moveTo>
                  <a:cubicBezTo>
                    <a:pt x="9" y="91"/>
                    <a:pt x="9" y="91"/>
                    <a:pt x="9" y="91"/>
                  </a:cubicBezTo>
                  <a:cubicBezTo>
                    <a:pt x="0" y="91"/>
                    <a:pt x="0" y="91"/>
                    <a:pt x="0" y="91"/>
                  </a:cubicBezTo>
                  <a:cubicBezTo>
                    <a:pt x="0" y="0"/>
                    <a:pt x="0" y="0"/>
                    <a:pt x="0" y="0"/>
                  </a:cubicBezTo>
                  <a:cubicBezTo>
                    <a:pt x="9" y="0"/>
                    <a:pt x="9" y="0"/>
                    <a:pt x="9" y="0"/>
                  </a:cubicBezTo>
                  <a:cubicBezTo>
                    <a:pt x="9" y="40"/>
                    <a:pt x="9" y="40"/>
                    <a:pt x="9" y="40"/>
                  </a:cubicBezTo>
                  <a:cubicBezTo>
                    <a:pt x="14" y="32"/>
                    <a:pt x="22" y="25"/>
                    <a:pt x="34" y="25"/>
                  </a:cubicBezTo>
                  <a:cubicBezTo>
                    <a:pt x="49" y="25"/>
                    <a:pt x="64" y="38"/>
                    <a:pt x="64" y="59"/>
                  </a:cubicBezTo>
                  <a:cubicBezTo>
                    <a:pt x="64" y="59"/>
                    <a:pt x="64" y="59"/>
                    <a:pt x="64" y="59"/>
                  </a:cubicBezTo>
                  <a:cubicBezTo>
                    <a:pt x="64" y="80"/>
                    <a:pt x="49" y="92"/>
                    <a:pt x="34" y="92"/>
                  </a:cubicBezTo>
                  <a:cubicBezTo>
                    <a:pt x="22" y="92"/>
                    <a:pt x="14" y="86"/>
                    <a:pt x="9" y="79"/>
                  </a:cubicBezTo>
                  <a:moveTo>
                    <a:pt x="55" y="59"/>
                  </a:moveTo>
                  <a:cubicBezTo>
                    <a:pt x="55" y="59"/>
                    <a:pt x="55" y="59"/>
                    <a:pt x="55" y="59"/>
                  </a:cubicBezTo>
                  <a:cubicBezTo>
                    <a:pt x="55" y="44"/>
                    <a:pt x="44" y="34"/>
                    <a:pt x="32" y="34"/>
                  </a:cubicBezTo>
                  <a:cubicBezTo>
                    <a:pt x="20" y="34"/>
                    <a:pt x="9" y="44"/>
                    <a:pt x="9" y="59"/>
                  </a:cubicBezTo>
                  <a:cubicBezTo>
                    <a:pt x="9" y="59"/>
                    <a:pt x="9" y="59"/>
                    <a:pt x="9" y="59"/>
                  </a:cubicBezTo>
                  <a:cubicBezTo>
                    <a:pt x="9" y="74"/>
                    <a:pt x="20" y="84"/>
                    <a:pt x="32" y="84"/>
                  </a:cubicBezTo>
                  <a:cubicBezTo>
                    <a:pt x="44" y="84"/>
                    <a:pt x="55" y="75"/>
                    <a:pt x="55" y="59"/>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15" name="Freeform 23">
              <a:extLst>
                <a:ext uri="{FF2B5EF4-FFF2-40B4-BE49-F238E27FC236}">
                  <a16:creationId xmlns:a16="http://schemas.microsoft.com/office/drawing/2014/main" id="{2EBF1BC7-DE59-4250-8A7D-83E7EA508173}"/>
                </a:ext>
              </a:extLst>
            </p:cNvPr>
            <p:cNvSpPr>
              <a:spLocks noEditPoints="1"/>
            </p:cNvSpPr>
            <p:nvPr userDrawn="1"/>
          </p:nvSpPr>
          <p:spPr bwMode="auto">
            <a:xfrm>
              <a:off x="7004050" y="496888"/>
              <a:ext cx="60325" cy="66675"/>
            </a:xfrm>
            <a:custGeom>
              <a:avLst/>
              <a:gdLst>
                <a:gd name="T0" fmla="*/ 32 w 60"/>
                <a:gd name="T1" fmla="*/ 59 h 67"/>
                <a:gd name="T2" fmla="*/ 52 w 60"/>
                <a:gd name="T3" fmla="*/ 50 h 67"/>
                <a:gd name="T4" fmla="*/ 58 w 60"/>
                <a:gd name="T5" fmla="*/ 55 h 67"/>
                <a:gd name="T6" fmla="*/ 32 w 60"/>
                <a:gd name="T7" fmla="*/ 67 h 67"/>
                <a:gd name="T8" fmla="*/ 0 w 60"/>
                <a:gd name="T9" fmla="*/ 34 h 67"/>
                <a:gd name="T10" fmla="*/ 30 w 60"/>
                <a:gd name="T11" fmla="*/ 0 h 67"/>
                <a:gd name="T12" fmla="*/ 60 w 60"/>
                <a:gd name="T13" fmla="*/ 34 h 67"/>
                <a:gd name="T14" fmla="*/ 60 w 60"/>
                <a:gd name="T15" fmla="*/ 38 h 67"/>
                <a:gd name="T16" fmla="*/ 9 w 60"/>
                <a:gd name="T17" fmla="*/ 38 h 67"/>
                <a:gd name="T18" fmla="*/ 32 w 60"/>
                <a:gd name="T19" fmla="*/ 59 h 67"/>
                <a:gd name="T20" fmla="*/ 51 w 60"/>
                <a:gd name="T21" fmla="*/ 30 h 67"/>
                <a:gd name="T22" fmla="*/ 30 w 60"/>
                <a:gd name="T23" fmla="*/ 9 h 67"/>
                <a:gd name="T24" fmla="*/ 9 w 60"/>
                <a:gd name="T25" fmla="*/ 30 h 67"/>
                <a:gd name="T26" fmla="*/ 51 w 60"/>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32" y="59"/>
                  </a:moveTo>
                  <a:cubicBezTo>
                    <a:pt x="41" y="59"/>
                    <a:pt x="47" y="56"/>
                    <a:pt x="52" y="50"/>
                  </a:cubicBezTo>
                  <a:cubicBezTo>
                    <a:pt x="58" y="55"/>
                    <a:pt x="58" y="55"/>
                    <a:pt x="58" y="55"/>
                  </a:cubicBezTo>
                  <a:cubicBezTo>
                    <a:pt x="52" y="63"/>
                    <a:pt x="44" y="67"/>
                    <a:pt x="32" y="67"/>
                  </a:cubicBezTo>
                  <a:cubicBezTo>
                    <a:pt x="14" y="67"/>
                    <a:pt x="0" y="54"/>
                    <a:pt x="0" y="34"/>
                  </a:cubicBezTo>
                  <a:cubicBezTo>
                    <a:pt x="0" y="15"/>
                    <a:pt x="13" y="0"/>
                    <a:pt x="30" y="0"/>
                  </a:cubicBezTo>
                  <a:cubicBezTo>
                    <a:pt x="49" y="0"/>
                    <a:pt x="60" y="16"/>
                    <a:pt x="60" y="34"/>
                  </a:cubicBezTo>
                  <a:cubicBezTo>
                    <a:pt x="60" y="35"/>
                    <a:pt x="60" y="36"/>
                    <a:pt x="60" y="38"/>
                  </a:cubicBezTo>
                  <a:cubicBezTo>
                    <a:pt x="9" y="38"/>
                    <a:pt x="9" y="38"/>
                    <a:pt x="9" y="38"/>
                  </a:cubicBezTo>
                  <a:cubicBezTo>
                    <a:pt x="11" y="51"/>
                    <a:pt x="20" y="59"/>
                    <a:pt x="32" y="59"/>
                  </a:cubicBezTo>
                  <a:moveTo>
                    <a:pt x="51" y="30"/>
                  </a:moveTo>
                  <a:cubicBezTo>
                    <a:pt x="49" y="18"/>
                    <a:pt x="43" y="9"/>
                    <a:pt x="30" y="9"/>
                  </a:cubicBezTo>
                  <a:cubicBezTo>
                    <a:pt x="19" y="9"/>
                    <a:pt x="11" y="18"/>
                    <a:pt x="9" y="30"/>
                  </a:cubicBezTo>
                  <a:lnTo>
                    <a:pt x="51"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16" name="Freeform 24">
              <a:extLst>
                <a:ext uri="{FF2B5EF4-FFF2-40B4-BE49-F238E27FC236}">
                  <a16:creationId xmlns:a16="http://schemas.microsoft.com/office/drawing/2014/main" id="{0E9F17AE-0175-4DD6-8302-AB141CCB228B}"/>
                </a:ext>
              </a:extLst>
            </p:cNvPr>
            <p:cNvSpPr>
              <a:spLocks/>
            </p:cNvSpPr>
            <p:nvPr userDrawn="1"/>
          </p:nvSpPr>
          <p:spPr bwMode="auto">
            <a:xfrm>
              <a:off x="7081838" y="496888"/>
              <a:ext cx="57150" cy="66675"/>
            </a:xfrm>
            <a:custGeom>
              <a:avLst/>
              <a:gdLst>
                <a:gd name="T0" fmla="*/ 0 w 56"/>
                <a:gd name="T1" fmla="*/ 2 h 66"/>
                <a:gd name="T2" fmla="*/ 10 w 56"/>
                <a:gd name="T3" fmla="*/ 2 h 66"/>
                <a:gd name="T4" fmla="*/ 10 w 56"/>
                <a:gd name="T5" fmla="*/ 13 h 66"/>
                <a:gd name="T6" fmla="*/ 32 w 56"/>
                <a:gd name="T7" fmla="*/ 0 h 66"/>
                <a:gd name="T8" fmla="*/ 56 w 56"/>
                <a:gd name="T9" fmla="*/ 26 h 66"/>
                <a:gd name="T10" fmla="*/ 56 w 56"/>
                <a:gd name="T11" fmla="*/ 66 h 66"/>
                <a:gd name="T12" fmla="*/ 47 w 56"/>
                <a:gd name="T13" fmla="*/ 66 h 66"/>
                <a:gd name="T14" fmla="*/ 47 w 56"/>
                <a:gd name="T15" fmla="*/ 29 h 66"/>
                <a:gd name="T16" fmla="*/ 29 w 56"/>
                <a:gd name="T17" fmla="*/ 9 h 66"/>
                <a:gd name="T18" fmla="*/ 10 w 56"/>
                <a:gd name="T19" fmla="*/ 29 h 66"/>
                <a:gd name="T20" fmla="*/ 10 w 56"/>
                <a:gd name="T21" fmla="*/ 66 h 66"/>
                <a:gd name="T22" fmla="*/ 0 w 56"/>
                <a:gd name="T23" fmla="*/ 66 h 66"/>
                <a:gd name="T24" fmla="*/ 0 w 56"/>
                <a:gd name="T25"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6">
                  <a:moveTo>
                    <a:pt x="0" y="2"/>
                  </a:moveTo>
                  <a:cubicBezTo>
                    <a:pt x="10" y="2"/>
                    <a:pt x="10" y="2"/>
                    <a:pt x="10" y="2"/>
                  </a:cubicBezTo>
                  <a:cubicBezTo>
                    <a:pt x="10" y="13"/>
                    <a:pt x="10" y="13"/>
                    <a:pt x="10" y="13"/>
                  </a:cubicBezTo>
                  <a:cubicBezTo>
                    <a:pt x="14" y="6"/>
                    <a:pt x="21" y="0"/>
                    <a:pt x="32" y="0"/>
                  </a:cubicBezTo>
                  <a:cubicBezTo>
                    <a:pt x="47" y="0"/>
                    <a:pt x="56" y="11"/>
                    <a:pt x="56" y="26"/>
                  </a:cubicBezTo>
                  <a:cubicBezTo>
                    <a:pt x="56" y="66"/>
                    <a:pt x="56" y="66"/>
                    <a:pt x="56" y="66"/>
                  </a:cubicBezTo>
                  <a:cubicBezTo>
                    <a:pt x="47" y="66"/>
                    <a:pt x="47" y="66"/>
                    <a:pt x="47" y="66"/>
                  </a:cubicBezTo>
                  <a:cubicBezTo>
                    <a:pt x="47" y="29"/>
                    <a:pt x="47" y="29"/>
                    <a:pt x="47" y="29"/>
                  </a:cubicBezTo>
                  <a:cubicBezTo>
                    <a:pt x="47" y="17"/>
                    <a:pt x="40" y="9"/>
                    <a:pt x="29" y="9"/>
                  </a:cubicBezTo>
                  <a:cubicBezTo>
                    <a:pt x="18" y="9"/>
                    <a:pt x="10" y="17"/>
                    <a:pt x="10" y="29"/>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17" name="Freeform 25">
              <a:extLst>
                <a:ext uri="{FF2B5EF4-FFF2-40B4-BE49-F238E27FC236}">
                  <a16:creationId xmlns:a16="http://schemas.microsoft.com/office/drawing/2014/main" id="{4DAC0698-3AE4-4731-BF84-D84C45F04EF7}"/>
                </a:ext>
              </a:extLst>
            </p:cNvPr>
            <p:cNvSpPr>
              <a:spLocks/>
            </p:cNvSpPr>
            <p:nvPr userDrawn="1"/>
          </p:nvSpPr>
          <p:spPr bwMode="auto">
            <a:xfrm>
              <a:off x="7156450" y="496888"/>
              <a:ext cx="58738" cy="66675"/>
            </a:xfrm>
            <a:custGeom>
              <a:avLst/>
              <a:gdLst>
                <a:gd name="T0" fmla="*/ 0 w 59"/>
                <a:gd name="T1" fmla="*/ 34 h 67"/>
                <a:gd name="T2" fmla="*/ 0 w 59"/>
                <a:gd name="T3" fmla="*/ 34 h 67"/>
                <a:gd name="T4" fmla="*/ 33 w 59"/>
                <a:gd name="T5" fmla="*/ 0 h 67"/>
                <a:gd name="T6" fmla="*/ 59 w 59"/>
                <a:gd name="T7" fmla="*/ 12 h 67"/>
                <a:gd name="T8" fmla="*/ 53 w 59"/>
                <a:gd name="T9" fmla="*/ 19 h 67"/>
                <a:gd name="T10" fmla="*/ 33 w 59"/>
                <a:gd name="T11" fmla="*/ 9 h 67"/>
                <a:gd name="T12" fmla="*/ 10 w 59"/>
                <a:gd name="T13" fmla="*/ 34 h 67"/>
                <a:gd name="T14" fmla="*/ 10 w 59"/>
                <a:gd name="T15" fmla="*/ 34 h 67"/>
                <a:gd name="T16" fmla="*/ 34 w 59"/>
                <a:gd name="T17" fmla="*/ 59 h 67"/>
                <a:gd name="T18" fmla="*/ 53 w 59"/>
                <a:gd name="T19" fmla="*/ 49 h 67"/>
                <a:gd name="T20" fmla="*/ 59 w 59"/>
                <a:gd name="T21" fmla="*/ 55 h 67"/>
                <a:gd name="T22" fmla="*/ 33 w 59"/>
                <a:gd name="T23" fmla="*/ 67 h 67"/>
                <a:gd name="T24" fmla="*/ 0 w 59"/>
                <a:gd name="T25"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7">
                  <a:moveTo>
                    <a:pt x="0" y="34"/>
                  </a:moveTo>
                  <a:cubicBezTo>
                    <a:pt x="0" y="34"/>
                    <a:pt x="0" y="34"/>
                    <a:pt x="0" y="34"/>
                  </a:cubicBezTo>
                  <a:cubicBezTo>
                    <a:pt x="0" y="16"/>
                    <a:pt x="14" y="0"/>
                    <a:pt x="33" y="0"/>
                  </a:cubicBezTo>
                  <a:cubicBezTo>
                    <a:pt x="45" y="0"/>
                    <a:pt x="53" y="6"/>
                    <a:pt x="59" y="12"/>
                  </a:cubicBezTo>
                  <a:cubicBezTo>
                    <a:pt x="53" y="19"/>
                    <a:pt x="53" y="19"/>
                    <a:pt x="53" y="19"/>
                  </a:cubicBezTo>
                  <a:cubicBezTo>
                    <a:pt x="47" y="13"/>
                    <a:pt x="42" y="9"/>
                    <a:pt x="33" y="9"/>
                  </a:cubicBezTo>
                  <a:cubicBezTo>
                    <a:pt x="20" y="9"/>
                    <a:pt x="10" y="20"/>
                    <a:pt x="10" y="34"/>
                  </a:cubicBezTo>
                  <a:cubicBezTo>
                    <a:pt x="10" y="34"/>
                    <a:pt x="10" y="34"/>
                    <a:pt x="10" y="34"/>
                  </a:cubicBezTo>
                  <a:cubicBezTo>
                    <a:pt x="10" y="48"/>
                    <a:pt x="20" y="59"/>
                    <a:pt x="34" y="59"/>
                  </a:cubicBezTo>
                  <a:cubicBezTo>
                    <a:pt x="42" y="59"/>
                    <a:pt x="48" y="55"/>
                    <a:pt x="53" y="49"/>
                  </a:cubicBezTo>
                  <a:cubicBezTo>
                    <a:pt x="59" y="55"/>
                    <a:pt x="59" y="55"/>
                    <a:pt x="59" y="55"/>
                  </a:cubicBezTo>
                  <a:cubicBezTo>
                    <a:pt x="53" y="62"/>
                    <a:pt x="45" y="67"/>
                    <a:pt x="33" y="67"/>
                  </a:cubicBezTo>
                  <a:cubicBezTo>
                    <a:pt x="14" y="67"/>
                    <a:pt x="0" y="52"/>
                    <a:pt x="0" y="34"/>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18" name="Freeform 26">
              <a:extLst>
                <a:ext uri="{FF2B5EF4-FFF2-40B4-BE49-F238E27FC236}">
                  <a16:creationId xmlns:a16="http://schemas.microsoft.com/office/drawing/2014/main" id="{2899A12F-004C-4035-8D9A-475899DA920C}"/>
                </a:ext>
              </a:extLst>
            </p:cNvPr>
            <p:cNvSpPr>
              <a:spLocks/>
            </p:cNvSpPr>
            <p:nvPr userDrawn="1"/>
          </p:nvSpPr>
          <p:spPr bwMode="auto">
            <a:xfrm>
              <a:off x="7234238" y="471488"/>
              <a:ext cx="55563" cy="92075"/>
            </a:xfrm>
            <a:custGeom>
              <a:avLst/>
              <a:gdLst>
                <a:gd name="T0" fmla="*/ 0 w 56"/>
                <a:gd name="T1" fmla="*/ 0 h 91"/>
                <a:gd name="T2" fmla="*/ 9 w 56"/>
                <a:gd name="T3" fmla="*/ 0 h 91"/>
                <a:gd name="T4" fmla="*/ 9 w 56"/>
                <a:gd name="T5" fmla="*/ 38 h 91"/>
                <a:gd name="T6" fmla="*/ 31 w 56"/>
                <a:gd name="T7" fmla="*/ 25 h 91"/>
                <a:gd name="T8" fmla="*/ 56 w 56"/>
                <a:gd name="T9" fmla="*/ 51 h 91"/>
                <a:gd name="T10" fmla="*/ 56 w 56"/>
                <a:gd name="T11" fmla="*/ 91 h 91"/>
                <a:gd name="T12" fmla="*/ 46 w 56"/>
                <a:gd name="T13" fmla="*/ 91 h 91"/>
                <a:gd name="T14" fmla="*/ 46 w 56"/>
                <a:gd name="T15" fmla="*/ 54 h 91"/>
                <a:gd name="T16" fmla="*/ 28 w 56"/>
                <a:gd name="T17" fmla="*/ 34 h 91"/>
                <a:gd name="T18" fmla="*/ 9 w 56"/>
                <a:gd name="T19" fmla="*/ 54 h 91"/>
                <a:gd name="T20" fmla="*/ 9 w 56"/>
                <a:gd name="T21" fmla="*/ 91 h 91"/>
                <a:gd name="T22" fmla="*/ 0 w 56"/>
                <a:gd name="T23" fmla="*/ 91 h 91"/>
                <a:gd name="T24" fmla="*/ 0 w 5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
                  <a:moveTo>
                    <a:pt x="0" y="0"/>
                  </a:moveTo>
                  <a:cubicBezTo>
                    <a:pt x="9" y="0"/>
                    <a:pt x="9" y="0"/>
                    <a:pt x="9" y="0"/>
                  </a:cubicBezTo>
                  <a:cubicBezTo>
                    <a:pt x="9" y="38"/>
                    <a:pt x="9" y="38"/>
                    <a:pt x="9" y="38"/>
                  </a:cubicBezTo>
                  <a:cubicBezTo>
                    <a:pt x="13" y="31"/>
                    <a:pt x="20" y="25"/>
                    <a:pt x="31" y="25"/>
                  </a:cubicBezTo>
                  <a:cubicBezTo>
                    <a:pt x="47" y="25"/>
                    <a:pt x="56" y="36"/>
                    <a:pt x="56" y="51"/>
                  </a:cubicBezTo>
                  <a:cubicBezTo>
                    <a:pt x="56" y="91"/>
                    <a:pt x="56" y="91"/>
                    <a:pt x="56" y="91"/>
                  </a:cubicBezTo>
                  <a:cubicBezTo>
                    <a:pt x="46" y="91"/>
                    <a:pt x="46" y="91"/>
                    <a:pt x="46" y="91"/>
                  </a:cubicBezTo>
                  <a:cubicBezTo>
                    <a:pt x="46" y="54"/>
                    <a:pt x="46" y="54"/>
                    <a:pt x="46" y="54"/>
                  </a:cubicBezTo>
                  <a:cubicBezTo>
                    <a:pt x="46" y="42"/>
                    <a:pt x="40" y="34"/>
                    <a:pt x="28" y="34"/>
                  </a:cubicBezTo>
                  <a:cubicBezTo>
                    <a:pt x="17" y="34"/>
                    <a:pt x="9" y="42"/>
                    <a:pt x="9" y="54"/>
                  </a:cubicBezTo>
                  <a:cubicBezTo>
                    <a:pt x="9" y="91"/>
                    <a:pt x="9" y="91"/>
                    <a:pt x="9" y="91"/>
                  </a:cubicBezTo>
                  <a:cubicBezTo>
                    <a:pt x="0" y="91"/>
                    <a:pt x="0" y="91"/>
                    <a:pt x="0" y="91"/>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19" name="Freeform 27">
              <a:extLst>
                <a:ext uri="{FF2B5EF4-FFF2-40B4-BE49-F238E27FC236}">
                  <a16:creationId xmlns:a16="http://schemas.microsoft.com/office/drawing/2014/main" id="{95CADB6B-5ACA-4CE3-8FA2-FCCC29F7AB02}"/>
                </a:ext>
              </a:extLst>
            </p:cNvPr>
            <p:cNvSpPr>
              <a:spLocks/>
            </p:cNvSpPr>
            <p:nvPr userDrawn="1"/>
          </p:nvSpPr>
          <p:spPr bwMode="auto">
            <a:xfrm>
              <a:off x="7310438" y="496888"/>
              <a:ext cx="98425" cy="66675"/>
            </a:xfrm>
            <a:custGeom>
              <a:avLst/>
              <a:gdLst>
                <a:gd name="T0" fmla="*/ 0 w 98"/>
                <a:gd name="T1" fmla="*/ 2 h 66"/>
                <a:gd name="T2" fmla="*/ 10 w 98"/>
                <a:gd name="T3" fmla="*/ 2 h 66"/>
                <a:gd name="T4" fmla="*/ 10 w 98"/>
                <a:gd name="T5" fmla="*/ 13 h 66"/>
                <a:gd name="T6" fmla="*/ 31 w 98"/>
                <a:gd name="T7" fmla="*/ 0 h 66"/>
                <a:gd name="T8" fmla="*/ 51 w 98"/>
                <a:gd name="T9" fmla="*/ 13 h 66"/>
                <a:gd name="T10" fmla="*/ 74 w 98"/>
                <a:gd name="T11" fmla="*/ 0 h 66"/>
                <a:gd name="T12" fmla="*/ 98 w 98"/>
                <a:gd name="T13" fmla="*/ 26 h 66"/>
                <a:gd name="T14" fmla="*/ 98 w 98"/>
                <a:gd name="T15" fmla="*/ 66 h 66"/>
                <a:gd name="T16" fmla="*/ 88 w 98"/>
                <a:gd name="T17" fmla="*/ 66 h 66"/>
                <a:gd name="T18" fmla="*/ 88 w 98"/>
                <a:gd name="T19" fmla="*/ 29 h 66"/>
                <a:gd name="T20" fmla="*/ 72 w 98"/>
                <a:gd name="T21" fmla="*/ 9 h 66"/>
                <a:gd name="T22" fmla="*/ 54 w 98"/>
                <a:gd name="T23" fmla="*/ 29 h 66"/>
                <a:gd name="T24" fmla="*/ 54 w 98"/>
                <a:gd name="T25" fmla="*/ 66 h 66"/>
                <a:gd name="T26" fmla="*/ 44 w 98"/>
                <a:gd name="T27" fmla="*/ 66 h 66"/>
                <a:gd name="T28" fmla="*/ 44 w 98"/>
                <a:gd name="T29" fmla="*/ 28 h 66"/>
                <a:gd name="T30" fmla="*/ 28 w 98"/>
                <a:gd name="T31" fmla="*/ 9 h 66"/>
                <a:gd name="T32" fmla="*/ 10 w 98"/>
                <a:gd name="T33" fmla="*/ 29 h 66"/>
                <a:gd name="T34" fmla="*/ 10 w 98"/>
                <a:gd name="T35" fmla="*/ 66 h 66"/>
                <a:gd name="T36" fmla="*/ 0 w 98"/>
                <a:gd name="T37" fmla="*/ 66 h 66"/>
                <a:gd name="T38" fmla="*/ 0 w 98"/>
                <a:gd name="T3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66">
                  <a:moveTo>
                    <a:pt x="0" y="2"/>
                  </a:moveTo>
                  <a:cubicBezTo>
                    <a:pt x="10" y="2"/>
                    <a:pt x="10" y="2"/>
                    <a:pt x="10" y="2"/>
                  </a:cubicBezTo>
                  <a:cubicBezTo>
                    <a:pt x="10" y="13"/>
                    <a:pt x="10" y="13"/>
                    <a:pt x="10" y="13"/>
                  </a:cubicBezTo>
                  <a:cubicBezTo>
                    <a:pt x="14" y="6"/>
                    <a:pt x="20" y="0"/>
                    <a:pt x="31" y="0"/>
                  </a:cubicBezTo>
                  <a:cubicBezTo>
                    <a:pt x="41" y="0"/>
                    <a:pt x="48" y="6"/>
                    <a:pt x="51" y="13"/>
                  </a:cubicBezTo>
                  <a:cubicBezTo>
                    <a:pt x="56" y="6"/>
                    <a:pt x="63" y="0"/>
                    <a:pt x="74" y="0"/>
                  </a:cubicBezTo>
                  <a:cubicBezTo>
                    <a:pt x="89" y="0"/>
                    <a:pt x="98" y="10"/>
                    <a:pt x="98" y="26"/>
                  </a:cubicBezTo>
                  <a:cubicBezTo>
                    <a:pt x="98" y="66"/>
                    <a:pt x="98" y="66"/>
                    <a:pt x="98" y="66"/>
                  </a:cubicBezTo>
                  <a:cubicBezTo>
                    <a:pt x="88" y="66"/>
                    <a:pt x="88" y="66"/>
                    <a:pt x="88" y="66"/>
                  </a:cubicBezTo>
                  <a:cubicBezTo>
                    <a:pt x="88" y="29"/>
                    <a:pt x="88" y="29"/>
                    <a:pt x="88" y="29"/>
                  </a:cubicBezTo>
                  <a:cubicBezTo>
                    <a:pt x="88" y="16"/>
                    <a:pt x="82" y="9"/>
                    <a:pt x="72" y="9"/>
                  </a:cubicBezTo>
                  <a:cubicBezTo>
                    <a:pt x="62" y="9"/>
                    <a:pt x="54" y="16"/>
                    <a:pt x="54" y="29"/>
                  </a:cubicBezTo>
                  <a:cubicBezTo>
                    <a:pt x="54" y="66"/>
                    <a:pt x="54" y="66"/>
                    <a:pt x="54" y="66"/>
                  </a:cubicBezTo>
                  <a:cubicBezTo>
                    <a:pt x="44" y="66"/>
                    <a:pt x="44" y="66"/>
                    <a:pt x="44" y="66"/>
                  </a:cubicBezTo>
                  <a:cubicBezTo>
                    <a:pt x="44" y="28"/>
                    <a:pt x="44" y="28"/>
                    <a:pt x="44" y="28"/>
                  </a:cubicBezTo>
                  <a:cubicBezTo>
                    <a:pt x="44" y="16"/>
                    <a:pt x="38" y="9"/>
                    <a:pt x="28" y="9"/>
                  </a:cubicBezTo>
                  <a:cubicBezTo>
                    <a:pt x="18" y="9"/>
                    <a:pt x="10" y="18"/>
                    <a:pt x="10" y="29"/>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0" name="Freeform 28">
              <a:extLst>
                <a:ext uri="{FF2B5EF4-FFF2-40B4-BE49-F238E27FC236}">
                  <a16:creationId xmlns:a16="http://schemas.microsoft.com/office/drawing/2014/main" id="{2F48AD20-B38A-4414-9AD0-C8CBA7CE2CAA}"/>
                </a:ext>
              </a:extLst>
            </p:cNvPr>
            <p:cNvSpPr>
              <a:spLocks noEditPoints="1"/>
            </p:cNvSpPr>
            <p:nvPr userDrawn="1"/>
          </p:nvSpPr>
          <p:spPr bwMode="auto">
            <a:xfrm>
              <a:off x="7426325" y="496888"/>
              <a:ext cx="55563" cy="66675"/>
            </a:xfrm>
            <a:custGeom>
              <a:avLst/>
              <a:gdLst>
                <a:gd name="T0" fmla="*/ 0 w 56"/>
                <a:gd name="T1" fmla="*/ 46 h 66"/>
                <a:gd name="T2" fmla="*/ 0 w 56"/>
                <a:gd name="T3" fmla="*/ 46 h 66"/>
                <a:gd name="T4" fmla="*/ 27 w 56"/>
                <a:gd name="T5" fmla="*/ 25 h 66"/>
                <a:gd name="T6" fmla="*/ 47 w 56"/>
                <a:gd name="T7" fmla="*/ 28 h 66"/>
                <a:gd name="T8" fmla="*/ 47 w 56"/>
                <a:gd name="T9" fmla="*/ 26 h 66"/>
                <a:gd name="T10" fmla="*/ 28 w 56"/>
                <a:gd name="T11" fmla="*/ 9 h 66"/>
                <a:gd name="T12" fmla="*/ 9 w 56"/>
                <a:gd name="T13" fmla="*/ 13 h 66"/>
                <a:gd name="T14" fmla="*/ 6 w 56"/>
                <a:gd name="T15" fmla="*/ 5 h 66"/>
                <a:gd name="T16" fmla="*/ 29 w 56"/>
                <a:gd name="T17" fmla="*/ 0 h 66"/>
                <a:gd name="T18" fmla="*/ 50 w 56"/>
                <a:gd name="T19" fmla="*/ 7 h 66"/>
                <a:gd name="T20" fmla="*/ 56 w 56"/>
                <a:gd name="T21" fmla="*/ 26 h 66"/>
                <a:gd name="T22" fmla="*/ 56 w 56"/>
                <a:gd name="T23" fmla="*/ 65 h 66"/>
                <a:gd name="T24" fmla="*/ 47 w 56"/>
                <a:gd name="T25" fmla="*/ 65 h 66"/>
                <a:gd name="T26" fmla="*/ 47 w 56"/>
                <a:gd name="T27" fmla="*/ 55 h 66"/>
                <a:gd name="T28" fmla="*/ 24 w 56"/>
                <a:gd name="T29" fmla="*/ 66 h 66"/>
                <a:gd name="T30" fmla="*/ 0 w 56"/>
                <a:gd name="T31" fmla="*/ 46 h 66"/>
                <a:gd name="T32" fmla="*/ 47 w 56"/>
                <a:gd name="T33" fmla="*/ 41 h 66"/>
                <a:gd name="T34" fmla="*/ 47 w 56"/>
                <a:gd name="T35" fmla="*/ 35 h 66"/>
                <a:gd name="T36" fmla="*/ 28 w 56"/>
                <a:gd name="T37" fmla="*/ 33 h 66"/>
                <a:gd name="T38" fmla="*/ 10 w 56"/>
                <a:gd name="T39" fmla="*/ 46 h 66"/>
                <a:gd name="T40" fmla="*/ 10 w 56"/>
                <a:gd name="T41" fmla="*/ 46 h 66"/>
                <a:gd name="T42" fmla="*/ 26 w 56"/>
                <a:gd name="T43" fmla="*/ 59 h 66"/>
                <a:gd name="T44" fmla="*/ 47 w 56"/>
                <a:gd name="T45"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0" y="46"/>
                  </a:moveTo>
                  <a:cubicBezTo>
                    <a:pt x="0" y="46"/>
                    <a:pt x="0" y="46"/>
                    <a:pt x="0" y="46"/>
                  </a:cubicBezTo>
                  <a:cubicBezTo>
                    <a:pt x="0" y="32"/>
                    <a:pt x="11" y="25"/>
                    <a:pt x="27" y="25"/>
                  </a:cubicBezTo>
                  <a:cubicBezTo>
                    <a:pt x="36" y="25"/>
                    <a:pt x="41" y="26"/>
                    <a:pt x="47" y="28"/>
                  </a:cubicBezTo>
                  <a:cubicBezTo>
                    <a:pt x="47" y="26"/>
                    <a:pt x="47" y="26"/>
                    <a:pt x="47" y="26"/>
                  </a:cubicBezTo>
                  <a:cubicBezTo>
                    <a:pt x="47" y="14"/>
                    <a:pt x="40" y="9"/>
                    <a:pt x="28" y="9"/>
                  </a:cubicBezTo>
                  <a:cubicBezTo>
                    <a:pt x="20" y="9"/>
                    <a:pt x="15" y="10"/>
                    <a:pt x="9" y="13"/>
                  </a:cubicBezTo>
                  <a:cubicBezTo>
                    <a:pt x="6" y="5"/>
                    <a:pt x="6" y="5"/>
                    <a:pt x="6" y="5"/>
                  </a:cubicBezTo>
                  <a:cubicBezTo>
                    <a:pt x="13" y="2"/>
                    <a:pt x="20" y="0"/>
                    <a:pt x="29" y="0"/>
                  </a:cubicBezTo>
                  <a:cubicBezTo>
                    <a:pt x="38" y="0"/>
                    <a:pt x="45" y="2"/>
                    <a:pt x="50" y="7"/>
                  </a:cubicBezTo>
                  <a:cubicBezTo>
                    <a:pt x="54" y="11"/>
                    <a:pt x="56" y="18"/>
                    <a:pt x="56" y="26"/>
                  </a:cubicBezTo>
                  <a:cubicBezTo>
                    <a:pt x="56" y="65"/>
                    <a:pt x="56" y="65"/>
                    <a:pt x="56" y="65"/>
                  </a:cubicBezTo>
                  <a:cubicBezTo>
                    <a:pt x="47" y="65"/>
                    <a:pt x="47" y="65"/>
                    <a:pt x="47" y="65"/>
                  </a:cubicBezTo>
                  <a:cubicBezTo>
                    <a:pt x="47" y="55"/>
                    <a:pt x="47" y="55"/>
                    <a:pt x="47" y="55"/>
                  </a:cubicBezTo>
                  <a:cubicBezTo>
                    <a:pt x="43" y="61"/>
                    <a:pt x="35" y="66"/>
                    <a:pt x="24" y="66"/>
                  </a:cubicBezTo>
                  <a:cubicBezTo>
                    <a:pt x="12" y="66"/>
                    <a:pt x="0" y="60"/>
                    <a:pt x="0" y="46"/>
                  </a:cubicBezTo>
                  <a:moveTo>
                    <a:pt x="47" y="41"/>
                  </a:moveTo>
                  <a:cubicBezTo>
                    <a:pt x="47" y="35"/>
                    <a:pt x="47" y="35"/>
                    <a:pt x="47" y="35"/>
                  </a:cubicBezTo>
                  <a:cubicBezTo>
                    <a:pt x="42" y="34"/>
                    <a:pt x="36" y="33"/>
                    <a:pt x="28" y="33"/>
                  </a:cubicBezTo>
                  <a:cubicBezTo>
                    <a:pt x="17" y="33"/>
                    <a:pt x="10" y="38"/>
                    <a:pt x="10" y="46"/>
                  </a:cubicBezTo>
                  <a:cubicBezTo>
                    <a:pt x="10" y="46"/>
                    <a:pt x="10" y="46"/>
                    <a:pt x="10" y="46"/>
                  </a:cubicBezTo>
                  <a:cubicBezTo>
                    <a:pt x="10" y="54"/>
                    <a:pt x="17" y="59"/>
                    <a:pt x="26" y="59"/>
                  </a:cubicBezTo>
                  <a:cubicBezTo>
                    <a:pt x="38" y="59"/>
                    <a:pt x="47" y="52"/>
                    <a:pt x="47" y="41"/>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1" name="Freeform 29">
              <a:extLst>
                <a:ext uri="{FF2B5EF4-FFF2-40B4-BE49-F238E27FC236}">
                  <a16:creationId xmlns:a16="http://schemas.microsoft.com/office/drawing/2014/main" id="{4CD82335-C9A8-47B5-8E98-F9D4781BEAA0}"/>
                </a:ext>
              </a:extLst>
            </p:cNvPr>
            <p:cNvSpPr>
              <a:spLocks/>
            </p:cNvSpPr>
            <p:nvPr userDrawn="1"/>
          </p:nvSpPr>
          <p:spPr bwMode="auto">
            <a:xfrm>
              <a:off x="7504113" y="496888"/>
              <a:ext cx="36513" cy="66675"/>
            </a:xfrm>
            <a:custGeom>
              <a:avLst/>
              <a:gdLst>
                <a:gd name="T0" fmla="*/ 0 w 36"/>
                <a:gd name="T1" fmla="*/ 2 h 66"/>
                <a:gd name="T2" fmla="*/ 10 w 36"/>
                <a:gd name="T3" fmla="*/ 2 h 66"/>
                <a:gd name="T4" fmla="*/ 10 w 36"/>
                <a:gd name="T5" fmla="*/ 19 h 66"/>
                <a:gd name="T6" fmla="*/ 36 w 36"/>
                <a:gd name="T7" fmla="*/ 1 h 66"/>
                <a:gd name="T8" fmla="*/ 36 w 36"/>
                <a:gd name="T9" fmla="*/ 11 h 66"/>
                <a:gd name="T10" fmla="*/ 35 w 36"/>
                <a:gd name="T11" fmla="*/ 11 h 66"/>
                <a:gd name="T12" fmla="*/ 10 w 36"/>
                <a:gd name="T13" fmla="*/ 40 h 66"/>
                <a:gd name="T14" fmla="*/ 10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10" y="2"/>
                    <a:pt x="10" y="2"/>
                    <a:pt x="10" y="2"/>
                  </a:cubicBezTo>
                  <a:cubicBezTo>
                    <a:pt x="10" y="19"/>
                    <a:pt x="10" y="19"/>
                    <a:pt x="10" y="19"/>
                  </a:cubicBezTo>
                  <a:cubicBezTo>
                    <a:pt x="14" y="8"/>
                    <a:pt x="24" y="0"/>
                    <a:pt x="36" y="1"/>
                  </a:cubicBezTo>
                  <a:cubicBezTo>
                    <a:pt x="36" y="11"/>
                    <a:pt x="36" y="11"/>
                    <a:pt x="36" y="11"/>
                  </a:cubicBezTo>
                  <a:cubicBezTo>
                    <a:pt x="35" y="11"/>
                    <a:pt x="35" y="11"/>
                    <a:pt x="35" y="11"/>
                  </a:cubicBezTo>
                  <a:cubicBezTo>
                    <a:pt x="21" y="11"/>
                    <a:pt x="10" y="21"/>
                    <a:pt x="10" y="40"/>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2" name="Freeform 30">
              <a:extLst>
                <a:ext uri="{FF2B5EF4-FFF2-40B4-BE49-F238E27FC236}">
                  <a16:creationId xmlns:a16="http://schemas.microsoft.com/office/drawing/2014/main" id="{4B623F59-18E0-4A66-B0D9-F52A55E464CD}"/>
                </a:ext>
              </a:extLst>
            </p:cNvPr>
            <p:cNvSpPr>
              <a:spLocks/>
            </p:cNvSpPr>
            <p:nvPr userDrawn="1"/>
          </p:nvSpPr>
          <p:spPr bwMode="auto">
            <a:xfrm>
              <a:off x="7556500" y="471488"/>
              <a:ext cx="57150" cy="92075"/>
            </a:xfrm>
            <a:custGeom>
              <a:avLst/>
              <a:gdLst>
                <a:gd name="T0" fmla="*/ 0 w 36"/>
                <a:gd name="T1" fmla="*/ 0 h 58"/>
                <a:gd name="T2" fmla="*/ 6 w 36"/>
                <a:gd name="T3" fmla="*/ 0 h 58"/>
                <a:gd name="T4" fmla="*/ 6 w 36"/>
                <a:gd name="T5" fmla="*/ 40 h 58"/>
                <a:gd name="T6" fmla="*/ 28 w 36"/>
                <a:gd name="T7" fmla="*/ 17 h 58"/>
                <a:gd name="T8" fmla="*/ 36 w 36"/>
                <a:gd name="T9" fmla="*/ 17 h 58"/>
                <a:gd name="T10" fmla="*/ 18 w 36"/>
                <a:gd name="T11" fmla="*/ 34 h 58"/>
                <a:gd name="T12" fmla="*/ 36 w 36"/>
                <a:gd name="T13" fmla="*/ 58 h 58"/>
                <a:gd name="T14" fmla="*/ 29 w 36"/>
                <a:gd name="T15" fmla="*/ 58 h 58"/>
                <a:gd name="T16" fmla="*/ 14 w 36"/>
                <a:gd name="T17" fmla="*/ 39 h 58"/>
                <a:gd name="T18" fmla="*/ 6 w 36"/>
                <a:gd name="T19" fmla="*/ 47 h 58"/>
                <a:gd name="T20" fmla="*/ 6 w 36"/>
                <a:gd name="T21" fmla="*/ 58 h 58"/>
                <a:gd name="T22" fmla="*/ 0 w 36"/>
                <a:gd name="T23" fmla="*/ 58 h 58"/>
                <a:gd name="T24" fmla="*/ 0 w 36"/>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8">
                  <a:moveTo>
                    <a:pt x="0" y="0"/>
                  </a:moveTo>
                  <a:lnTo>
                    <a:pt x="6" y="0"/>
                  </a:lnTo>
                  <a:lnTo>
                    <a:pt x="6" y="40"/>
                  </a:lnTo>
                  <a:lnTo>
                    <a:pt x="28" y="17"/>
                  </a:lnTo>
                  <a:lnTo>
                    <a:pt x="36" y="17"/>
                  </a:lnTo>
                  <a:lnTo>
                    <a:pt x="18" y="34"/>
                  </a:lnTo>
                  <a:lnTo>
                    <a:pt x="36" y="58"/>
                  </a:lnTo>
                  <a:lnTo>
                    <a:pt x="29" y="58"/>
                  </a:lnTo>
                  <a:lnTo>
                    <a:pt x="14" y="39"/>
                  </a:lnTo>
                  <a:lnTo>
                    <a:pt x="6" y="47"/>
                  </a:lnTo>
                  <a:lnTo>
                    <a:pt x="6" y="58"/>
                  </a:lnTo>
                  <a:lnTo>
                    <a:pt x="0" y="58"/>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3" name="Freeform 31">
              <a:extLst>
                <a:ext uri="{FF2B5EF4-FFF2-40B4-BE49-F238E27FC236}">
                  <a16:creationId xmlns:a16="http://schemas.microsoft.com/office/drawing/2014/main" id="{2386A3AA-7FDA-47D1-B60F-DBF4BDE094D8}"/>
                </a:ext>
              </a:extLst>
            </p:cNvPr>
            <p:cNvSpPr>
              <a:spLocks noEditPoints="1"/>
            </p:cNvSpPr>
            <p:nvPr userDrawn="1"/>
          </p:nvSpPr>
          <p:spPr bwMode="auto">
            <a:xfrm>
              <a:off x="7667625" y="473075"/>
              <a:ext cx="11113" cy="90487"/>
            </a:xfrm>
            <a:custGeom>
              <a:avLst/>
              <a:gdLst>
                <a:gd name="T0" fmla="*/ 0 w 7"/>
                <a:gd name="T1" fmla="*/ 0 h 57"/>
                <a:gd name="T2" fmla="*/ 7 w 7"/>
                <a:gd name="T3" fmla="*/ 0 h 57"/>
                <a:gd name="T4" fmla="*/ 7 w 7"/>
                <a:gd name="T5" fmla="*/ 7 h 57"/>
                <a:gd name="T6" fmla="*/ 0 w 7"/>
                <a:gd name="T7" fmla="*/ 7 h 57"/>
                <a:gd name="T8" fmla="*/ 0 w 7"/>
                <a:gd name="T9" fmla="*/ 0 h 57"/>
                <a:gd name="T10" fmla="*/ 0 w 7"/>
                <a:gd name="T11" fmla="*/ 16 h 57"/>
                <a:gd name="T12" fmla="*/ 7 w 7"/>
                <a:gd name="T13" fmla="*/ 16 h 57"/>
                <a:gd name="T14" fmla="*/ 7 w 7"/>
                <a:gd name="T15" fmla="*/ 57 h 57"/>
                <a:gd name="T16" fmla="*/ 0 w 7"/>
                <a:gd name="T17" fmla="*/ 57 h 57"/>
                <a:gd name="T18" fmla="*/ 0 w 7"/>
                <a:gd name="T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7">
                  <a:moveTo>
                    <a:pt x="0" y="0"/>
                  </a:moveTo>
                  <a:lnTo>
                    <a:pt x="7" y="0"/>
                  </a:lnTo>
                  <a:lnTo>
                    <a:pt x="7" y="7"/>
                  </a:lnTo>
                  <a:lnTo>
                    <a:pt x="0" y="7"/>
                  </a:lnTo>
                  <a:lnTo>
                    <a:pt x="0" y="0"/>
                  </a:lnTo>
                  <a:close/>
                  <a:moveTo>
                    <a:pt x="0" y="16"/>
                  </a:moveTo>
                  <a:lnTo>
                    <a:pt x="7" y="16"/>
                  </a:lnTo>
                  <a:lnTo>
                    <a:pt x="7" y="57"/>
                  </a:lnTo>
                  <a:lnTo>
                    <a:pt x="0" y="57"/>
                  </a:lnTo>
                  <a:lnTo>
                    <a:pt x="0" y="1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4" name="Freeform 32">
              <a:extLst>
                <a:ext uri="{FF2B5EF4-FFF2-40B4-BE49-F238E27FC236}">
                  <a16:creationId xmlns:a16="http://schemas.microsoft.com/office/drawing/2014/main" id="{20FD47E8-20BA-41D4-99A9-2A7C9F405BBA}"/>
                </a:ext>
              </a:extLst>
            </p:cNvPr>
            <p:cNvSpPr>
              <a:spLocks/>
            </p:cNvSpPr>
            <p:nvPr userDrawn="1"/>
          </p:nvSpPr>
          <p:spPr bwMode="auto">
            <a:xfrm>
              <a:off x="7696200" y="496888"/>
              <a:ext cx="50800" cy="66675"/>
            </a:xfrm>
            <a:custGeom>
              <a:avLst/>
              <a:gdLst>
                <a:gd name="T0" fmla="*/ 0 w 50"/>
                <a:gd name="T1" fmla="*/ 57 h 66"/>
                <a:gd name="T2" fmla="*/ 5 w 50"/>
                <a:gd name="T3" fmla="*/ 50 h 66"/>
                <a:gd name="T4" fmla="*/ 27 w 50"/>
                <a:gd name="T5" fmla="*/ 58 h 66"/>
                <a:gd name="T6" fmla="*/ 41 w 50"/>
                <a:gd name="T7" fmla="*/ 48 h 66"/>
                <a:gd name="T8" fmla="*/ 41 w 50"/>
                <a:gd name="T9" fmla="*/ 48 h 66"/>
                <a:gd name="T10" fmla="*/ 25 w 50"/>
                <a:gd name="T11" fmla="*/ 36 h 66"/>
                <a:gd name="T12" fmla="*/ 3 w 50"/>
                <a:gd name="T13" fmla="*/ 18 h 66"/>
                <a:gd name="T14" fmla="*/ 3 w 50"/>
                <a:gd name="T15" fmla="*/ 18 h 66"/>
                <a:gd name="T16" fmla="*/ 25 w 50"/>
                <a:gd name="T17" fmla="*/ 0 h 66"/>
                <a:gd name="T18" fmla="*/ 48 w 50"/>
                <a:gd name="T19" fmla="*/ 7 h 66"/>
                <a:gd name="T20" fmla="*/ 44 w 50"/>
                <a:gd name="T21" fmla="*/ 14 h 66"/>
                <a:gd name="T22" fmla="*/ 25 w 50"/>
                <a:gd name="T23" fmla="*/ 8 h 66"/>
                <a:gd name="T24" fmla="*/ 13 w 50"/>
                <a:gd name="T25" fmla="*/ 17 h 66"/>
                <a:gd name="T26" fmla="*/ 13 w 50"/>
                <a:gd name="T27" fmla="*/ 17 h 66"/>
                <a:gd name="T28" fmla="*/ 29 w 50"/>
                <a:gd name="T29" fmla="*/ 28 h 66"/>
                <a:gd name="T30" fmla="*/ 50 w 50"/>
                <a:gd name="T31" fmla="*/ 47 h 66"/>
                <a:gd name="T32" fmla="*/ 50 w 50"/>
                <a:gd name="T33" fmla="*/ 47 h 66"/>
                <a:gd name="T34" fmla="*/ 27 w 50"/>
                <a:gd name="T35" fmla="*/ 66 h 66"/>
                <a:gd name="T36" fmla="*/ 0 w 50"/>
                <a:gd name="T3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6">
                  <a:moveTo>
                    <a:pt x="0" y="57"/>
                  </a:moveTo>
                  <a:cubicBezTo>
                    <a:pt x="5" y="50"/>
                    <a:pt x="5" y="50"/>
                    <a:pt x="5" y="50"/>
                  </a:cubicBezTo>
                  <a:cubicBezTo>
                    <a:pt x="12" y="55"/>
                    <a:pt x="20" y="58"/>
                    <a:pt x="27" y="58"/>
                  </a:cubicBezTo>
                  <a:cubicBezTo>
                    <a:pt x="35" y="58"/>
                    <a:pt x="41" y="54"/>
                    <a:pt x="41" y="48"/>
                  </a:cubicBezTo>
                  <a:cubicBezTo>
                    <a:pt x="41" y="48"/>
                    <a:pt x="41" y="48"/>
                    <a:pt x="41" y="48"/>
                  </a:cubicBezTo>
                  <a:cubicBezTo>
                    <a:pt x="41" y="41"/>
                    <a:pt x="33" y="39"/>
                    <a:pt x="25" y="36"/>
                  </a:cubicBezTo>
                  <a:cubicBezTo>
                    <a:pt x="15" y="34"/>
                    <a:pt x="3" y="30"/>
                    <a:pt x="3" y="18"/>
                  </a:cubicBezTo>
                  <a:cubicBezTo>
                    <a:pt x="3" y="18"/>
                    <a:pt x="3" y="18"/>
                    <a:pt x="3" y="18"/>
                  </a:cubicBezTo>
                  <a:cubicBezTo>
                    <a:pt x="3" y="7"/>
                    <a:pt x="13" y="0"/>
                    <a:pt x="25" y="0"/>
                  </a:cubicBezTo>
                  <a:cubicBezTo>
                    <a:pt x="33" y="0"/>
                    <a:pt x="42" y="2"/>
                    <a:pt x="48" y="7"/>
                  </a:cubicBezTo>
                  <a:cubicBezTo>
                    <a:pt x="44" y="14"/>
                    <a:pt x="44" y="14"/>
                    <a:pt x="44" y="14"/>
                  </a:cubicBezTo>
                  <a:cubicBezTo>
                    <a:pt x="38" y="10"/>
                    <a:pt x="31" y="8"/>
                    <a:pt x="25" y="8"/>
                  </a:cubicBezTo>
                  <a:cubicBezTo>
                    <a:pt x="17" y="8"/>
                    <a:pt x="13" y="12"/>
                    <a:pt x="13" y="17"/>
                  </a:cubicBezTo>
                  <a:cubicBezTo>
                    <a:pt x="13" y="17"/>
                    <a:pt x="13" y="17"/>
                    <a:pt x="13" y="17"/>
                  </a:cubicBezTo>
                  <a:cubicBezTo>
                    <a:pt x="13" y="23"/>
                    <a:pt x="21" y="26"/>
                    <a:pt x="29" y="28"/>
                  </a:cubicBezTo>
                  <a:cubicBezTo>
                    <a:pt x="39" y="31"/>
                    <a:pt x="50" y="35"/>
                    <a:pt x="50" y="47"/>
                  </a:cubicBezTo>
                  <a:cubicBezTo>
                    <a:pt x="50" y="47"/>
                    <a:pt x="50" y="47"/>
                    <a:pt x="50" y="47"/>
                  </a:cubicBezTo>
                  <a:cubicBezTo>
                    <a:pt x="50" y="59"/>
                    <a:pt x="40" y="66"/>
                    <a:pt x="27" y="66"/>
                  </a:cubicBezTo>
                  <a:cubicBezTo>
                    <a:pt x="18" y="66"/>
                    <a:pt x="8" y="63"/>
                    <a:pt x="0" y="5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5" name="Freeform 33">
              <a:extLst>
                <a:ext uri="{FF2B5EF4-FFF2-40B4-BE49-F238E27FC236}">
                  <a16:creationId xmlns:a16="http://schemas.microsoft.com/office/drawing/2014/main" id="{09227FDA-83A7-4B88-A46B-5A0F094256FE}"/>
                </a:ext>
              </a:extLst>
            </p:cNvPr>
            <p:cNvSpPr>
              <a:spLocks/>
            </p:cNvSpPr>
            <p:nvPr userDrawn="1"/>
          </p:nvSpPr>
          <p:spPr bwMode="auto">
            <a:xfrm>
              <a:off x="7799388" y="477838"/>
              <a:ext cx="38100" cy="85725"/>
            </a:xfrm>
            <a:custGeom>
              <a:avLst/>
              <a:gdLst>
                <a:gd name="T0" fmla="*/ 9 w 39"/>
                <a:gd name="T1" fmla="*/ 67 h 85"/>
                <a:gd name="T2" fmla="*/ 9 w 39"/>
                <a:gd name="T3" fmla="*/ 28 h 85"/>
                <a:gd name="T4" fmla="*/ 0 w 39"/>
                <a:gd name="T5" fmla="*/ 28 h 85"/>
                <a:gd name="T6" fmla="*/ 0 w 39"/>
                <a:gd name="T7" fmla="*/ 20 h 85"/>
                <a:gd name="T8" fmla="*/ 9 w 39"/>
                <a:gd name="T9" fmla="*/ 20 h 85"/>
                <a:gd name="T10" fmla="*/ 9 w 39"/>
                <a:gd name="T11" fmla="*/ 0 h 85"/>
                <a:gd name="T12" fmla="*/ 19 w 39"/>
                <a:gd name="T13" fmla="*/ 0 h 85"/>
                <a:gd name="T14" fmla="*/ 19 w 39"/>
                <a:gd name="T15" fmla="*/ 20 h 85"/>
                <a:gd name="T16" fmla="*/ 39 w 39"/>
                <a:gd name="T17" fmla="*/ 20 h 85"/>
                <a:gd name="T18" fmla="*/ 39 w 39"/>
                <a:gd name="T19" fmla="*/ 28 h 85"/>
                <a:gd name="T20" fmla="*/ 19 w 39"/>
                <a:gd name="T21" fmla="*/ 28 h 85"/>
                <a:gd name="T22" fmla="*/ 19 w 39"/>
                <a:gd name="T23" fmla="*/ 66 h 85"/>
                <a:gd name="T24" fmla="*/ 29 w 39"/>
                <a:gd name="T25" fmla="*/ 76 h 85"/>
                <a:gd name="T26" fmla="*/ 39 w 39"/>
                <a:gd name="T27" fmla="*/ 74 h 85"/>
                <a:gd name="T28" fmla="*/ 39 w 39"/>
                <a:gd name="T29" fmla="*/ 82 h 85"/>
                <a:gd name="T30" fmla="*/ 27 w 39"/>
                <a:gd name="T31" fmla="*/ 85 h 85"/>
                <a:gd name="T32" fmla="*/ 9 w 39"/>
                <a:gd name="T33"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5">
                  <a:moveTo>
                    <a:pt x="9" y="67"/>
                  </a:moveTo>
                  <a:cubicBezTo>
                    <a:pt x="9" y="28"/>
                    <a:pt x="9" y="28"/>
                    <a:pt x="9" y="28"/>
                  </a:cubicBezTo>
                  <a:cubicBezTo>
                    <a:pt x="0" y="28"/>
                    <a:pt x="0" y="28"/>
                    <a:pt x="0" y="28"/>
                  </a:cubicBezTo>
                  <a:cubicBezTo>
                    <a:pt x="0" y="20"/>
                    <a:pt x="0" y="20"/>
                    <a:pt x="0" y="20"/>
                  </a:cubicBezTo>
                  <a:cubicBezTo>
                    <a:pt x="9" y="20"/>
                    <a:pt x="9" y="20"/>
                    <a:pt x="9" y="20"/>
                  </a:cubicBezTo>
                  <a:cubicBezTo>
                    <a:pt x="9" y="0"/>
                    <a:pt x="9" y="0"/>
                    <a:pt x="9" y="0"/>
                  </a:cubicBezTo>
                  <a:cubicBezTo>
                    <a:pt x="19" y="0"/>
                    <a:pt x="19" y="0"/>
                    <a:pt x="19" y="0"/>
                  </a:cubicBezTo>
                  <a:cubicBezTo>
                    <a:pt x="19" y="20"/>
                    <a:pt x="19" y="20"/>
                    <a:pt x="19" y="20"/>
                  </a:cubicBezTo>
                  <a:cubicBezTo>
                    <a:pt x="39" y="20"/>
                    <a:pt x="39" y="20"/>
                    <a:pt x="39" y="20"/>
                  </a:cubicBezTo>
                  <a:cubicBezTo>
                    <a:pt x="39" y="28"/>
                    <a:pt x="39" y="28"/>
                    <a:pt x="39" y="28"/>
                  </a:cubicBezTo>
                  <a:cubicBezTo>
                    <a:pt x="19" y="28"/>
                    <a:pt x="19" y="28"/>
                    <a:pt x="19" y="28"/>
                  </a:cubicBezTo>
                  <a:cubicBezTo>
                    <a:pt x="19" y="66"/>
                    <a:pt x="19" y="66"/>
                    <a:pt x="19" y="66"/>
                  </a:cubicBezTo>
                  <a:cubicBezTo>
                    <a:pt x="19" y="74"/>
                    <a:pt x="23" y="76"/>
                    <a:pt x="29" y="76"/>
                  </a:cubicBezTo>
                  <a:cubicBezTo>
                    <a:pt x="33" y="76"/>
                    <a:pt x="35" y="76"/>
                    <a:pt x="39" y="74"/>
                  </a:cubicBezTo>
                  <a:cubicBezTo>
                    <a:pt x="39" y="82"/>
                    <a:pt x="39" y="82"/>
                    <a:pt x="39" y="82"/>
                  </a:cubicBezTo>
                  <a:cubicBezTo>
                    <a:pt x="35" y="84"/>
                    <a:pt x="32" y="85"/>
                    <a:pt x="27" y="85"/>
                  </a:cubicBezTo>
                  <a:cubicBezTo>
                    <a:pt x="17" y="85"/>
                    <a:pt x="9" y="80"/>
                    <a:pt x="9" y="6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6" name="Freeform 34">
              <a:extLst>
                <a:ext uri="{FF2B5EF4-FFF2-40B4-BE49-F238E27FC236}">
                  <a16:creationId xmlns:a16="http://schemas.microsoft.com/office/drawing/2014/main" id="{48A6196C-BAFE-40E0-86AE-5BC77E9C4A22}"/>
                </a:ext>
              </a:extLst>
            </p:cNvPr>
            <p:cNvSpPr>
              <a:spLocks/>
            </p:cNvSpPr>
            <p:nvPr userDrawn="1"/>
          </p:nvSpPr>
          <p:spPr bwMode="auto">
            <a:xfrm>
              <a:off x="7856538" y="471488"/>
              <a:ext cx="55563" cy="92075"/>
            </a:xfrm>
            <a:custGeom>
              <a:avLst/>
              <a:gdLst>
                <a:gd name="T0" fmla="*/ 0 w 56"/>
                <a:gd name="T1" fmla="*/ 0 h 91"/>
                <a:gd name="T2" fmla="*/ 10 w 56"/>
                <a:gd name="T3" fmla="*/ 0 h 91"/>
                <a:gd name="T4" fmla="*/ 10 w 56"/>
                <a:gd name="T5" fmla="*/ 38 h 91"/>
                <a:gd name="T6" fmla="*/ 32 w 56"/>
                <a:gd name="T7" fmla="*/ 25 h 91"/>
                <a:gd name="T8" fmla="*/ 56 w 56"/>
                <a:gd name="T9" fmla="*/ 51 h 91"/>
                <a:gd name="T10" fmla="*/ 56 w 56"/>
                <a:gd name="T11" fmla="*/ 91 h 91"/>
                <a:gd name="T12" fmla="*/ 47 w 56"/>
                <a:gd name="T13" fmla="*/ 91 h 91"/>
                <a:gd name="T14" fmla="*/ 47 w 56"/>
                <a:gd name="T15" fmla="*/ 54 h 91"/>
                <a:gd name="T16" fmla="*/ 29 w 56"/>
                <a:gd name="T17" fmla="*/ 34 h 91"/>
                <a:gd name="T18" fmla="*/ 10 w 56"/>
                <a:gd name="T19" fmla="*/ 54 h 91"/>
                <a:gd name="T20" fmla="*/ 10 w 56"/>
                <a:gd name="T21" fmla="*/ 91 h 91"/>
                <a:gd name="T22" fmla="*/ 0 w 56"/>
                <a:gd name="T23" fmla="*/ 91 h 91"/>
                <a:gd name="T24" fmla="*/ 0 w 5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
                  <a:moveTo>
                    <a:pt x="0" y="0"/>
                  </a:moveTo>
                  <a:cubicBezTo>
                    <a:pt x="10" y="0"/>
                    <a:pt x="10" y="0"/>
                    <a:pt x="10" y="0"/>
                  </a:cubicBezTo>
                  <a:cubicBezTo>
                    <a:pt x="10" y="38"/>
                    <a:pt x="10" y="38"/>
                    <a:pt x="10" y="38"/>
                  </a:cubicBezTo>
                  <a:cubicBezTo>
                    <a:pt x="14" y="31"/>
                    <a:pt x="21" y="25"/>
                    <a:pt x="32" y="25"/>
                  </a:cubicBezTo>
                  <a:cubicBezTo>
                    <a:pt x="47" y="25"/>
                    <a:pt x="56" y="36"/>
                    <a:pt x="56" y="51"/>
                  </a:cubicBezTo>
                  <a:cubicBezTo>
                    <a:pt x="56" y="91"/>
                    <a:pt x="56" y="91"/>
                    <a:pt x="56" y="91"/>
                  </a:cubicBezTo>
                  <a:cubicBezTo>
                    <a:pt x="47" y="91"/>
                    <a:pt x="47" y="91"/>
                    <a:pt x="47" y="91"/>
                  </a:cubicBezTo>
                  <a:cubicBezTo>
                    <a:pt x="47" y="54"/>
                    <a:pt x="47" y="54"/>
                    <a:pt x="47" y="54"/>
                  </a:cubicBezTo>
                  <a:cubicBezTo>
                    <a:pt x="47" y="42"/>
                    <a:pt x="40" y="34"/>
                    <a:pt x="29" y="34"/>
                  </a:cubicBezTo>
                  <a:cubicBezTo>
                    <a:pt x="18" y="34"/>
                    <a:pt x="10" y="42"/>
                    <a:pt x="10" y="54"/>
                  </a:cubicBezTo>
                  <a:cubicBezTo>
                    <a:pt x="10" y="91"/>
                    <a:pt x="10" y="91"/>
                    <a:pt x="10" y="91"/>
                  </a:cubicBezTo>
                  <a:cubicBezTo>
                    <a:pt x="0" y="91"/>
                    <a:pt x="0" y="91"/>
                    <a:pt x="0" y="91"/>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7" name="Freeform 35">
              <a:extLst>
                <a:ext uri="{FF2B5EF4-FFF2-40B4-BE49-F238E27FC236}">
                  <a16:creationId xmlns:a16="http://schemas.microsoft.com/office/drawing/2014/main" id="{3D1BA9AD-BD90-4FE7-AF88-1B44A0B5E4F3}"/>
                </a:ext>
              </a:extLst>
            </p:cNvPr>
            <p:cNvSpPr>
              <a:spLocks noEditPoints="1"/>
            </p:cNvSpPr>
            <p:nvPr userDrawn="1"/>
          </p:nvSpPr>
          <p:spPr bwMode="auto">
            <a:xfrm>
              <a:off x="7929563" y="496888"/>
              <a:ext cx="61913" cy="66675"/>
            </a:xfrm>
            <a:custGeom>
              <a:avLst/>
              <a:gdLst>
                <a:gd name="T0" fmla="*/ 32 w 61"/>
                <a:gd name="T1" fmla="*/ 59 h 67"/>
                <a:gd name="T2" fmla="*/ 53 w 61"/>
                <a:gd name="T3" fmla="*/ 50 h 67"/>
                <a:gd name="T4" fmla="*/ 59 w 61"/>
                <a:gd name="T5" fmla="*/ 55 h 67"/>
                <a:gd name="T6" fmla="*/ 32 w 61"/>
                <a:gd name="T7" fmla="*/ 67 h 67"/>
                <a:gd name="T8" fmla="*/ 0 w 61"/>
                <a:gd name="T9" fmla="*/ 34 h 67"/>
                <a:gd name="T10" fmla="*/ 31 w 61"/>
                <a:gd name="T11" fmla="*/ 0 h 67"/>
                <a:gd name="T12" fmla="*/ 61 w 61"/>
                <a:gd name="T13" fmla="*/ 34 h 67"/>
                <a:gd name="T14" fmla="*/ 61 w 61"/>
                <a:gd name="T15" fmla="*/ 38 h 67"/>
                <a:gd name="T16" fmla="*/ 10 w 61"/>
                <a:gd name="T17" fmla="*/ 38 h 67"/>
                <a:gd name="T18" fmla="*/ 32 w 61"/>
                <a:gd name="T19" fmla="*/ 59 h 67"/>
                <a:gd name="T20" fmla="*/ 51 w 61"/>
                <a:gd name="T21" fmla="*/ 30 h 67"/>
                <a:gd name="T22" fmla="*/ 31 w 61"/>
                <a:gd name="T23" fmla="*/ 9 h 67"/>
                <a:gd name="T24" fmla="*/ 10 w 61"/>
                <a:gd name="T25" fmla="*/ 30 h 67"/>
                <a:gd name="T26" fmla="*/ 51 w 61"/>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32" y="59"/>
                  </a:moveTo>
                  <a:cubicBezTo>
                    <a:pt x="41" y="59"/>
                    <a:pt x="47" y="56"/>
                    <a:pt x="53" y="50"/>
                  </a:cubicBezTo>
                  <a:cubicBezTo>
                    <a:pt x="59" y="55"/>
                    <a:pt x="59" y="55"/>
                    <a:pt x="59" y="55"/>
                  </a:cubicBezTo>
                  <a:cubicBezTo>
                    <a:pt x="52" y="63"/>
                    <a:pt x="44" y="67"/>
                    <a:pt x="32" y="67"/>
                  </a:cubicBezTo>
                  <a:cubicBezTo>
                    <a:pt x="15" y="67"/>
                    <a:pt x="0" y="54"/>
                    <a:pt x="0" y="34"/>
                  </a:cubicBezTo>
                  <a:cubicBezTo>
                    <a:pt x="0" y="15"/>
                    <a:pt x="13" y="0"/>
                    <a:pt x="31" y="0"/>
                  </a:cubicBezTo>
                  <a:cubicBezTo>
                    <a:pt x="50" y="0"/>
                    <a:pt x="61" y="16"/>
                    <a:pt x="61" y="34"/>
                  </a:cubicBezTo>
                  <a:cubicBezTo>
                    <a:pt x="61" y="35"/>
                    <a:pt x="61" y="36"/>
                    <a:pt x="61" y="38"/>
                  </a:cubicBezTo>
                  <a:cubicBezTo>
                    <a:pt x="10" y="38"/>
                    <a:pt x="10" y="38"/>
                    <a:pt x="10" y="38"/>
                  </a:cubicBezTo>
                  <a:cubicBezTo>
                    <a:pt x="11" y="51"/>
                    <a:pt x="21" y="59"/>
                    <a:pt x="32" y="59"/>
                  </a:cubicBezTo>
                  <a:moveTo>
                    <a:pt x="51" y="30"/>
                  </a:moveTo>
                  <a:cubicBezTo>
                    <a:pt x="50" y="18"/>
                    <a:pt x="43" y="9"/>
                    <a:pt x="31" y="9"/>
                  </a:cubicBezTo>
                  <a:cubicBezTo>
                    <a:pt x="20" y="9"/>
                    <a:pt x="11" y="18"/>
                    <a:pt x="10" y="30"/>
                  </a:cubicBezTo>
                  <a:lnTo>
                    <a:pt x="51"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8" name="Freeform 36">
              <a:extLst>
                <a:ext uri="{FF2B5EF4-FFF2-40B4-BE49-F238E27FC236}">
                  <a16:creationId xmlns:a16="http://schemas.microsoft.com/office/drawing/2014/main" id="{E67AC748-B2BA-428E-B356-2F9F6930B0D7}"/>
                </a:ext>
              </a:extLst>
            </p:cNvPr>
            <p:cNvSpPr>
              <a:spLocks noEditPoints="1"/>
            </p:cNvSpPr>
            <p:nvPr userDrawn="1"/>
          </p:nvSpPr>
          <p:spPr bwMode="auto">
            <a:xfrm>
              <a:off x="8048625" y="473075"/>
              <a:ext cx="11113" cy="90487"/>
            </a:xfrm>
            <a:custGeom>
              <a:avLst/>
              <a:gdLst>
                <a:gd name="T0" fmla="*/ 0 w 7"/>
                <a:gd name="T1" fmla="*/ 0 h 57"/>
                <a:gd name="T2" fmla="*/ 7 w 7"/>
                <a:gd name="T3" fmla="*/ 0 h 57"/>
                <a:gd name="T4" fmla="*/ 7 w 7"/>
                <a:gd name="T5" fmla="*/ 7 h 57"/>
                <a:gd name="T6" fmla="*/ 0 w 7"/>
                <a:gd name="T7" fmla="*/ 7 h 57"/>
                <a:gd name="T8" fmla="*/ 0 w 7"/>
                <a:gd name="T9" fmla="*/ 0 h 57"/>
                <a:gd name="T10" fmla="*/ 1 w 7"/>
                <a:gd name="T11" fmla="*/ 16 h 57"/>
                <a:gd name="T12" fmla="*/ 6 w 7"/>
                <a:gd name="T13" fmla="*/ 16 h 57"/>
                <a:gd name="T14" fmla="*/ 6 w 7"/>
                <a:gd name="T15" fmla="*/ 57 h 57"/>
                <a:gd name="T16" fmla="*/ 1 w 7"/>
                <a:gd name="T17" fmla="*/ 57 h 57"/>
                <a:gd name="T18" fmla="*/ 1 w 7"/>
                <a:gd name="T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7">
                  <a:moveTo>
                    <a:pt x="0" y="0"/>
                  </a:moveTo>
                  <a:lnTo>
                    <a:pt x="7" y="0"/>
                  </a:lnTo>
                  <a:lnTo>
                    <a:pt x="7" y="7"/>
                  </a:lnTo>
                  <a:lnTo>
                    <a:pt x="0" y="7"/>
                  </a:lnTo>
                  <a:lnTo>
                    <a:pt x="0" y="0"/>
                  </a:lnTo>
                  <a:close/>
                  <a:moveTo>
                    <a:pt x="1" y="16"/>
                  </a:moveTo>
                  <a:lnTo>
                    <a:pt x="6" y="16"/>
                  </a:lnTo>
                  <a:lnTo>
                    <a:pt x="6" y="57"/>
                  </a:lnTo>
                  <a:lnTo>
                    <a:pt x="1" y="57"/>
                  </a:lnTo>
                  <a:lnTo>
                    <a:pt x="1" y="1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9" name="Freeform 37">
              <a:extLst>
                <a:ext uri="{FF2B5EF4-FFF2-40B4-BE49-F238E27FC236}">
                  <a16:creationId xmlns:a16="http://schemas.microsoft.com/office/drawing/2014/main" id="{7BE14E75-35A9-4CE5-B31B-F7A264485DF8}"/>
                </a:ext>
              </a:extLst>
            </p:cNvPr>
            <p:cNvSpPr>
              <a:spLocks/>
            </p:cNvSpPr>
            <p:nvPr userDrawn="1"/>
          </p:nvSpPr>
          <p:spPr bwMode="auto">
            <a:xfrm>
              <a:off x="8081963" y="496888"/>
              <a:ext cx="57150" cy="66675"/>
            </a:xfrm>
            <a:custGeom>
              <a:avLst/>
              <a:gdLst>
                <a:gd name="T0" fmla="*/ 0 w 56"/>
                <a:gd name="T1" fmla="*/ 2 h 66"/>
                <a:gd name="T2" fmla="*/ 9 w 56"/>
                <a:gd name="T3" fmla="*/ 2 h 66"/>
                <a:gd name="T4" fmla="*/ 9 w 56"/>
                <a:gd name="T5" fmla="*/ 13 h 66"/>
                <a:gd name="T6" fmla="*/ 31 w 56"/>
                <a:gd name="T7" fmla="*/ 0 h 66"/>
                <a:gd name="T8" fmla="*/ 56 w 56"/>
                <a:gd name="T9" fmla="*/ 26 h 66"/>
                <a:gd name="T10" fmla="*/ 56 w 56"/>
                <a:gd name="T11" fmla="*/ 66 h 66"/>
                <a:gd name="T12" fmla="*/ 46 w 56"/>
                <a:gd name="T13" fmla="*/ 66 h 66"/>
                <a:gd name="T14" fmla="*/ 46 w 56"/>
                <a:gd name="T15" fmla="*/ 29 h 66"/>
                <a:gd name="T16" fmla="*/ 29 w 56"/>
                <a:gd name="T17" fmla="*/ 9 h 66"/>
                <a:gd name="T18" fmla="*/ 9 w 56"/>
                <a:gd name="T19" fmla="*/ 29 h 66"/>
                <a:gd name="T20" fmla="*/ 9 w 56"/>
                <a:gd name="T21" fmla="*/ 66 h 66"/>
                <a:gd name="T22" fmla="*/ 0 w 56"/>
                <a:gd name="T23" fmla="*/ 66 h 66"/>
                <a:gd name="T24" fmla="*/ 0 w 56"/>
                <a:gd name="T25"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6">
                  <a:moveTo>
                    <a:pt x="0" y="2"/>
                  </a:moveTo>
                  <a:cubicBezTo>
                    <a:pt x="9" y="2"/>
                    <a:pt x="9" y="2"/>
                    <a:pt x="9" y="2"/>
                  </a:cubicBezTo>
                  <a:cubicBezTo>
                    <a:pt x="9" y="13"/>
                    <a:pt x="9" y="13"/>
                    <a:pt x="9" y="13"/>
                  </a:cubicBezTo>
                  <a:cubicBezTo>
                    <a:pt x="14" y="6"/>
                    <a:pt x="20" y="0"/>
                    <a:pt x="31" y="0"/>
                  </a:cubicBezTo>
                  <a:cubicBezTo>
                    <a:pt x="47" y="0"/>
                    <a:pt x="56" y="11"/>
                    <a:pt x="56" y="26"/>
                  </a:cubicBezTo>
                  <a:cubicBezTo>
                    <a:pt x="56" y="66"/>
                    <a:pt x="56" y="66"/>
                    <a:pt x="56" y="66"/>
                  </a:cubicBezTo>
                  <a:cubicBezTo>
                    <a:pt x="46" y="66"/>
                    <a:pt x="46" y="66"/>
                    <a:pt x="46" y="66"/>
                  </a:cubicBezTo>
                  <a:cubicBezTo>
                    <a:pt x="46" y="29"/>
                    <a:pt x="46" y="29"/>
                    <a:pt x="46" y="29"/>
                  </a:cubicBezTo>
                  <a:cubicBezTo>
                    <a:pt x="46" y="17"/>
                    <a:pt x="40" y="9"/>
                    <a:pt x="29" y="9"/>
                  </a:cubicBezTo>
                  <a:cubicBezTo>
                    <a:pt x="18" y="9"/>
                    <a:pt x="9" y="17"/>
                    <a:pt x="9" y="29"/>
                  </a:cubicBezTo>
                  <a:cubicBezTo>
                    <a:pt x="9" y="66"/>
                    <a:pt x="9" y="66"/>
                    <a:pt x="9"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30" name="Freeform 38">
              <a:extLst>
                <a:ext uri="{FF2B5EF4-FFF2-40B4-BE49-F238E27FC236}">
                  <a16:creationId xmlns:a16="http://schemas.microsoft.com/office/drawing/2014/main" id="{984E0E92-1371-4612-900F-8F5F97CA8203}"/>
                </a:ext>
              </a:extLst>
            </p:cNvPr>
            <p:cNvSpPr>
              <a:spLocks/>
            </p:cNvSpPr>
            <p:nvPr userDrawn="1"/>
          </p:nvSpPr>
          <p:spPr bwMode="auto">
            <a:xfrm>
              <a:off x="8151813" y="498475"/>
              <a:ext cx="63500" cy="65087"/>
            </a:xfrm>
            <a:custGeom>
              <a:avLst/>
              <a:gdLst>
                <a:gd name="T0" fmla="*/ 0 w 40"/>
                <a:gd name="T1" fmla="*/ 0 h 41"/>
                <a:gd name="T2" fmla="*/ 6 w 40"/>
                <a:gd name="T3" fmla="*/ 0 h 41"/>
                <a:gd name="T4" fmla="*/ 20 w 40"/>
                <a:gd name="T5" fmla="*/ 34 h 41"/>
                <a:gd name="T6" fmla="*/ 34 w 40"/>
                <a:gd name="T7" fmla="*/ 0 h 41"/>
                <a:gd name="T8" fmla="*/ 40 w 40"/>
                <a:gd name="T9" fmla="*/ 0 h 41"/>
                <a:gd name="T10" fmla="*/ 23 w 40"/>
                <a:gd name="T11" fmla="*/ 41 h 41"/>
                <a:gd name="T12" fmla="*/ 18 w 40"/>
                <a:gd name="T13" fmla="*/ 41 h 41"/>
                <a:gd name="T14" fmla="*/ 0 w 40"/>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1">
                  <a:moveTo>
                    <a:pt x="0" y="0"/>
                  </a:moveTo>
                  <a:lnTo>
                    <a:pt x="6" y="0"/>
                  </a:lnTo>
                  <a:lnTo>
                    <a:pt x="20" y="34"/>
                  </a:lnTo>
                  <a:lnTo>
                    <a:pt x="34" y="0"/>
                  </a:lnTo>
                  <a:lnTo>
                    <a:pt x="40" y="0"/>
                  </a:lnTo>
                  <a:lnTo>
                    <a:pt x="23" y="41"/>
                  </a:lnTo>
                  <a:lnTo>
                    <a:pt x="18" y="41"/>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31" name="Freeform 39">
              <a:extLst>
                <a:ext uri="{FF2B5EF4-FFF2-40B4-BE49-F238E27FC236}">
                  <a16:creationId xmlns:a16="http://schemas.microsoft.com/office/drawing/2014/main" id="{D629CF4B-F762-4434-8617-781A8663992B}"/>
                </a:ext>
              </a:extLst>
            </p:cNvPr>
            <p:cNvSpPr>
              <a:spLocks noEditPoints="1"/>
            </p:cNvSpPr>
            <p:nvPr userDrawn="1"/>
          </p:nvSpPr>
          <p:spPr bwMode="auto">
            <a:xfrm>
              <a:off x="8224838" y="496888"/>
              <a:ext cx="60325" cy="66675"/>
            </a:xfrm>
            <a:custGeom>
              <a:avLst/>
              <a:gdLst>
                <a:gd name="T0" fmla="*/ 32 w 60"/>
                <a:gd name="T1" fmla="*/ 59 h 67"/>
                <a:gd name="T2" fmla="*/ 52 w 60"/>
                <a:gd name="T3" fmla="*/ 50 h 67"/>
                <a:gd name="T4" fmla="*/ 58 w 60"/>
                <a:gd name="T5" fmla="*/ 55 h 67"/>
                <a:gd name="T6" fmla="*/ 32 w 60"/>
                <a:gd name="T7" fmla="*/ 67 h 67"/>
                <a:gd name="T8" fmla="*/ 0 w 60"/>
                <a:gd name="T9" fmla="*/ 34 h 67"/>
                <a:gd name="T10" fmla="*/ 30 w 60"/>
                <a:gd name="T11" fmla="*/ 0 h 67"/>
                <a:gd name="T12" fmla="*/ 60 w 60"/>
                <a:gd name="T13" fmla="*/ 34 h 67"/>
                <a:gd name="T14" fmla="*/ 60 w 60"/>
                <a:gd name="T15" fmla="*/ 38 h 67"/>
                <a:gd name="T16" fmla="*/ 9 w 60"/>
                <a:gd name="T17" fmla="*/ 38 h 67"/>
                <a:gd name="T18" fmla="*/ 32 w 60"/>
                <a:gd name="T19" fmla="*/ 59 h 67"/>
                <a:gd name="T20" fmla="*/ 51 w 60"/>
                <a:gd name="T21" fmla="*/ 30 h 67"/>
                <a:gd name="T22" fmla="*/ 30 w 60"/>
                <a:gd name="T23" fmla="*/ 9 h 67"/>
                <a:gd name="T24" fmla="*/ 9 w 60"/>
                <a:gd name="T25" fmla="*/ 30 h 67"/>
                <a:gd name="T26" fmla="*/ 51 w 60"/>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32" y="59"/>
                  </a:moveTo>
                  <a:cubicBezTo>
                    <a:pt x="41" y="59"/>
                    <a:pt x="47" y="56"/>
                    <a:pt x="52" y="50"/>
                  </a:cubicBezTo>
                  <a:cubicBezTo>
                    <a:pt x="58" y="55"/>
                    <a:pt x="58" y="55"/>
                    <a:pt x="58" y="55"/>
                  </a:cubicBezTo>
                  <a:cubicBezTo>
                    <a:pt x="52" y="63"/>
                    <a:pt x="44" y="67"/>
                    <a:pt x="32" y="67"/>
                  </a:cubicBezTo>
                  <a:cubicBezTo>
                    <a:pt x="14" y="67"/>
                    <a:pt x="0" y="54"/>
                    <a:pt x="0" y="34"/>
                  </a:cubicBezTo>
                  <a:cubicBezTo>
                    <a:pt x="0" y="15"/>
                    <a:pt x="13" y="0"/>
                    <a:pt x="30" y="0"/>
                  </a:cubicBezTo>
                  <a:cubicBezTo>
                    <a:pt x="49" y="0"/>
                    <a:pt x="60" y="16"/>
                    <a:pt x="60" y="34"/>
                  </a:cubicBezTo>
                  <a:cubicBezTo>
                    <a:pt x="60" y="35"/>
                    <a:pt x="60" y="36"/>
                    <a:pt x="60" y="38"/>
                  </a:cubicBezTo>
                  <a:cubicBezTo>
                    <a:pt x="9" y="38"/>
                    <a:pt x="9" y="38"/>
                    <a:pt x="9" y="38"/>
                  </a:cubicBezTo>
                  <a:cubicBezTo>
                    <a:pt x="11" y="51"/>
                    <a:pt x="21" y="59"/>
                    <a:pt x="32" y="59"/>
                  </a:cubicBezTo>
                  <a:moveTo>
                    <a:pt x="51" y="30"/>
                  </a:moveTo>
                  <a:cubicBezTo>
                    <a:pt x="50" y="18"/>
                    <a:pt x="43" y="9"/>
                    <a:pt x="30" y="9"/>
                  </a:cubicBezTo>
                  <a:cubicBezTo>
                    <a:pt x="19" y="9"/>
                    <a:pt x="11" y="18"/>
                    <a:pt x="9" y="30"/>
                  </a:cubicBezTo>
                  <a:lnTo>
                    <a:pt x="51"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32" name="Freeform 40">
              <a:extLst>
                <a:ext uri="{FF2B5EF4-FFF2-40B4-BE49-F238E27FC236}">
                  <a16:creationId xmlns:a16="http://schemas.microsoft.com/office/drawing/2014/main" id="{336D8E0F-F5C2-4248-BD51-A158379F1344}"/>
                </a:ext>
              </a:extLst>
            </p:cNvPr>
            <p:cNvSpPr>
              <a:spLocks/>
            </p:cNvSpPr>
            <p:nvPr userDrawn="1"/>
          </p:nvSpPr>
          <p:spPr bwMode="auto">
            <a:xfrm>
              <a:off x="8297863" y="496888"/>
              <a:ext cx="50800" cy="66675"/>
            </a:xfrm>
            <a:custGeom>
              <a:avLst/>
              <a:gdLst>
                <a:gd name="T0" fmla="*/ 0 w 50"/>
                <a:gd name="T1" fmla="*/ 57 h 66"/>
                <a:gd name="T2" fmla="*/ 5 w 50"/>
                <a:gd name="T3" fmla="*/ 50 h 66"/>
                <a:gd name="T4" fmla="*/ 27 w 50"/>
                <a:gd name="T5" fmla="*/ 58 h 66"/>
                <a:gd name="T6" fmla="*/ 41 w 50"/>
                <a:gd name="T7" fmla="*/ 48 h 66"/>
                <a:gd name="T8" fmla="*/ 41 w 50"/>
                <a:gd name="T9" fmla="*/ 48 h 66"/>
                <a:gd name="T10" fmla="*/ 25 w 50"/>
                <a:gd name="T11" fmla="*/ 36 h 66"/>
                <a:gd name="T12" fmla="*/ 3 w 50"/>
                <a:gd name="T13" fmla="*/ 18 h 66"/>
                <a:gd name="T14" fmla="*/ 3 w 50"/>
                <a:gd name="T15" fmla="*/ 18 h 66"/>
                <a:gd name="T16" fmla="*/ 25 w 50"/>
                <a:gd name="T17" fmla="*/ 0 h 66"/>
                <a:gd name="T18" fmla="*/ 48 w 50"/>
                <a:gd name="T19" fmla="*/ 7 h 66"/>
                <a:gd name="T20" fmla="*/ 44 w 50"/>
                <a:gd name="T21" fmla="*/ 14 h 66"/>
                <a:gd name="T22" fmla="*/ 25 w 50"/>
                <a:gd name="T23" fmla="*/ 8 h 66"/>
                <a:gd name="T24" fmla="*/ 13 w 50"/>
                <a:gd name="T25" fmla="*/ 17 h 66"/>
                <a:gd name="T26" fmla="*/ 13 w 50"/>
                <a:gd name="T27" fmla="*/ 17 h 66"/>
                <a:gd name="T28" fmla="*/ 29 w 50"/>
                <a:gd name="T29" fmla="*/ 28 h 66"/>
                <a:gd name="T30" fmla="*/ 50 w 50"/>
                <a:gd name="T31" fmla="*/ 47 h 66"/>
                <a:gd name="T32" fmla="*/ 50 w 50"/>
                <a:gd name="T33" fmla="*/ 47 h 66"/>
                <a:gd name="T34" fmla="*/ 27 w 50"/>
                <a:gd name="T35" fmla="*/ 66 h 66"/>
                <a:gd name="T36" fmla="*/ 0 w 50"/>
                <a:gd name="T3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6">
                  <a:moveTo>
                    <a:pt x="0" y="57"/>
                  </a:moveTo>
                  <a:cubicBezTo>
                    <a:pt x="5" y="50"/>
                    <a:pt x="5" y="50"/>
                    <a:pt x="5" y="50"/>
                  </a:cubicBezTo>
                  <a:cubicBezTo>
                    <a:pt x="12" y="55"/>
                    <a:pt x="20" y="58"/>
                    <a:pt x="27" y="58"/>
                  </a:cubicBezTo>
                  <a:cubicBezTo>
                    <a:pt x="35" y="58"/>
                    <a:pt x="41" y="54"/>
                    <a:pt x="41" y="48"/>
                  </a:cubicBezTo>
                  <a:cubicBezTo>
                    <a:pt x="41" y="48"/>
                    <a:pt x="41" y="48"/>
                    <a:pt x="41" y="48"/>
                  </a:cubicBezTo>
                  <a:cubicBezTo>
                    <a:pt x="41" y="41"/>
                    <a:pt x="33" y="39"/>
                    <a:pt x="25" y="36"/>
                  </a:cubicBezTo>
                  <a:cubicBezTo>
                    <a:pt x="15" y="34"/>
                    <a:pt x="3" y="30"/>
                    <a:pt x="3" y="18"/>
                  </a:cubicBezTo>
                  <a:cubicBezTo>
                    <a:pt x="3" y="18"/>
                    <a:pt x="3" y="18"/>
                    <a:pt x="3" y="18"/>
                  </a:cubicBezTo>
                  <a:cubicBezTo>
                    <a:pt x="3" y="7"/>
                    <a:pt x="13" y="0"/>
                    <a:pt x="25" y="0"/>
                  </a:cubicBezTo>
                  <a:cubicBezTo>
                    <a:pt x="33" y="0"/>
                    <a:pt x="42" y="2"/>
                    <a:pt x="48" y="7"/>
                  </a:cubicBezTo>
                  <a:cubicBezTo>
                    <a:pt x="44" y="14"/>
                    <a:pt x="44" y="14"/>
                    <a:pt x="44" y="14"/>
                  </a:cubicBezTo>
                  <a:cubicBezTo>
                    <a:pt x="38" y="10"/>
                    <a:pt x="31" y="8"/>
                    <a:pt x="25" y="8"/>
                  </a:cubicBezTo>
                  <a:cubicBezTo>
                    <a:pt x="17" y="8"/>
                    <a:pt x="13" y="12"/>
                    <a:pt x="13" y="17"/>
                  </a:cubicBezTo>
                  <a:cubicBezTo>
                    <a:pt x="13" y="17"/>
                    <a:pt x="13" y="17"/>
                    <a:pt x="13" y="17"/>
                  </a:cubicBezTo>
                  <a:cubicBezTo>
                    <a:pt x="13" y="23"/>
                    <a:pt x="20" y="26"/>
                    <a:pt x="29" y="28"/>
                  </a:cubicBezTo>
                  <a:cubicBezTo>
                    <a:pt x="39" y="31"/>
                    <a:pt x="50" y="35"/>
                    <a:pt x="50" y="47"/>
                  </a:cubicBezTo>
                  <a:cubicBezTo>
                    <a:pt x="50" y="47"/>
                    <a:pt x="50" y="47"/>
                    <a:pt x="50" y="47"/>
                  </a:cubicBezTo>
                  <a:cubicBezTo>
                    <a:pt x="50" y="59"/>
                    <a:pt x="40" y="66"/>
                    <a:pt x="27" y="66"/>
                  </a:cubicBezTo>
                  <a:cubicBezTo>
                    <a:pt x="18" y="66"/>
                    <a:pt x="7" y="63"/>
                    <a:pt x="0" y="5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33" name="Freeform 41">
              <a:extLst>
                <a:ext uri="{FF2B5EF4-FFF2-40B4-BE49-F238E27FC236}">
                  <a16:creationId xmlns:a16="http://schemas.microsoft.com/office/drawing/2014/main" id="{B1E36599-AC44-4159-9936-F70A19A41340}"/>
                </a:ext>
              </a:extLst>
            </p:cNvPr>
            <p:cNvSpPr>
              <a:spLocks/>
            </p:cNvSpPr>
            <p:nvPr userDrawn="1"/>
          </p:nvSpPr>
          <p:spPr bwMode="auto">
            <a:xfrm>
              <a:off x="8361363" y="477838"/>
              <a:ext cx="38100" cy="85725"/>
            </a:xfrm>
            <a:custGeom>
              <a:avLst/>
              <a:gdLst>
                <a:gd name="T0" fmla="*/ 9 w 39"/>
                <a:gd name="T1" fmla="*/ 67 h 85"/>
                <a:gd name="T2" fmla="*/ 9 w 39"/>
                <a:gd name="T3" fmla="*/ 28 h 85"/>
                <a:gd name="T4" fmla="*/ 0 w 39"/>
                <a:gd name="T5" fmla="*/ 28 h 85"/>
                <a:gd name="T6" fmla="*/ 0 w 39"/>
                <a:gd name="T7" fmla="*/ 20 h 85"/>
                <a:gd name="T8" fmla="*/ 9 w 39"/>
                <a:gd name="T9" fmla="*/ 20 h 85"/>
                <a:gd name="T10" fmla="*/ 9 w 39"/>
                <a:gd name="T11" fmla="*/ 0 h 85"/>
                <a:gd name="T12" fmla="*/ 18 w 39"/>
                <a:gd name="T13" fmla="*/ 0 h 85"/>
                <a:gd name="T14" fmla="*/ 18 w 39"/>
                <a:gd name="T15" fmla="*/ 20 h 85"/>
                <a:gd name="T16" fmla="*/ 39 w 39"/>
                <a:gd name="T17" fmla="*/ 20 h 85"/>
                <a:gd name="T18" fmla="*/ 39 w 39"/>
                <a:gd name="T19" fmla="*/ 28 h 85"/>
                <a:gd name="T20" fmla="*/ 18 w 39"/>
                <a:gd name="T21" fmla="*/ 28 h 85"/>
                <a:gd name="T22" fmla="*/ 18 w 39"/>
                <a:gd name="T23" fmla="*/ 66 h 85"/>
                <a:gd name="T24" fmla="*/ 29 w 39"/>
                <a:gd name="T25" fmla="*/ 76 h 85"/>
                <a:gd name="T26" fmla="*/ 39 w 39"/>
                <a:gd name="T27" fmla="*/ 74 h 85"/>
                <a:gd name="T28" fmla="*/ 39 w 39"/>
                <a:gd name="T29" fmla="*/ 82 h 85"/>
                <a:gd name="T30" fmla="*/ 27 w 39"/>
                <a:gd name="T31" fmla="*/ 85 h 85"/>
                <a:gd name="T32" fmla="*/ 9 w 39"/>
                <a:gd name="T33"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5">
                  <a:moveTo>
                    <a:pt x="9" y="67"/>
                  </a:moveTo>
                  <a:cubicBezTo>
                    <a:pt x="9" y="28"/>
                    <a:pt x="9" y="28"/>
                    <a:pt x="9" y="28"/>
                  </a:cubicBezTo>
                  <a:cubicBezTo>
                    <a:pt x="0" y="28"/>
                    <a:pt x="0" y="28"/>
                    <a:pt x="0" y="28"/>
                  </a:cubicBezTo>
                  <a:cubicBezTo>
                    <a:pt x="0" y="20"/>
                    <a:pt x="0" y="20"/>
                    <a:pt x="0" y="20"/>
                  </a:cubicBezTo>
                  <a:cubicBezTo>
                    <a:pt x="9" y="20"/>
                    <a:pt x="9" y="20"/>
                    <a:pt x="9" y="20"/>
                  </a:cubicBezTo>
                  <a:cubicBezTo>
                    <a:pt x="9" y="0"/>
                    <a:pt x="9" y="0"/>
                    <a:pt x="9" y="0"/>
                  </a:cubicBezTo>
                  <a:cubicBezTo>
                    <a:pt x="18" y="0"/>
                    <a:pt x="18" y="0"/>
                    <a:pt x="18" y="0"/>
                  </a:cubicBezTo>
                  <a:cubicBezTo>
                    <a:pt x="18" y="20"/>
                    <a:pt x="18" y="20"/>
                    <a:pt x="18" y="20"/>
                  </a:cubicBezTo>
                  <a:cubicBezTo>
                    <a:pt x="39" y="20"/>
                    <a:pt x="39" y="20"/>
                    <a:pt x="39" y="20"/>
                  </a:cubicBezTo>
                  <a:cubicBezTo>
                    <a:pt x="39" y="28"/>
                    <a:pt x="39" y="28"/>
                    <a:pt x="39" y="28"/>
                  </a:cubicBezTo>
                  <a:cubicBezTo>
                    <a:pt x="18" y="28"/>
                    <a:pt x="18" y="28"/>
                    <a:pt x="18" y="28"/>
                  </a:cubicBezTo>
                  <a:cubicBezTo>
                    <a:pt x="18" y="66"/>
                    <a:pt x="18" y="66"/>
                    <a:pt x="18" y="66"/>
                  </a:cubicBezTo>
                  <a:cubicBezTo>
                    <a:pt x="18" y="74"/>
                    <a:pt x="23" y="76"/>
                    <a:pt x="29" y="76"/>
                  </a:cubicBezTo>
                  <a:cubicBezTo>
                    <a:pt x="33" y="76"/>
                    <a:pt x="35" y="76"/>
                    <a:pt x="39" y="74"/>
                  </a:cubicBezTo>
                  <a:cubicBezTo>
                    <a:pt x="39" y="82"/>
                    <a:pt x="39" y="82"/>
                    <a:pt x="39" y="82"/>
                  </a:cubicBezTo>
                  <a:cubicBezTo>
                    <a:pt x="35" y="84"/>
                    <a:pt x="32" y="85"/>
                    <a:pt x="27" y="85"/>
                  </a:cubicBezTo>
                  <a:cubicBezTo>
                    <a:pt x="17" y="85"/>
                    <a:pt x="9" y="80"/>
                    <a:pt x="9" y="6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34" name="Freeform 42">
              <a:extLst>
                <a:ext uri="{FF2B5EF4-FFF2-40B4-BE49-F238E27FC236}">
                  <a16:creationId xmlns:a16="http://schemas.microsoft.com/office/drawing/2014/main" id="{60479B02-70B3-48B5-A9E0-B9EDF3C8F2CF}"/>
                </a:ext>
              </a:extLst>
            </p:cNvPr>
            <p:cNvSpPr>
              <a:spLocks noEditPoints="1"/>
            </p:cNvSpPr>
            <p:nvPr userDrawn="1"/>
          </p:nvSpPr>
          <p:spPr bwMode="auto">
            <a:xfrm>
              <a:off x="8412163" y="496888"/>
              <a:ext cx="66675" cy="66675"/>
            </a:xfrm>
            <a:custGeom>
              <a:avLst/>
              <a:gdLst>
                <a:gd name="T0" fmla="*/ 0 w 67"/>
                <a:gd name="T1" fmla="*/ 34 h 67"/>
                <a:gd name="T2" fmla="*/ 0 w 67"/>
                <a:gd name="T3" fmla="*/ 34 h 67"/>
                <a:gd name="T4" fmla="*/ 34 w 67"/>
                <a:gd name="T5" fmla="*/ 0 h 67"/>
                <a:gd name="T6" fmla="*/ 67 w 67"/>
                <a:gd name="T7" fmla="*/ 34 h 67"/>
                <a:gd name="T8" fmla="*/ 67 w 67"/>
                <a:gd name="T9" fmla="*/ 34 h 67"/>
                <a:gd name="T10" fmla="*/ 34 w 67"/>
                <a:gd name="T11" fmla="*/ 67 h 67"/>
                <a:gd name="T12" fmla="*/ 0 w 67"/>
                <a:gd name="T13" fmla="*/ 34 h 67"/>
                <a:gd name="T14" fmla="*/ 57 w 67"/>
                <a:gd name="T15" fmla="*/ 34 h 67"/>
                <a:gd name="T16" fmla="*/ 57 w 67"/>
                <a:gd name="T17" fmla="*/ 34 h 67"/>
                <a:gd name="T18" fmla="*/ 34 w 67"/>
                <a:gd name="T19" fmla="*/ 9 h 67"/>
                <a:gd name="T20" fmla="*/ 10 w 67"/>
                <a:gd name="T21" fmla="*/ 34 h 67"/>
                <a:gd name="T22" fmla="*/ 10 w 67"/>
                <a:gd name="T23" fmla="*/ 34 h 67"/>
                <a:gd name="T24" fmla="*/ 34 w 67"/>
                <a:gd name="T25" fmla="*/ 59 h 67"/>
                <a:gd name="T26" fmla="*/ 57 w 67"/>
                <a:gd name="T27"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0" y="34"/>
                  </a:moveTo>
                  <a:cubicBezTo>
                    <a:pt x="0" y="34"/>
                    <a:pt x="0" y="34"/>
                    <a:pt x="0" y="34"/>
                  </a:cubicBezTo>
                  <a:cubicBezTo>
                    <a:pt x="0" y="16"/>
                    <a:pt x="15" y="0"/>
                    <a:pt x="34" y="0"/>
                  </a:cubicBezTo>
                  <a:cubicBezTo>
                    <a:pt x="53" y="0"/>
                    <a:pt x="67" y="16"/>
                    <a:pt x="67" y="34"/>
                  </a:cubicBezTo>
                  <a:cubicBezTo>
                    <a:pt x="67" y="34"/>
                    <a:pt x="67" y="34"/>
                    <a:pt x="67" y="34"/>
                  </a:cubicBezTo>
                  <a:cubicBezTo>
                    <a:pt x="67" y="52"/>
                    <a:pt x="53" y="67"/>
                    <a:pt x="34" y="67"/>
                  </a:cubicBezTo>
                  <a:cubicBezTo>
                    <a:pt x="14" y="67"/>
                    <a:pt x="0" y="52"/>
                    <a:pt x="0" y="34"/>
                  </a:cubicBezTo>
                  <a:moveTo>
                    <a:pt x="57" y="34"/>
                  </a:moveTo>
                  <a:cubicBezTo>
                    <a:pt x="57" y="34"/>
                    <a:pt x="57" y="34"/>
                    <a:pt x="57" y="34"/>
                  </a:cubicBezTo>
                  <a:cubicBezTo>
                    <a:pt x="57" y="20"/>
                    <a:pt x="47" y="9"/>
                    <a:pt x="34" y="9"/>
                  </a:cubicBezTo>
                  <a:cubicBezTo>
                    <a:pt x="20" y="9"/>
                    <a:pt x="10" y="20"/>
                    <a:pt x="10" y="34"/>
                  </a:cubicBezTo>
                  <a:cubicBezTo>
                    <a:pt x="10" y="34"/>
                    <a:pt x="10" y="34"/>
                    <a:pt x="10" y="34"/>
                  </a:cubicBezTo>
                  <a:cubicBezTo>
                    <a:pt x="10" y="48"/>
                    <a:pt x="20" y="59"/>
                    <a:pt x="34" y="59"/>
                  </a:cubicBezTo>
                  <a:cubicBezTo>
                    <a:pt x="48" y="59"/>
                    <a:pt x="57" y="48"/>
                    <a:pt x="57" y="34"/>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35" name="Freeform 43">
              <a:extLst>
                <a:ext uri="{FF2B5EF4-FFF2-40B4-BE49-F238E27FC236}">
                  <a16:creationId xmlns:a16="http://schemas.microsoft.com/office/drawing/2014/main" id="{FD36387C-8514-4C5B-8A6D-5721064B65C8}"/>
                </a:ext>
              </a:extLst>
            </p:cNvPr>
            <p:cNvSpPr>
              <a:spLocks/>
            </p:cNvSpPr>
            <p:nvPr userDrawn="1"/>
          </p:nvSpPr>
          <p:spPr bwMode="auto">
            <a:xfrm>
              <a:off x="8497888" y="496888"/>
              <a:ext cx="36513" cy="66675"/>
            </a:xfrm>
            <a:custGeom>
              <a:avLst/>
              <a:gdLst>
                <a:gd name="T0" fmla="*/ 0 w 36"/>
                <a:gd name="T1" fmla="*/ 2 h 66"/>
                <a:gd name="T2" fmla="*/ 9 w 36"/>
                <a:gd name="T3" fmla="*/ 2 h 66"/>
                <a:gd name="T4" fmla="*/ 9 w 36"/>
                <a:gd name="T5" fmla="*/ 19 h 66"/>
                <a:gd name="T6" fmla="*/ 36 w 36"/>
                <a:gd name="T7" fmla="*/ 1 h 66"/>
                <a:gd name="T8" fmla="*/ 36 w 36"/>
                <a:gd name="T9" fmla="*/ 11 h 66"/>
                <a:gd name="T10" fmla="*/ 35 w 36"/>
                <a:gd name="T11" fmla="*/ 11 h 66"/>
                <a:gd name="T12" fmla="*/ 9 w 36"/>
                <a:gd name="T13" fmla="*/ 40 h 66"/>
                <a:gd name="T14" fmla="*/ 9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9" y="2"/>
                    <a:pt x="9" y="2"/>
                    <a:pt x="9" y="2"/>
                  </a:cubicBezTo>
                  <a:cubicBezTo>
                    <a:pt x="9" y="19"/>
                    <a:pt x="9" y="19"/>
                    <a:pt x="9" y="19"/>
                  </a:cubicBezTo>
                  <a:cubicBezTo>
                    <a:pt x="14" y="8"/>
                    <a:pt x="23" y="0"/>
                    <a:pt x="36" y="1"/>
                  </a:cubicBezTo>
                  <a:cubicBezTo>
                    <a:pt x="36" y="11"/>
                    <a:pt x="36" y="11"/>
                    <a:pt x="36" y="11"/>
                  </a:cubicBezTo>
                  <a:cubicBezTo>
                    <a:pt x="35" y="11"/>
                    <a:pt x="35" y="11"/>
                    <a:pt x="35" y="11"/>
                  </a:cubicBezTo>
                  <a:cubicBezTo>
                    <a:pt x="21" y="11"/>
                    <a:pt x="9" y="21"/>
                    <a:pt x="9" y="40"/>
                  </a:cubicBezTo>
                  <a:cubicBezTo>
                    <a:pt x="9" y="66"/>
                    <a:pt x="9" y="66"/>
                    <a:pt x="9"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36" name="Rectangle 44">
              <a:extLst>
                <a:ext uri="{FF2B5EF4-FFF2-40B4-BE49-F238E27FC236}">
                  <a16:creationId xmlns:a16="http://schemas.microsoft.com/office/drawing/2014/main" id="{D2BBB2EE-5461-450E-AB3E-4BBFE6982594}"/>
                </a:ext>
              </a:extLst>
            </p:cNvPr>
            <p:cNvSpPr>
              <a:spLocks noChangeArrowheads="1"/>
            </p:cNvSpPr>
            <p:nvPr userDrawn="1"/>
          </p:nvSpPr>
          <p:spPr bwMode="auto">
            <a:xfrm>
              <a:off x="8537575" y="550863"/>
              <a:ext cx="11113" cy="1270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37" name="Freeform 45">
              <a:extLst>
                <a:ext uri="{FF2B5EF4-FFF2-40B4-BE49-F238E27FC236}">
                  <a16:creationId xmlns:a16="http://schemas.microsoft.com/office/drawing/2014/main" id="{460FF927-24E3-411E-8FCE-EB3A354B0510}"/>
                </a:ext>
              </a:extLst>
            </p:cNvPr>
            <p:cNvSpPr>
              <a:spLocks noEditPoints="1"/>
            </p:cNvSpPr>
            <p:nvPr userDrawn="1"/>
          </p:nvSpPr>
          <p:spPr bwMode="auto">
            <a:xfrm>
              <a:off x="8548688" y="463550"/>
              <a:ext cx="34925" cy="34925"/>
            </a:xfrm>
            <a:custGeom>
              <a:avLst/>
              <a:gdLst>
                <a:gd name="T0" fmla="*/ 0 w 35"/>
                <a:gd name="T1" fmla="*/ 17 h 35"/>
                <a:gd name="T2" fmla="*/ 2 w 35"/>
                <a:gd name="T3" fmla="*/ 8 h 35"/>
                <a:gd name="T4" fmla="*/ 9 w 35"/>
                <a:gd name="T5" fmla="*/ 2 h 35"/>
                <a:gd name="T6" fmla="*/ 17 w 35"/>
                <a:gd name="T7" fmla="*/ 0 h 35"/>
                <a:gd name="T8" fmla="*/ 26 w 35"/>
                <a:gd name="T9" fmla="*/ 2 h 35"/>
                <a:gd name="T10" fmla="*/ 33 w 35"/>
                <a:gd name="T11" fmla="*/ 8 h 35"/>
                <a:gd name="T12" fmla="*/ 35 w 35"/>
                <a:gd name="T13" fmla="*/ 17 h 35"/>
                <a:gd name="T14" fmla="*/ 33 w 35"/>
                <a:gd name="T15" fmla="*/ 26 h 35"/>
                <a:gd name="T16" fmla="*/ 26 w 35"/>
                <a:gd name="T17" fmla="*/ 32 h 35"/>
                <a:gd name="T18" fmla="*/ 17 w 35"/>
                <a:gd name="T19" fmla="*/ 35 h 35"/>
                <a:gd name="T20" fmla="*/ 8 w 35"/>
                <a:gd name="T21" fmla="*/ 32 h 35"/>
                <a:gd name="T22" fmla="*/ 2 w 35"/>
                <a:gd name="T23" fmla="*/ 26 h 35"/>
                <a:gd name="T24" fmla="*/ 0 w 35"/>
                <a:gd name="T25" fmla="*/ 17 h 35"/>
                <a:gd name="T26" fmla="*/ 2 w 35"/>
                <a:gd name="T27" fmla="*/ 17 h 35"/>
                <a:gd name="T28" fmla="*/ 4 w 35"/>
                <a:gd name="T29" fmla="*/ 25 h 35"/>
                <a:gd name="T30" fmla="*/ 10 w 35"/>
                <a:gd name="T31" fmla="*/ 30 h 35"/>
                <a:gd name="T32" fmla="*/ 17 w 35"/>
                <a:gd name="T33" fmla="*/ 32 h 35"/>
                <a:gd name="T34" fmla="*/ 25 w 35"/>
                <a:gd name="T35" fmla="*/ 30 h 35"/>
                <a:gd name="T36" fmla="*/ 30 w 35"/>
                <a:gd name="T37" fmla="*/ 25 h 35"/>
                <a:gd name="T38" fmla="*/ 33 w 35"/>
                <a:gd name="T39" fmla="*/ 17 h 35"/>
                <a:gd name="T40" fmla="*/ 31 w 35"/>
                <a:gd name="T41" fmla="*/ 10 h 35"/>
                <a:gd name="T42" fmla="*/ 25 w 35"/>
                <a:gd name="T43" fmla="*/ 4 h 35"/>
                <a:gd name="T44" fmla="*/ 17 w 35"/>
                <a:gd name="T45" fmla="*/ 2 h 35"/>
                <a:gd name="T46" fmla="*/ 10 w 35"/>
                <a:gd name="T47" fmla="*/ 4 h 35"/>
                <a:gd name="T48" fmla="*/ 4 w 35"/>
                <a:gd name="T49" fmla="*/ 10 h 35"/>
                <a:gd name="T50" fmla="*/ 2 w 35"/>
                <a:gd name="T51" fmla="*/ 17 h 35"/>
                <a:gd name="T52" fmla="*/ 25 w 35"/>
                <a:gd name="T53" fmla="*/ 13 h 35"/>
                <a:gd name="T54" fmla="*/ 24 w 35"/>
                <a:gd name="T55" fmla="*/ 16 h 35"/>
                <a:gd name="T56" fmla="*/ 21 w 35"/>
                <a:gd name="T57" fmla="*/ 18 h 35"/>
                <a:gd name="T58" fmla="*/ 26 w 35"/>
                <a:gd name="T59" fmla="*/ 28 h 35"/>
                <a:gd name="T60" fmla="*/ 22 w 35"/>
                <a:gd name="T61" fmla="*/ 28 h 35"/>
                <a:gd name="T62" fmla="*/ 18 w 35"/>
                <a:gd name="T63" fmla="*/ 19 h 35"/>
                <a:gd name="T64" fmla="*/ 14 w 35"/>
                <a:gd name="T65" fmla="*/ 19 h 35"/>
                <a:gd name="T66" fmla="*/ 14 w 35"/>
                <a:gd name="T67" fmla="*/ 28 h 35"/>
                <a:gd name="T68" fmla="*/ 11 w 35"/>
                <a:gd name="T69" fmla="*/ 28 h 35"/>
                <a:gd name="T70" fmla="*/ 11 w 35"/>
                <a:gd name="T71" fmla="*/ 7 h 35"/>
                <a:gd name="T72" fmla="*/ 17 w 35"/>
                <a:gd name="T73" fmla="*/ 7 h 35"/>
                <a:gd name="T74" fmla="*/ 23 w 35"/>
                <a:gd name="T75" fmla="*/ 8 h 35"/>
                <a:gd name="T76" fmla="*/ 25 w 35"/>
                <a:gd name="T77" fmla="*/ 13 h 35"/>
                <a:gd name="T78" fmla="*/ 14 w 35"/>
                <a:gd name="T79" fmla="*/ 17 h 35"/>
                <a:gd name="T80" fmla="*/ 17 w 35"/>
                <a:gd name="T81" fmla="*/ 17 h 35"/>
                <a:gd name="T82" fmla="*/ 20 w 35"/>
                <a:gd name="T83" fmla="*/ 16 h 35"/>
                <a:gd name="T84" fmla="*/ 21 w 35"/>
                <a:gd name="T85" fmla="*/ 13 h 35"/>
                <a:gd name="T86" fmla="*/ 20 w 35"/>
                <a:gd name="T87" fmla="*/ 11 h 35"/>
                <a:gd name="T88" fmla="*/ 17 w 35"/>
                <a:gd name="T89" fmla="*/ 10 h 35"/>
                <a:gd name="T90" fmla="*/ 14 w 35"/>
                <a:gd name="T91" fmla="*/ 10 h 35"/>
                <a:gd name="T92" fmla="*/ 14 w 35"/>
                <a:gd name="T9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 h="35">
                  <a:moveTo>
                    <a:pt x="0" y="17"/>
                  </a:moveTo>
                  <a:cubicBezTo>
                    <a:pt x="0" y="14"/>
                    <a:pt x="1" y="11"/>
                    <a:pt x="2" y="8"/>
                  </a:cubicBezTo>
                  <a:cubicBezTo>
                    <a:pt x="4" y="6"/>
                    <a:pt x="6" y="4"/>
                    <a:pt x="9" y="2"/>
                  </a:cubicBezTo>
                  <a:cubicBezTo>
                    <a:pt x="11" y="0"/>
                    <a:pt x="14" y="0"/>
                    <a:pt x="17" y="0"/>
                  </a:cubicBezTo>
                  <a:cubicBezTo>
                    <a:pt x="21" y="0"/>
                    <a:pt x="23" y="0"/>
                    <a:pt x="26" y="2"/>
                  </a:cubicBezTo>
                  <a:cubicBezTo>
                    <a:pt x="29" y="4"/>
                    <a:pt x="31" y="6"/>
                    <a:pt x="33" y="8"/>
                  </a:cubicBezTo>
                  <a:cubicBezTo>
                    <a:pt x="34" y="11"/>
                    <a:pt x="35" y="14"/>
                    <a:pt x="35" y="17"/>
                  </a:cubicBezTo>
                  <a:cubicBezTo>
                    <a:pt x="35" y="20"/>
                    <a:pt x="34" y="23"/>
                    <a:pt x="33" y="26"/>
                  </a:cubicBezTo>
                  <a:cubicBezTo>
                    <a:pt x="31" y="29"/>
                    <a:pt x="29" y="31"/>
                    <a:pt x="26" y="32"/>
                  </a:cubicBezTo>
                  <a:cubicBezTo>
                    <a:pt x="24" y="34"/>
                    <a:pt x="21" y="35"/>
                    <a:pt x="17" y="35"/>
                  </a:cubicBezTo>
                  <a:cubicBezTo>
                    <a:pt x="14" y="35"/>
                    <a:pt x="11" y="34"/>
                    <a:pt x="8" y="32"/>
                  </a:cubicBezTo>
                  <a:cubicBezTo>
                    <a:pt x="6" y="31"/>
                    <a:pt x="4" y="29"/>
                    <a:pt x="2" y="26"/>
                  </a:cubicBezTo>
                  <a:cubicBezTo>
                    <a:pt x="1" y="23"/>
                    <a:pt x="0" y="20"/>
                    <a:pt x="0" y="17"/>
                  </a:cubicBezTo>
                  <a:close/>
                  <a:moveTo>
                    <a:pt x="2" y="17"/>
                  </a:moveTo>
                  <a:cubicBezTo>
                    <a:pt x="2" y="20"/>
                    <a:pt x="3" y="22"/>
                    <a:pt x="4" y="25"/>
                  </a:cubicBezTo>
                  <a:cubicBezTo>
                    <a:pt x="6" y="27"/>
                    <a:pt x="7" y="29"/>
                    <a:pt x="10" y="30"/>
                  </a:cubicBezTo>
                  <a:cubicBezTo>
                    <a:pt x="12" y="32"/>
                    <a:pt x="15" y="32"/>
                    <a:pt x="17" y="32"/>
                  </a:cubicBezTo>
                  <a:cubicBezTo>
                    <a:pt x="20" y="32"/>
                    <a:pt x="23" y="32"/>
                    <a:pt x="25" y="30"/>
                  </a:cubicBezTo>
                  <a:cubicBezTo>
                    <a:pt x="27" y="29"/>
                    <a:pt x="29" y="27"/>
                    <a:pt x="30" y="25"/>
                  </a:cubicBezTo>
                  <a:cubicBezTo>
                    <a:pt x="32" y="23"/>
                    <a:pt x="33" y="20"/>
                    <a:pt x="33" y="17"/>
                  </a:cubicBezTo>
                  <a:cubicBezTo>
                    <a:pt x="33" y="15"/>
                    <a:pt x="32" y="12"/>
                    <a:pt x="31" y="10"/>
                  </a:cubicBezTo>
                  <a:cubicBezTo>
                    <a:pt x="29" y="7"/>
                    <a:pt x="27" y="5"/>
                    <a:pt x="25" y="4"/>
                  </a:cubicBezTo>
                  <a:cubicBezTo>
                    <a:pt x="23" y="3"/>
                    <a:pt x="20" y="2"/>
                    <a:pt x="17" y="2"/>
                  </a:cubicBezTo>
                  <a:cubicBezTo>
                    <a:pt x="15" y="2"/>
                    <a:pt x="12" y="3"/>
                    <a:pt x="10" y="4"/>
                  </a:cubicBezTo>
                  <a:cubicBezTo>
                    <a:pt x="7" y="5"/>
                    <a:pt x="6" y="7"/>
                    <a:pt x="4" y="10"/>
                  </a:cubicBezTo>
                  <a:cubicBezTo>
                    <a:pt x="3" y="12"/>
                    <a:pt x="2" y="14"/>
                    <a:pt x="2" y="17"/>
                  </a:cubicBezTo>
                  <a:close/>
                  <a:moveTo>
                    <a:pt x="25" y="13"/>
                  </a:moveTo>
                  <a:cubicBezTo>
                    <a:pt x="25" y="14"/>
                    <a:pt x="24" y="15"/>
                    <a:pt x="24" y="16"/>
                  </a:cubicBezTo>
                  <a:cubicBezTo>
                    <a:pt x="23" y="17"/>
                    <a:pt x="22" y="18"/>
                    <a:pt x="21" y="18"/>
                  </a:cubicBezTo>
                  <a:cubicBezTo>
                    <a:pt x="26" y="28"/>
                    <a:pt x="26" y="28"/>
                    <a:pt x="26" y="28"/>
                  </a:cubicBezTo>
                  <a:cubicBezTo>
                    <a:pt x="22" y="28"/>
                    <a:pt x="22" y="28"/>
                    <a:pt x="22" y="28"/>
                  </a:cubicBezTo>
                  <a:cubicBezTo>
                    <a:pt x="18" y="19"/>
                    <a:pt x="18" y="19"/>
                    <a:pt x="18" y="19"/>
                  </a:cubicBezTo>
                  <a:cubicBezTo>
                    <a:pt x="14" y="19"/>
                    <a:pt x="14" y="19"/>
                    <a:pt x="14" y="19"/>
                  </a:cubicBezTo>
                  <a:cubicBezTo>
                    <a:pt x="14" y="28"/>
                    <a:pt x="14" y="28"/>
                    <a:pt x="14" y="28"/>
                  </a:cubicBezTo>
                  <a:cubicBezTo>
                    <a:pt x="11" y="28"/>
                    <a:pt x="11" y="28"/>
                    <a:pt x="11" y="28"/>
                  </a:cubicBezTo>
                  <a:cubicBezTo>
                    <a:pt x="11" y="7"/>
                    <a:pt x="11" y="7"/>
                    <a:pt x="11" y="7"/>
                  </a:cubicBezTo>
                  <a:cubicBezTo>
                    <a:pt x="17" y="7"/>
                    <a:pt x="17" y="7"/>
                    <a:pt x="17" y="7"/>
                  </a:cubicBezTo>
                  <a:cubicBezTo>
                    <a:pt x="20" y="7"/>
                    <a:pt x="21" y="7"/>
                    <a:pt x="23" y="8"/>
                  </a:cubicBezTo>
                  <a:cubicBezTo>
                    <a:pt x="24" y="9"/>
                    <a:pt x="25" y="11"/>
                    <a:pt x="25" y="13"/>
                  </a:cubicBezTo>
                  <a:close/>
                  <a:moveTo>
                    <a:pt x="14" y="17"/>
                  </a:moveTo>
                  <a:cubicBezTo>
                    <a:pt x="17" y="17"/>
                    <a:pt x="17" y="17"/>
                    <a:pt x="17" y="17"/>
                  </a:cubicBezTo>
                  <a:cubicBezTo>
                    <a:pt x="18" y="17"/>
                    <a:pt x="19" y="16"/>
                    <a:pt x="20" y="16"/>
                  </a:cubicBezTo>
                  <a:cubicBezTo>
                    <a:pt x="21" y="15"/>
                    <a:pt x="21" y="14"/>
                    <a:pt x="21" y="13"/>
                  </a:cubicBezTo>
                  <a:cubicBezTo>
                    <a:pt x="21" y="12"/>
                    <a:pt x="21" y="11"/>
                    <a:pt x="20" y="11"/>
                  </a:cubicBezTo>
                  <a:cubicBezTo>
                    <a:pt x="19" y="10"/>
                    <a:pt x="18" y="10"/>
                    <a:pt x="17" y="10"/>
                  </a:cubicBezTo>
                  <a:cubicBezTo>
                    <a:pt x="14" y="10"/>
                    <a:pt x="14" y="10"/>
                    <a:pt x="14" y="10"/>
                  </a:cubicBezTo>
                  <a:lnTo>
                    <a:pt x="1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sp>
        <p:nvSpPr>
          <p:cNvPr id="2" name="Rectangle 24">
            <a:extLst>
              <a:ext uri="{FF2B5EF4-FFF2-40B4-BE49-F238E27FC236}">
                <a16:creationId xmlns:a16="http://schemas.microsoft.com/office/drawing/2014/main" id="{929E6B12-60B9-BC8D-3D64-3A1ACACB1805}"/>
              </a:ext>
            </a:extLst>
          </p:cNvPr>
          <p:cNvSpPr>
            <a:spLocks noChangeArrowheads="1"/>
          </p:cNvSpPr>
          <p:nvPr userDrawn="1"/>
        </p:nvSpPr>
        <p:spPr bwMode="auto">
          <a:xfrm>
            <a:off x="3093194" y="655628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2023 by Hartford Funds</a:t>
            </a:r>
            <a:endParaRPr lang="en-US" sz="800" b="0" dirty="0">
              <a:solidFill>
                <a:schemeClr val="tx1"/>
              </a:solidFill>
              <a:latin typeface="Calibri" panose="020F0502020204030204" pitchFamily="34" charset="0"/>
              <a:cs typeface="ＭＳ Ｐゴシック"/>
            </a:endParaRPr>
          </a:p>
        </p:txBody>
      </p:sp>
    </p:spTree>
    <p:extLst>
      <p:ext uri="{BB962C8B-B14F-4D97-AF65-F5344CB8AC3E}">
        <p14:creationId xmlns:p14="http://schemas.microsoft.com/office/powerpoint/2010/main" val="716735937"/>
      </p:ext>
    </p:extLst>
  </p:cSld>
  <p:clrMap bg1="lt1" tx1="dk1" bg2="lt2" tx2="dk2" accent1="accent1" accent2="accent2" accent3="accent3" accent4="accent4" accent5="accent5" accent6="accent6" hlink="hlink" folHlink="folHlink"/>
  <p:sldLayoutIdLst>
    <p:sldLayoutId id="2147483684" r:id="rId1"/>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8809" t="57720" r="2741" b="35408"/>
          <a:stretch/>
        </p:blipFill>
        <p:spPr>
          <a:xfrm>
            <a:off x="1" y="1"/>
            <a:ext cx="12300558" cy="689215"/>
          </a:xfrm>
          <a:prstGeom prst="rect">
            <a:avLst/>
          </a:prstGeom>
        </p:spPr>
      </p:pic>
      <p:sp>
        <p:nvSpPr>
          <p:cNvPr id="52"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grpSp>
        <p:nvGrpSpPr>
          <p:cNvPr id="54" name="Group 53">
            <a:extLst>
              <a:ext uri="{FF2B5EF4-FFF2-40B4-BE49-F238E27FC236}">
                <a16:creationId xmlns:a16="http://schemas.microsoft.com/office/drawing/2014/main" id="{832FED4F-3C4D-4252-90E2-C195E8FA39D5}"/>
              </a:ext>
            </a:extLst>
          </p:cNvPr>
          <p:cNvGrpSpPr/>
          <p:nvPr userDrawn="1"/>
        </p:nvGrpSpPr>
        <p:grpSpPr>
          <a:xfrm>
            <a:off x="9362402" y="138113"/>
            <a:ext cx="2268538" cy="425450"/>
            <a:chOff x="6456363" y="138113"/>
            <a:chExt cx="2268538" cy="425450"/>
          </a:xfrm>
        </p:grpSpPr>
        <p:sp>
          <p:nvSpPr>
            <p:cNvPr id="55" name="Freeform 5">
              <a:extLst>
                <a:ext uri="{FF2B5EF4-FFF2-40B4-BE49-F238E27FC236}">
                  <a16:creationId xmlns:a16="http://schemas.microsoft.com/office/drawing/2014/main" id="{0E45C2EB-1190-41B9-B5D6-ACBBEFE616B6}"/>
                </a:ext>
              </a:extLst>
            </p:cNvPr>
            <p:cNvSpPr>
              <a:spLocks/>
            </p:cNvSpPr>
            <p:nvPr userDrawn="1"/>
          </p:nvSpPr>
          <p:spPr bwMode="auto">
            <a:xfrm>
              <a:off x="6461125" y="141288"/>
              <a:ext cx="139700" cy="166687"/>
            </a:xfrm>
            <a:custGeom>
              <a:avLst/>
              <a:gdLst>
                <a:gd name="T0" fmla="*/ 0 w 88"/>
                <a:gd name="T1" fmla="*/ 0 h 105"/>
                <a:gd name="T2" fmla="*/ 23 w 88"/>
                <a:gd name="T3" fmla="*/ 0 h 105"/>
                <a:gd name="T4" fmla="*/ 23 w 88"/>
                <a:gd name="T5" fmla="*/ 41 h 105"/>
                <a:gd name="T6" fmla="*/ 65 w 88"/>
                <a:gd name="T7" fmla="*/ 41 h 105"/>
                <a:gd name="T8" fmla="*/ 65 w 88"/>
                <a:gd name="T9" fmla="*/ 0 h 105"/>
                <a:gd name="T10" fmla="*/ 88 w 88"/>
                <a:gd name="T11" fmla="*/ 0 h 105"/>
                <a:gd name="T12" fmla="*/ 88 w 88"/>
                <a:gd name="T13" fmla="*/ 105 h 105"/>
                <a:gd name="T14" fmla="*/ 65 w 88"/>
                <a:gd name="T15" fmla="*/ 105 h 105"/>
                <a:gd name="T16" fmla="*/ 65 w 88"/>
                <a:gd name="T17" fmla="*/ 63 h 105"/>
                <a:gd name="T18" fmla="*/ 23 w 88"/>
                <a:gd name="T19" fmla="*/ 63 h 105"/>
                <a:gd name="T20" fmla="*/ 23 w 88"/>
                <a:gd name="T21" fmla="*/ 105 h 105"/>
                <a:gd name="T22" fmla="*/ 0 w 88"/>
                <a:gd name="T23" fmla="*/ 105 h 105"/>
                <a:gd name="T24" fmla="*/ 0 w 88"/>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05">
                  <a:moveTo>
                    <a:pt x="0" y="0"/>
                  </a:moveTo>
                  <a:lnTo>
                    <a:pt x="23" y="0"/>
                  </a:lnTo>
                  <a:lnTo>
                    <a:pt x="23" y="41"/>
                  </a:lnTo>
                  <a:lnTo>
                    <a:pt x="65" y="41"/>
                  </a:lnTo>
                  <a:lnTo>
                    <a:pt x="65" y="0"/>
                  </a:lnTo>
                  <a:lnTo>
                    <a:pt x="88" y="0"/>
                  </a:lnTo>
                  <a:lnTo>
                    <a:pt x="88" y="105"/>
                  </a:lnTo>
                  <a:lnTo>
                    <a:pt x="65" y="105"/>
                  </a:lnTo>
                  <a:lnTo>
                    <a:pt x="65" y="63"/>
                  </a:lnTo>
                  <a:lnTo>
                    <a:pt x="23" y="63"/>
                  </a:lnTo>
                  <a:lnTo>
                    <a:pt x="23"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6" name="Freeform 6">
              <a:extLst>
                <a:ext uri="{FF2B5EF4-FFF2-40B4-BE49-F238E27FC236}">
                  <a16:creationId xmlns:a16="http://schemas.microsoft.com/office/drawing/2014/main" id="{61026D33-A2FA-4CE9-985C-4F460EA62C47}"/>
                </a:ext>
              </a:extLst>
            </p:cNvPr>
            <p:cNvSpPr>
              <a:spLocks noEditPoints="1"/>
            </p:cNvSpPr>
            <p:nvPr userDrawn="1"/>
          </p:nvSpPr>
          <p:spPr bwMode="auto">
            <a:xfrm>
              <a:off x="6629400" y="139700"/>
              <a:ext cx="176213" cy="168275"/>
            </a:xfrm>
            <a:custGeom>
              <a:avLst/>
              <a:gdLst>
                <a:gd name="T0" fmla="*/ 45 w 111"/>
                <a:gd name="T1" fmla="*/ 0 h 106"/>
                <a:gd name="T2" fmla="*/ 66 w 111"/>
                <a:gd name="T3" fmla="*/ 0 h 106"/>
                <a:gd name="T4" fmla="*/ 111 w 111"/>
                <a:gd name="T5" fmla="*/ 106 h 106"/>
                <a:gd name="T6" fmla="*/ 87 w 111"/>
                <a:gd name="T7" fmla="*/ 106 h 106"/>
                <a:gd name="T8" fmla="*/ 77 w 111"/>
                <a:gd name="T9" fmla="*/ 82 h 106"/>
                <a:gd name="T10" fmla="*/ 33 w 111"/>
                <a:gd name="T11" fmla="*/ 82 h 106"/>
                <a:gd name="T12" fmla="*/ 23 w 111"/>
                <a:gd name="T13" fmla="*/ 106 h 106"/>
                <a:gd name="T14" fmla="*/ 0 w 111"/>
                <a:gd name="T15" fmla="*/ 106 h 106"/>
                <a:gd name="T16" fmla="*/ 45 w 111"/>
                <a:gd name="T17" fmla="*/ 0 h 106"/>
                <a:gd name="T18" fmla="*/ 69 w 111"/>
                <a:gd name="T19" fmla="*/ 62 h 106"/>
                <a:gd name="T20" fmla="*/ 55 w 111"/>
                <a:gd name="T21" fmla="*/ 28 h 106"/>
                <a:gd name="T22" fmla="*/ 41 w 111"/>
                <a:gd name="T23" fmla="*/ 62 h 106"/>
                <a:gd name="T24" fmla="*/ 69 w 111"/>
                <a:gd name="T25"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06">
                  <a:moveTo>
                    <a:pt x="45" y="0"/>
                  </a:moveTo>
                  <a:lnTo>
                    <a:pt x="66" y="0"/>
                  </a:lnTo>
                  <a:lnTo>
                    <a:pt x="111" y="106"/>
                  </a:lnTo>
                  <a:lnTo>
                    <a:pt x="87" y="106"/>
                  </a:lnTo>
                  <a:lnTo>
                    <a:pt x="77" y="82"/>
                  </a:lnTo>
                  <a:lnTo>
                    <a:pt x="33" y="82"/>
                  </a:lnTo>
                  <a:lnTo>
                    <a:pt x="23" y="106"/>
                  </a:lnTo>
                  <a:lnTo>
                    <a:pt x="0" y="106"/>
                  </a:lnTo>
                  <a:lnTo>
                    <a:pt x="45" y="0"/>
                  </a:lnTo>
                  <a:close/>
                  <a:moveTo>
                    <a:pt x="69" y="62"/>
                  </a:moveTo>
                  <a:lnTo>
                    <a:pt x="55" y="28"/>
                  </a:lnTo>
                  <a:lnTo>
                    <a:pt x="41" y="62"/>
                  </a:lnTo>
                  <a:lnTo>
                    <a:pt x="69" y="6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7" name="Freeform 7">
              <a:extLst>
                <a:ext uri="{FF2B5EF4-FFF2-40B4-BE49-F238E27FC236}">
                  <a16:creationId xmlns:a16="http://schemas.microsoft.com/office/drawing/2014/main" id="{34083138-5F49-4821-B751-CE1A85FFE448}"/>
                </a:ext>
              </a:extLst>
            </p:cNvPr>
            <p:cNvSpPr>
              <a:spLocks noEditPoints="1"/>
            </p:cNvSpPr>
            <p:nvPr userDrawn="1"/>
          </p:nvSpPr>
          <p:spPr bwMode="auto">
            <a:xfrm>
              <a:off x="6832600" y="141288"/>
              <a:ext cx="144463" cy="166687"/>
            </a:xfrm>
            <a:custGeom>
              <a:avLst/>
              <a:gdLst>
                <a:gd name="T0" fmla="*/ 0 w 143"/>
                <a:gd name="T1" fmla="*/ 0 h 165"/>
                <a:gd name="T2" fmla="*/ 76 w 143"/>
                <a:gd name="T3" fmla="*/ 0 h 165"/>
                <a:gd name="T4" fmla="*/ 124 w 143"/>
                <a:gd name="T5" fmla="*/ 16 h 165"/>
                <a:gd name="T6" fmla="*/ 138 w 143"/>
                <a:gd name="T7" fmla="*/ 54 h 165"/>
                <a:gd name="T8" fmla="*/ 138 w 143"/>
                <a:gd name="T9" fmla="*/ 55 h 165"/>
                <a:gd name="T10" fmla="*/ 103 w 143"/>
                <a:gd name="T11" fmla="*/ 106 h 165"/>
                <a:gd name="T12" fmla="*/ 143 w 143"/>
                <a:gd name="T13" fmla="*/ 165 h 165"/>
                <a:gd name="T14" fmla="*/ 101 w 143"/>
                <a:gd name="T15" fmla="*/ 165 h 165"/>
                <a:gd name="T16" fmla="*/ 65 w 143"/>
                <a:gd name="T17" fmla="*/ 112 h 165"/>
                <a:gd name="T18" fmla="*/ 65 w 143"/>
                <a:gd name="T19" fmla="*/ 112 h 165"/>
                <a:gd name="T20" fmla="*/ 37 w 143"/>
                <a:gd name="T21" fmla="*/ 112 h 165"/>
                <a:gd name="T22" fmla="*/ 37 w 143"/>
                <a:gd name="T23" fmla="*/ 165 h 165"/>
                <a:gd name="T24" fmla="*/ 0 w 143"/>
                <a:gd name="T25" fmla="*/ 165 h 165"/>
                <a:gd name="T26" fmla="*/ 0 w 143"/>
                <a:gd name="T27" fmla="*/ 0 h 165"/>
                <a:gd name="T28" fmla="*/ 74 w 143"/>
                <a:gd name="T29" fmla="*/ 80 h 165"/>
                <a:gd name="T30" fmla="*/ 101 w 143"/>
                <a:gd name="T31" fmla="*/ 57 h 165"/>
                <a:gd name="T32" fmla="*/ 101 w 143"/>
                <a:gd name="T33" fmla="*/ 56 h 165"/>
                <a:gd name="T34" fmla="*/ 73 w 143"/>
                <a:gd name="T35" fmla="*/ 33 h 165"/>
                <a:gd name="T36" fmla="*/ 37 w 143"/>
                <a:gd name="T37" fmla="*/ 33 h 165"/>
                <a:gd name="T38" fmla="*/ 37 w 143"/>
                <a:gd name="T39" fmla="*/ 80 h 165"/>
                <a:gd name="T40" fmla="*/ 74 w 143"/>
                <a:gd name="T41" fmla="*/ 8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5">
                  <a:moveTo>
                    <a:pt x="0" y="0"/>
                  </a:moveTo>
                  <a:cubicBezTo>
                    <a:pt x="76" y="0"/>
                    <a:pt x="76" y="0"/>
                    <a:pt x="76" y="0"/>
                  </a:cubicBezTo>
                  <a:cubicBezTo>
                    <a:pt x="97" y="0"/>
                    <a:pt x="113" y="6"/>
                    <a:pt x="124" y="16"/>
                  </a:cubicBezTo>
                  <a:cubicBezTo>
                    <a:pt x="133" y="26"/>
                    <a:pt x="138" y="39"/>
                    <a:pt x="138" y="54"/>
                  </a:cubicBezTo>
                  <a:cubicBezTo>
                    <a:pt x="138" y="55"/>
                    <a:pt x="138" y="55"/>
                    <a:pt x="138" y="55"/>
                  </a:cubicBezTo>
                  <a:cubicBezTo>
                    <a:pt x="138" y="81"/>
                    <a:pt x="124" y="98"/>
                    <a:pt x="103" y="106"/>
                  </a:cubicBezTo>
                  <a:cubicBezTo>
                    <a:pt x="143" y="165"/>
                    <a:pt x="143" y="165"/>
                    <a:pt x="143" y="165"/>
                  </a:cubicBezTo>
                  <a:cubicBezTo>
                    <a:pt x="101" y="165"/>
                    <a:pt x="101" y="165"/>
                    <a:pt x="101" y="165"/>
                  </a:cubicBezTo>
                  <a:cubicBezTo>
                    <a:pt x="65" y="112"/>
                    <a:pt x="65" y="112"/>
                    <a:pt x="65" y="112"/>
                  </a:cubicBezTo>
                  <a:cubicBezTo>
                    <a:pt x="65" y="112"/>
                    <a:pt x="65" y="112"/>
                    <a:pt x="65" y="112"/>
                  </a:cubicBezTo>
                  <a:cubicBezTo>
                    <a:pt x="37" y="112"/>
                    <a:pt x="37" y="112"/>
                    <a:pt x="37" y="112"/>
                  </a:cubicBezTo>
                  <a:cubicBezTo>
                    <a:pt x="37" y="165"/>
                    <a:pt x="37" y="165"/>
                    <a:pt x="37" y="165"/>
                  </a:cubicBezTo>
                  <a:cubicBezTo>
                    <a:pt x="0" y="165"/>
                    <a:pt x="0" y="165"/>
                    <a:pt x="0" y="165"/>
                  </a:cubicBezTo>
                  <a:lnTo>
                    <a:pt x="0" y="0"/>
                  </a:lnTo>
                  <a:close/>
                  <a:moveTo>
                    <a:pt x="74" y="80"/>
                  </a:moveTo>
                  <a:cubicBezTo>
                    <a:pt x="91" y="80"/>
                    <a:pt x="101" y="71"/>
                    <a:pt x="101" y="57"/>
                  </a:cubicBezTo>
                  <a:cubicBezTo>
                    <a:pt x="101" y="56"/>
                    <a:pt x="101" y="56"/>
                    <a:pt x="101" y="56"/>
                  </a:cubicBezTo>
                  <a:cubicBezTo>
                    <a:pt x="101" y="41"/>
                    <a:pt x="91" y="33"/>
                    <a:pt x="73" y="33"/>
                  </a:cubicBezTo>
                  <a:cubicBezTo>
                    <a:pt x="37" y="33"/>
                    <a:pt x="37" y="33"/>
                    <a:pt x="37" y="33"/>
                  </a:cubicBezTo>
                  <a:cubicBezTo>
                    <a:pt x="37" y="80"/>
                    <a:pt x="37" y="80"/>
                    <a:pt x="37" y="80"/>
                  </a:cubicBezTo>
                  <a:lnTo>
                    <a:pt x="74" y="8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8" name="Freeform 8">
              <a:extLst>
                <a:ext uri="{FF2B5EF4-FFF2-40B4-BE49-F238E27FC236}">
                  <a16:creationId xmlns:a16="http://schemas.microsoft.com/office/drawing/2014/main" id="{F95CBCF2-C219-4B14-AF3E-1CBDAA9A00B0}"/>
                </a:ext>
              </a:extLst>
            </p:cNvPr>
            <p:cNvSpPr>
              <a:spLocks/>
            </p:cNvSpPr>
            <p:nvPr userDrawn="1"/>
          </p:nvSpPr>
          <p:spPr bwMode="auto">
            <a:xfrm>
              <a:off x="6996113" y="141288"/>
              <a:ext cx="136525" cy="166687"/>
            </a:xfrm>
            <a:custGeom>
              <a:avLst/>
              <a:gdLst>
                <a:gd name="T0" fmla="*/ 31 w 86"/>
                <a:gd name="T1" fmla="*/ 21 h 105"/>
                <a:gd name="T2" fmla="*/ 0 w 86"/>
                <a:gd name="T3" fmla="*/ 21 h 105"/>
                <a:gd name="T4" fmla="*/ 0 w 86"/>
                <a:gd name="T5" fmla="*/ 0 h 105"/>
                <a:gd name="T6" fmla="*/ 86 w 86"/>
                <a:gd name="T7" fmla="*/ 0 h 105"/>
                <a:gd name="T8" fmla="*/ 86 w 86"/>
                <a:gd name="T9" fmla="*/ 21 h 105"/>
                <a:gd name="T10" fmla="*/ 55 w 86"/>
                <a:gd name="T11" fmla="*/ 21 h 105"/>
                <a:gd name="T12" fmla="*/ 55 w 86"/>
                <a:gd name="T13" fmla="*/ 105 h 105"/>
                <a:gd name="T14" fmla="*/ 31 w 86"/>
                <a:gd name="T15" fmla="*/ 105 h 105"/>
                <a:gd name="T16" fmla="*/ 31 w 86"/>
                <a:gd name="T17"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05">
                  <a:moveTo>
                    <a:pt x="31" y="21"/>
                  </a:moveTo>
                  <a:lnTo>
                    <a:pt x="0" y="21"/>
                  </a:lnTo>
                  <a:lnTo>
                    <a:pt x="0" y="0"/>
                  </a:lnTo>
                  <a:lnTo>
                    <a:pt x="86" y="0"/>
                  </a:lnTo>
                  <a:lnTo>
                    <a:pt x="86" y="21"/>
                  </a:lnTo>
                  <a:lnTo>
                    <a:pt x="55" y="21"/>
                  </a:lnTo>
                  <a:lnTo>
                    <a:pt x="55" y="105"/>
                  </a:lnTo>
                  <a:lnTo>
                    <a:pt x="31" y="105"/>
                  </a:lnTo>
                  <a:lnTo>
                    <a:pt x="31" y="2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9" name="Freeform 9">
              <a:extLst>
                <a:ext uri="{FF2B5EF4-FFF2-40B4-BE49-F238E27FC236}">
                  <a16:creationId xmlns:a16="http://schemas.microsoft.com/office/drawing/2014/main" id="{8A805E7D-76F2-4EB7-B2E5-8ED96CDC27D4}"/>
                </a:ext>
              </a:extLst>
            </p:cNvPr>
            <p:cNvSpPr>
              <a:spLocks/>
            </p:cNvSpPr>
            <p:nvPr userDrawn="1"/>
          </p:nvSpPr>
          <p:spPr bwMode="auto">
            <a:xfrm>
              <a:off x="7164388" y="141288"/>
              <a:ext cx="125413" cy="166687"/>
            </a:xfrm>
            <a:custGeom>
              <a:avLst/>
              <a:gdLst>
                <a:gd name="T0" fmla="*/ 0 w 79"/>
                <a:gd name="T1" fmla="*/ 0 h 105"/>
                <a:gd name="T2" fmla="*/ 79 w 79"/>
                <a:gd name="T3" fmla="*/ 0 h 105"/>
                <a:gd name="T4" fmla="*/ 79 w 79"/>
                <a:gd name="T5" fmla="*/ 21 h 105"/>
                <a:gd name="T6" fmla="*/ 23 w 79"/>
                <a:gd name="T7" fmla="*/ 21 h 105"/>
                <a:gd name="T8" fmla="*/ 23 w 79"/>
                <a:gd name="T9" fmla="*/ 43 h 105"/>
                <a:gd name="T10" fmla="*/ 73 w 79"/>
                <a:gd name="T11" fmla="*/ 43 h 105"/>
                <a:gd name="T12" fmla="*/ 73 w 79"/>
                <a:gd name="T13" fmla="*/ 64 h 105"/>
                <a:gd name="T14" fmla="*/ 23 w 79"/>
                <a:gd name="T15" fmla="*/ 64 h 105"/>
                <a:gd name="T16" fmla="*/ 23 w 79"/>
                <a:gd name="T17" fmla="*/ 105 h 105"/>
                <a:gd name="T18" fmla="*/ 0 w 79"/>
                <a:gd name="T19" fmla="*/ 105 h 105"/>
                <a:gd name="T20" fmla="*/ 0 w 79"/>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05">
                  <a:moveTo>
                    <a:pt x="0" y="0"/>
                  </a:moveTo>
                  <a:lnTo>
                    <a:pt x="79" y="0"/>
                  </a:lnTo>
                  <a:lnTo>
                    <a:pt x="79" y="21"/>
                  </a:lnTo>
                  <a:lnTo>
                    <a:pt x="23" y="21"/>
                  </a:lnTo>
                  <a:lnTo>
                    <a:pt x="23" y="43"/>
                  </a:lnTo>
                  <a:lnTo>
                    <a:pt x="73" y="43"/>
                  </a:lnTo>
                  <a:lnTo>
                    <a:pt x="73" y="64"/>
                  </a:lnTo>
                  <a:lnTo>
                    <a:pt x="23" y="64"/>
                  </a:lnTo>
                  <a:lnTo>
                    <a:pt x="23"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0" name="Freeform 10">
              <a:extLst>
                <a:ext uri="{FF2B5EF4-FFF2-40B4-BE49-F238E27FC236}">
                  <a16:creationId xmlns:a16="http://schemas.microsoft.com/office/drawing/2014/main" id="{47E46247-EF0A-445D-BBBC-C4C2AAF98B73}"/>
                </a:ext>
              </a:extLst>
            </p:cNvPr>
            <p:cNvSpPr>
              <a:spLocks noEditPoints="1"/>
            </p:cNvSpPr>
            <p:nvPr userDrawn="1"/>
          </p:nvSpPr>
          <p:spPr bwMode="auto">
            <a:xfrm>
              <a:off x="7315200" y="138113"/>
              <a:ext cx="176213" cy="173037"/>
            </a:xfrm>
            <a:custGeom>
              <a:avLst/>
              <a:gdLst>
                <a:gd name="T0" fmla="*/ 0 w 176"/>
                <a:gd name="T1" fmla="*/ 86 h 171"/>
                <a:gd name="T2" fmla="*/ 0 w 176"/>
                <a:gd name="T3" fmla="*/ 85 h 171"/>
                <a:gd name="T4" fmla="*/ 88 w 176"/>
                <a:gd name="T5" fmla="*/ 0 h 171"/>
                <a:gd name="T6" fmla="*/ 176 w 176"/>
                <a:gd name="T7" fmla="*/ 85 h 171"/>
                <a:gd name="T8" fmla="*/ 176 w 176"/>
                <a:gd name="T9" fmla="*/ 85 h 171"/>
                <a:gd name="T10" fmla="*/ 87 w 176"/>
                <a:gd name="T11" fmla="*/ 171 h 171"/>
                <a:gd name="T12" fmla="*/ 0 w 176"/>
                <a:gd name="T13" fmla="*/ 86 h 171"/>
                <a:gd name="T14" fmla="*/ 138 w 176"/>
                <a:gd name="T15" fmla="*/ 86 h 171"/>
                <a:gd name="T16" fmla="*/ 138 w 176"/>
                <a:gd name="T17" fmla="*/ 85 h 171"/>
                <a:gd name="T18" fmla="*/ 87 w 176"/>
                <a:gd name="T19" fmla="*/ 33 h 171"/>
                <a:gd name="T20" fmla="*/ 38 w 176"/>
                <a:gd name="T21" fmla="*/ 85 h 171"/>
                <a:gd name="T22" fmla="*/ 38 w 176"/>
                <a:gd name="T23" fmla="*/ 85 h 171"/>
                <a:gd name="T24" fmla="*/ 88 w 176"/>
                <a:gd name="T25" fmla="*/ 137 h 171"/>
                <a:gd name="T26" fmla="*/ 138 w 176"/>
                <a:gd name="T27"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1">
                  <a:moveTo>
                    <a:pt x="0" y="86"/>
                  </a:moveTo>
                  <a:cubicBezTo>
                    <a:pt x="0" y="85"/>
                    <a:pt x="0" y="85"/>
                    <a:pt x="0" y="85"/>
                  </a:cubicBezTo>
                  <a:cubicBezTo>
                    <a:pt x="0" y="38"/>
                    <a:pt x="37" y="0"/>
                    <a:pt x="88" y="0"/>
                  </a:cubicBezTo>
                  <a:cubicBezTo>
                    <a:pt x="139" y="0"/>
                    <a:pt x="176" y="38"/>
                    <a:pt x="176" y="85"/>
                  </a:cubicBezTo>
                  <a:cubicBezTo>
                    <a:pt x="176" y="85"/>
                    <a:pt x="176" y="85"/>
                    <a:pt x="176" y="85"/>
                  </a:cubicBezTo>
                  <a:cubicBezTo>
                    <a:pt x="176" y="132"/>
                    <a:pt x="138" y="171"/>
                    <a:pt x="87" y="171"/>
                  </a:cubicBezTo>
                  <a:cubicBezTo>
                    <a:pt x="36" y="171"/>
                    <a:pt x="0" y="133"/>
                    <a:pt x="0" y="86"/>
                  </a:cubicBezTo>
                  <a:moveTo>
                    <a:pt x="138" y="86"/>
                  </a:moveTo>
                  <a:cubicBezTo>
                    <a:pt x="138" y="85"/>
                    <a:pt x="138" y="85"/>
                    <a:pt x="138" y="85"/>
                  </a:cubicBezTo>
                  <a:cubicBezTo>
                    <a:pt x="138" y="57"/>
                    <a:pt x="117" y="33"/>
                    <a:pt x="87" y="33"/>
                  </a:cubicBezTo>
                  <a:cubicBezTo>
                    <a:pt x="58" y="33"/>
                    <a:pt x="38" y="57"/>
                    <a:pt x="38" y="85"/>
                  </a:cubicBezTo>
                  <a:cubicBezTo>
                    <a:pt x="38" y="85"/>
                    <a:pt x="38" y="85"/>
                    <a:pt x="38" y="85"/>
                  </a:cubicBezTo>
                  <a:cubicBezTo>
                    <a:pt x="38" y="114"/>
                    <a:pt x="59" y="137"/>
                    <a:pt x="88" y="137"/>
                  </a:cubicBezTo>
                  <a:cubicBezTo>
                    <a:pt x="117" y="137"/>
                    <a:pt x="138" y="114"/>
                    <a:pt x="138" y="86"/>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1" name="Freeform 11">
              <a:extLst>
                <a:ext uri="{FF2B5EF4-FFF2-40B4-BE49-F238E27FC236}">
                  <a16:creationId xmlns:a16="http://schemas.microsoft.com/office/drawing/2014/main" id="{01C57BFD-E029-4199-ADD6-84C795E945AB}"/>
                </a:ext>
              </a:extLst>
            </p:cNvPr>
            <p:cNvSpPr>
              <a:spLocks noEditPoints="1"/>
            </p:cNvSpPr>
            <p:nvPr userDrawn="1"/>
          </p:nvSpPr>
          <p:spPr bwMode="auto">
            <a:xfrm>
              <a:off x="7526338" y="141288"/>
              <a:ext cx="142875" cy="166687"/>
            </a:xfrm>
            <a:custGeom>
              <a:avLst/>
              <a:gdLst>
                <a:gd name="T0" fmla="*/ 0 w 142"/>
                <a:gd name="T1" fmla="*/ 0 h 165"/>
                <a:gd name="T2" fmla="*/ 75 w 142"/>
                <a:gd name="T3" fmla="*/ 0 h 165"/>
                <a:gd name="T4" fmla="*/ 123 w 142"/>
                <a:gd name="T5" fmla="*/ 16 h 165"/>
                <a:gd name="T6" fmla="*/ 137 w 142"/>
                <a:gd name="T7" fmla="*/ 54 h 165"/>
                <a:gd name="T8" fmla="*/ 137 w 142"/>
                <a:gd name="T9" fmla="*/ 55 h 165"/>
                <a:gd name="T10" fmla="*/ 102 w 142"/>
                <a:gd name="T11" fmla="*/ 106 h 165"/>
                <a:gd name="T12" fmla="*/ 142 w 142"/>
                <a:gd name="T13" fmla="*/ 165 h 165"/>
                <a:gd name="T14" fmla="*/ 100 w 142"/>
                <a:gd name="T15" fmla="*/ 165 h 165"/>
                <a:gd name="T16" fmla="*/ 65 w 142"/>
                <a:gd name="T17" fmla="*/ 112 h 165"/>
                <a:gd name="T18" fmla="*/ 64 w 142"/>
                <a:gd name="T19" fmla="*/ 112 h 165"/>
                <a:gd name="T20" fmla="*/ 36 w 142"/>
                <a:gd name="T21" fmla="*/ 112 h 165"/>
                <a:gd name="T22" fmla="*/ 36 w 142"/>
                <a:gd name="T23" fmla="*/ 165 h 165"/>
                <a:gd name="T24" fmla="*/ 0 w 142"/>
                <a:gd name="T25" fmla="*/ 165 h 165"/>
                <a:gd name="T26" fmla="*/ 0 w 142"/>
                <a:gd name="T27" fmla="*/ 0 h 165"/>
                <a:gd name="T28" fmla="*/ 73 w 142"/>
                <a:gd name="T29" fmla="*/ 80 h 165"/>
                <a:gd name="T30" fmla="*/ 101 w 142"/>
                <a:gd name="T31" fmla="*/ 57 h 165"/>
                <a:gd name="T32" fmla="*/ 101 w 142"/>
                <a:gd name="T33" fmla="*/ 56 h 165"/>
                <a:gd name="T34" fmla="*/ 72 w 142"/>
                <a:gd name="T35" fmla="*/ 33 h 165"/>
                <a:gd name="T36" fmla="*/ 36 w 142"/>
                <a:gd name="T37" fmla="*/ 33 h 165"/>
                <a:gd name="T38" fmla="*/ 36 w 142"/>
                <a:gd name="T39" fmla="*/ 80 h 165"/>
                <a:gd name="T40" fmla="*/ 73 w 142"/>
                <a:gd name="T41" fmla="*/ 8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5">
                  <a:moveTo>
                    <a:pt x="0" y="0"/>
                  </a:moveTo>
                  <a:cubicBezTo>
                    <a:pt x="75" y="0"/>
                    <a:pt x="75" y="0"/>
                    <a:pt x="75" y="0"/>
                  </a:cubicBezTo>
                  <a:cubicBezTo>
                    <a:pt x="96" y="0"/>
                    <a:pt x="112" y="6"/>
                    <a:pt x="123" y="16"/>
                  </a:cubicBezTo>
                  <a:cubicBezTo>
                    <a:pt x="133" y="26"/>
                    <a:pt x="137" y="39"/>
                    <a:pt x="137" y="54"/>
                  </a:cubicBezTo>
                  <a:cubicBezTo>
                    <a:pt x="137" y="55"/>
                    <a:pt x="137" y="55"/>
                    <a:pt x="137" y="55"/>
                  </a:cubicBezTo>
                  <a:cubicBezTo>
                    <a:pt x="137" y="81"/>
                    <a:pt x="123" y="98"/>
                    <a:pt x="102" y="106"/>
                  </a:cubicBezTo>
                  <a:cubicBezTo>
                    <a:pt x="142" y="165"/>
                    <a:pt x="142" y="165"/>
                    <a:pt x="142" y="165"/>
                  </a:cubicBezTo>
                  <a:cubicBezTo>
                    <a:pt x="100" y="165"/>
                    <a:pt x="100" y="165"/>
                    <a:pt x="100" y="165"/>
                  </a:cubicBezTo>
                  <a:cubicBezTo>
                    <a:pt x="65" y="112"/>
                    <a:pt x="65" y="112"/>
                    <a:pt x="65" y="112"/>
                  </a:cubicBezTo>
                  <a:cubicBezTo>
                    <a:pt x="64" y="112"/>
                    <a:pt x="64" y="112"/>
                    <a:pt x="64" y="112"/>
                  </a:cubicBezTo>
                  <a:cubicBezTo>
                    <a:pt x="36" y="112"/>
                    <a:pt x="36" y="112"/>
                    <a:pt x="36" y="112"/>
                  </a:cubicBezTo>
                  <a:cubicBezTo>
                    <a:pt x="36" y="165"/>
                    <a:pt x="36" y="165"/>
                    <a:pt x="36" y="165"/>
                  </a:cubicBezTo>
                  <a:cubicBezTo>
                    <a:pt x="0" y="165"/>
                    <a:pt x="0" y="165"/>
                    <a:pt x="0" y="165"/>
                  </a:cubicBezTo>
                  <a:lnTo>
                    <a:pt x="0" y="0"/>
                  </a:lnTo>
                  <a:close/>
                  <a:moveTo>
                    <a:pt x="73" y="80"/>
                  </a:moveTo>
                  <a:cubicBezTo>
                    <a:pt x="91" y="80"/>
                    <a:pt x="101" y="71"/>
                    <a:pt x="101" y="57"/>
                  </a:cubicBezTo>
                  <a:cubicBezTo>
                    <a:pt x="101" y="56"/>
                    <a:pt x="101" y="56"/>
                    <a:pt x="101" y="56"/>
                  </a:cubicBezTo>
                  <a:cubicBezTo>
                    <a:pt x="101" y="41"/>
                    <a:pt x="90" y="33"/>
                    <a:pt x="72" y="33"/>
                  </a:cubicBezTo>
                  <a:cubicBezTo>
                    <a:pt x="36" y="33"/>
                    <a:pt x="36" y="33"/>
                    <a:pt x="36" y="33"/>
                  </a:cubicBezTo>
                  <a:cubicBezTo>
                    <a:pt x="36" y="80"/>
                    <a:pt x="36" y="80"/>
                    <a:pt x="36" y="80"/>
                  </a:cubicBezTo>
                  <a:lnTo>
                    <a:pt x="73" y="8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2" name="Freeform 12">
              <a:extLst>
                <a:ext uri="{FF2B5EF4-FFF2-40B4-BE49-F238E27FC236}">
                  <a16:creationId xmlns:a16="http://schemas.microsoft.com/office/drawing/2014/main" id="{B1508079-DA6E-4839-9707-FFC7C74C10D6}"/>
                </a:ext>
              </a:extLst>
            </p:cNvPr>
            <p:cNvSpPr>
              <a:spLocks noEditPoints="1"/>
            </p:cNvSpPr>
            <p:nvPr userDrawn="1"/>
          </p:nvSpPr>
          <p:spPr bwMode="auto">
            <a:xfrm>
              <a:off x="7700963" y="141288"/>
              <a:ext cx="152400" cy="166687"/>
            </a:xfrm>
            <a:custGeom>
              <a:avLst/>
              <a:gdLst>
                <a:gd name="T0" fmla="*/ 0 w 152"/>
                <a:gd name="T1" fmla="*/ 0 h 165"/>
                <a:gd name="T2" fmla="*/ 65 w 152"/>
                <a:gd name="T3" fmla="*/ 0 h 165"/>
                <a:gd name="T4" fmla="*/ 152 w 152"/>
                <a:gd name="T5" fmla="*/ 82 h 165"/>
                <a:gd name="T6" fmla="*/ 152 w 152"/>
                <a:gd name="T7" fmla="*/ 82 h 165"/>
                <a:gd name="T8" fmla="*/ 65 w 152"/>
                <a:gd name="T9" fmla="*/ 165 h 165"/>
                <a:gd name="T10" fmla="*/ 0 w 152"/>
                <a:gd name="T11" fmla="*/ 165 h 165"/>
                <a:gd name="T12" fmla="*/ 0 w 152"/>
                <a:gd name="T13" fmla="*/ 0 h 165"/>
                <a:gd name="T14" fmla="*/ 65 w 152"/>
                <a:gd name="T15" fmla="*/ 132 h 165"/>
                <a:gd name="T16" fmla="*/ 114 w 152"/>
                <a:gd name="T17" fmla="*/ 83 h 165"/>
                <a:gd name="T18" fmla="*/ 114 w 152"/>
                <a:gd name="T19" fmla="*/ 82 h 165"/>
                <a:gd name="T20" fmla="*/ 65 w 152"/>
                <a:gd name="T21" fmla="*/ 33 h 165"/>
                <a:gd name="T22" fmla="*/ 36 w 152"/>
                <a:gd name="T23" fmla="*/ 33 h 165"/>
                <a:gd name="T24" fmla="*/ 36 w 152"/>
                <a:gd name="T25" fmla="*/ 132 h 165"/>
                <a:gd name="T26" fmla="*/ 65 w 152"/>
                <a:gd name="T27" fmla="*/ 13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65">
                  <a:moveTo>
                    <a:pt x="0" y="0"/>
                  </a:moveTo>
                  <a:cubicBezTo>
                    <a:pt x="65" y="0"/>
                    <a:pt x="65" y="0"/>
                    <a:pt x="65" y="0"/>
                  </a:cubicBezTo>
                  <a:cubicBezTo>
                    <a:pt x="116" y="0"/>
                    <a:pt x="152" y="35"/>
                    <a:pt x="152" y="82"/>
                  </a:cubicBezTo>
                  <a:cubicBezTo>
                    <a:pt x="152" y="82"/>
                    <a:pt x="152" y="82"/>
                    <a:pt x="152" y="82"/>
                  </a:cubicBezTo>
                  <a:cubicBezTo>
                    <a:pt x="152" y="129"/>
                    <a:pt x="116" y="165"/>
                    <a:pt x="65" y="165"/>
                  </a:cubicBezTo>
                  <a:cubicBezTo>
                    <a:pt x="0" y="165"/>
                    <a:pt x="0" y="165"/>
                    <a:pt x="0" y="165"/>
                  </a:cubicBezTo>
                  <a:lnTo>
                    <a:pt x="0" y="0"/>
                  </a:lnTo>
                  <a:close/>
                  <a:moveTo>
                    <a:pt x="65" y="132"/>
                  </a:moveTo>
                  <a:cubicBezTo>
                    <a:pt x="94" y="132"/>
                    <a:pt x="114" y="112"/>
                    <a:pt x="114" y="83"/>
                  </a:cubicBezTo>
                  <a:cubicBezTo>
                    <a:pt x="114" y="82"/>
                    <a:pt x="114" y="82"/>
                    <a:pt x="114" y="82"/>
                  </a:cubicBezTo>
                  <a:cubicBezTo>
                    <a:pt x="114" y="53"/>
                    <a:pt x="94" y="33"/>
                    <a:pt x="65" y="33"/>
                  </a:cubicBezTo>
                  <a:cubicBezTo>
                    <a:pt x="36" y="33"/>
                    <a:pt x="36" y="33"/>
                    <a:pt x="36" y="33"/>
                  </a:cubicBezTo>
                  <a:cubicBezTo>
                    <a:pt x="36" y="132"/>
                    <a:pt x="36" y="132"/>
                    <a:pt x="36" y="132"/>
                  </a:cubicBezTo>
                  <a:lnTo>
                    <a:pt x="65" y="13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3" name="Freeform 13">
              <a:extLst>
                <a:ext uri="{FF2B5EF4-FFF2-40B4-BE49-F238E27FC236}">
                  <a16:creationId xmlns:a16="http://schemas.microsoft.com/office/drawing/2014/main" id="{9C02A259-5131-4860-A430-51FF512C1EB3}"/>
                </a:ext>
              </a:extLst>
            </p:cNvPr>
            <p:cNvSpPr>
              <a:spLocks/>
            </p:cNvSpPr>
            <p:nvPr userDrawn="1"/>
          </p:nvSpPr>
          <p:spPr bwMode="auto">
            <a:xfrm>
              <a:off x="7891463" y="141288"/>
              <a:ext cx="120650" cy="166687"/>
            </a:xfrm>
            <a:custGeom>
              <a:avLst/>
              <a:gdLst>
                <a:gd name="T0" fmla="*/ 0 w 76"/>
                <a:gd name="T1" fmla="*/ 0 h 105"/>
                <a:gd name="T2" fmla="*/ 76 w 76"/>
                <a:gd name="T3" fmla="*/ 0 h 105"/>
                <a:gd name="T4" fmla="*/ 76 w 76"/>
                <a:gd name="T5" fmla="*/ 11 h 105"/>
                <a:gd name="T6" fmla="*/ 12 w 76"/>
                <a:gd name="T7" fmla="*/ 11 h 105"/>
                <a:gd name="T8" fmla="*/ 12 w 76"/>
                <a:gd name="T9" fmla="*/ 48 h 105"/>
                <a:gd name="T10" fmla="*/ 69 w 76"/>
                <a:gd name="T11" fmla="*/ 48 h 105"/>
                <a:gd name="T12" fmla="*/ 69 w 76"/>
                <a:gd name="T13" fmla="*/ 59 h 105"/>
                <a:gd name="T14" fmla="*/ 12 w 76"/>
                <a:gd name="T15" fmla="*/ 59 h 105"/>
                <a:gd name="T16" fmla="*/ 12 w 76"/>
                <a:gd name="T17" fmla="*/ 105 h 105"/>
                <a:gd name="T18" fmla="*/ 0 w 76"/>
                <a:gd name="T19" fmla="*/ 105 h 105"/>
                <a:gd name="T20" fmla="*/ 0 w 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5">
                  <a:moveTo>
                    <a:pt x="0" y="0"/>
                  </a:moveTo>
                  <a:lnTo>
                    <a:pt x="76" y="0"/>
                  </a:lnTo>
                  <a:lnTo>
                    <a:pt x="76" y="11"/>
                  </a:lnTo>
                  <a:lnTo>
                    <a:pt x="12" y="11"/>
                  </a:lnTo>
                  <a:lnTo>
                    <a:pt x="12" y="48"/>
                  </a:lnTo>
                  <a:lnTo>
                    <a:pt x="69" y="48"/>
                  </a:lnTo>
                  <a:lnTo>
                    <a:pt x="69" y="59"/>
                  </a:lnTo>
                  <a:lnTo>
                    <a:pt x="12" y="59"/>
                  </a:lnTo>
                  <a:lnTo>
                    <a:pt x="12"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4" name="Freeform 14">
              <a:extLst>
                <a:ext uri="{FF2B5EF4-FFF2-40B4-BE49-F238E27FC236}">
                  <a16:creationId xmlns:a16="http://schemas.microsoft.com/office/drawing/2014/main" id="{0371096A-C45B-431D-AE3D-16EB82B9862A}"/>
                </a:ext>
              </a:extLst>
            </p:cNvPr>
            <p:cNvSpPr>
              <a:spLocks/>
            </p:cNvSpPr>
            <p:nvPr userDrawn="1"/>
          </p:nvSpPr>
          <p:spPr bwMode="auto">
            <a:xfrm>
              <a:off x="8047038" y="141288"/>
              <a:ext cx="139700" cy="169862"/>
            </a:xfrm>
            <a:custGeom>
              <a:avLst/>
              <a:gdLst>
                <a:gd name="T0" fmla="*/ 0 w 138"/>
                <a:gd name="T1" fmla="*/ 96 h 168"/>
                <a:gd name="T2" fmla="*/ 0 w 138"/>
                <a:gd name="T3" fmla="*/ 0 h 168"/>
                <a:gd name="T4" fmla="*/ 19 w 138"/>
                <a:gd name="T5" fmla="*/ 0 h 168"/>
                <a:gd name="T6" fmla="*/ 19 w 138"/>
                <a:gd name="T7" fmla="*/ 95 h 168"/>
                <a:gd name="T8" fmla="*/ 69 w 138"/>
                <a:gd name="T9" fmla="*/ 150 h 168"/>
                <a:gd name="T10" fmla="*/ 119 w 138"/>
                <a:gd name="T11" fmla="*/ 96 h 168"/>
                <a:gd name="T12" fmla="*/ 119 w 138"/>
                <a:gd name="T13" fmla="*/ 0 h 168"/>
                <a:gd name="T14" fmla="*/ 138 w 138"/>
                <a:gd name="T15" fmla="*/ 0 h 168"/>
                <a:gd name="T16" fmla="*/ 138 w 138"/>
                <a:gd name="T17" fmla="*/ 94 h 168"/>
                <a:gd name="T18" fmla="*/ 69 w 138"/>
                <a:gd name="T19" fmla="*/ 168 h 168"/>
                <a:gd name="T20" fmla="*/ 0 w 138"/>
                <a:gd name="T21"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68">
                  <a:moveTo>
                    <a:pt x="0" y="96"/>
                  </a:moveTo>
                  <a:cubicBezTo>
                    <a:pt x="0" y="0"/>
                    <a:pt x="0" y="0"/>
                    <a:pt x="0" y="0"/>
                  </a:cubicBezTo>
                  <a:cubicBezTo>
                    <a:pt x="19" y="0"/>
                    <a:pt x="19" y="0"/>
                    <a:pt x="19" y="0"/>
                  </a:cubicBezTo>
                  <a:cubicBezTo>
                    <a:pt x="19" y="95"/>
                    <a:pt x="19" y="95"/>
                    <a:pt x="19" y="95"/>
                  </a:cubicBezTo>
                  <a:cubicBezTo>
                    <a:pt x="19" y="130"/>
                    <a:pt x="38" y="150"/>
                    <a:pt x="69" y="150"/>
                  </a:cubicBezTo>
                  <a:cubicBezTo>
                    <a:pt x="100" y="150"/>
                    <a:pt x="119" y="132"/>
                    <a:pt x="119" y="96"/>
                  </a:cubicBezTo>
                  <a:cubicBezTo>
                    <a:pt x="119" y="0"/>
                    <a:pt x="119" y="0"/>
                    <a:pt x="119" y="0"/>
                  </a:cubicBezTo>
                  <a:cubicBezTo>
                    <a:pt x="138" y="0"/>
                    <a:pt x="138" y="0"/>
                    <a:pt x="138" y="0"/>
                  </a:cubicBezTo>
                  <a:cubicBezTo>
                    <a:pt x="138" y="94"/>
                    <a:pt x="138" y="94"/>
                    <a:pt x="138" y="94"/>
                  </a:cubicBezTo>
                  <a:cubicBezTo>
                    <a:pt x="138" y="143"/>
                    <a:pt x="110" y="168"/>
                    <a:pt x="69" y="168"/>
                  </a:cubicBezTo>
                  <a:cubicBezTo>
                    <a:pt x="28" y="168"/>
                    <a:pt x="0" y="143"/>
                    <a:pt x="0" y="96"/>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5" name="Freeform 15">
              <a:extLst>
                <a:ext uri="{FF2B5EF4-FFF2-40B4-BE49-F238E27FC236}">
                  <a16:creationId xmlns:a16="http://schemas.microsoft.com/office/drawing/2014/main" id="{B4619D12-CD40-4B63-854C-D953A220B0E2}"/>
                </a:ext>
              </a:extLst>
            </p:cNvPr>
            <p:cNvSpPr>
              <a:spLocks/>
            </p:cNvSpPr>
            <p:nvPr userDrawn="1"/>
          </p:nvSpPr>
          <p:spPr bwMode="auto">
            <a:xfrm>
              <a:off x="8232775" y="141288"/>
              <a:ext cx="139700" cy="166687"/>
            </a:xfrm>
            <a:custGeom>
              <a:avLst/>
              <a:gdLst>
                <a:gd name="T0" fmla="*/ 0 w 88"/>
                <a:gd name="T1" fmla="*/ 0 h 105"/>
                <a:gd name="T2" fmla="*/ 11 w 88"/>
                <a:gd name="T3" fmla="*/ 0 h 105"/>
                <a:gd name="T4" fmla="*/ 77 w 88"/>
                <a:gd name="T5" fmla="*/ 84 h 105"/>
                <a:gd name="T6" fmla="*/ 77 w 88"/>
                <a:gd name="T7" fmla="*/ 0 h 105"/>
                <a:gd name="T8" fmla="*/ 88 w 88"/>
                <a:gd name="T9" fmla="*/ 0 h 105"/>
                <a:gd name="T10" fmla="*/ 88 w 88"/>
                <a:gd name="T11" fmla="*/ 105 h 105"/>
                <a:gd name="T12" fmla="*/ 79 w 88"/>
                <a:gd name="T13" fmla="*/ 105 h 105"/>
                <a:gd name="T14" fmla="*/ 12 w 88"/>
                <a:gd name="T15" fmla="*/ 18 h 105"/>
                <a:gd name="T16" fmla="*/ 12 w 88"/>
                <a:gd name="T17" fmla="*/ 105 h 105"/>
                <a:gd name="T18" fmla="*/ 0 w 88"/>
                <a:gd name="T19" fmla="*/ 105 h 105"/>
                <a:gd name="T20" fmla="*/ 0 w 88"/>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5">
                  <a:moveTo>
                    <a:pt x="0" y="0"/>
                  </a:moveTo>
                  <a:lnTo>
                    <a:pt x="11" y="0"/>
                  </a:lnTo>
                  <a:lnTo>
                    <a:pt x="77" y="84"/>
                  </a:lnTo>
                  <a:lnTo>
                    <a:pt x="77" y="0"/>
                  </a:lnTo>
                  <a:lnTo>
                    <a:pt x="88" y="0"/>
                  </a:lnTo>
                  <a:lnTo>
                    <a:pt x="88" y="105"/>
                  </a:lnTo>
                  <a:lnTo>
                    <a:pt x="79" y="105"/>
                  </a:lnTo>
                  <a:lnTo>
                    <a:pt x="12" y="18"/>
                  </a:lnTo>
                  <a:lnTo>
                    <a:pt x="12"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6" name="Freeform 16">
              <a:extLst>
                <a:ext uri="{FF2B5EF4-FFF2-40B4-BE49-F238E27FC236}">
                  <a16:creationId xmlns:a16="http://schemas.microsoft.com/office/drawing/2014/main" id="{8F070193-741B-4547-8ECF-D59441ADF253}"/>
                </a:ext>
              </a:extLst>
            </p:cNvPr>
            <p:cNvSpPr>
              <a:spLocks noEditPoints="1"/>
            </p:cNvSpPr>
            <p:nvPr userDrawn="1"/>
          </p:nvSpPr>
          <p:spPr bwMode="auto">
            <a:xfrm>
              <a:off x="8423275" y="141288"/>
              <a:ext cx="144463" cy="166687"/>
            </a:xfrm>
            <a:custGeom>
              <a:avLst/>
              <a:gdLst>
                <a:gd name="T0" fmla="*/ 0 w 145"/>
                <a:gd name="T1" fmla="*/ 0 h 165"/>
                <a:gd name="T2" fmla="*/ 57 w 145"/>
                <a:gd name="T3" fmla="*/ 0 h 165"/>
                <a:gd name="T4" fmla="*/ 145 w 145"/>
                <a:gd name="T5" fmla="*/ 82 h 165"/>
                <a:gd name="T6" fmla="*/ 145 w 145"/>
                <a:gd name="T7" fmla="*/ 82 h 165"/>
                <a:gd name="T8" fmla="*/ 57 w 145"/>
                <a:gd name="T9" fmla="*/ 165 h 165"/>
                <a:gd name="T10" fmla="*/ 0 w 145"/>
                <a:gd name="T11" fmla="*/ 165 h 165"/>
                <a:gd name="T12" fmla="*/ 0 w 145"/>
                <a:gd name="T13" fmla="*/ 0 h 165"/>
                <a:gd name="T14" fmla="*/ 57 w 145"/>
                <a:gd name="T15" fmla="*/ 148 h 165"/>
                <a:gd name="T16" fmla="*/ 126 w 145"/>
                <a:gd name="T17" fmla="*/ 83 h 165"/>
                <a:gd name="T18" fmla="*/ 126 w 145"/>
                <a:gd name="T19" fmla="*/ 82 h 165"/>
                <a:gd name="T20" fmla="*/ 57 w 145"/>
                <a:gd name="T21" fmla="*/ 17 h 165"/>
                <a:gd name="T22" fmla="*/ 19 w 145"/>
                <a:gd name="T23" fmla="*/ 17 h 165"/>
                <a:gd name="T24" fmla="*/ 19 w 145"/>
                <a:gd name="T25" fmla="*/ 148 h 165"/>
                <a:gd name="T26" fmla="*/ 57 w 145"/>
                <a:gd name="T27" fmla="*/ 14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65">
                  <a:moveTo>
                    <a:pt x="0" y="0"/>
                  </a:moveTo>
                  <a:cubicBezTo>
                    <a:pt x="57" y="0"/>
                    <a:pt x="57" y="0"/>
                    <a:pt x="57" y="0"/>
                  </a:cubicBezTo>
                  <a:cubicBezTo>
                    <a:pt x="109" y="0"/>
                    <a:pt x="145" y="35"/>
                    <a:pt x="145" y="82"/>
                  </a:cubicBezTo>
                  <a:cubicBezTo>
                    <a:pt x="145" y="82"/>
                    <a:pt x="145" y="82"/>
                    <a:pt x="145" y="82"/>
                  </a:cubicBezTo>
                  <a:cubicBezTo>
                    <a:pt x="145" y="129"/>
                    <a:pt x="109" y="165"/>
                    <a:pt x="57" y="165"/>
                  </a:cubicBezTo>
                  <a:cubicBezTo>
                    <a:pt x="0" y="165"/>
                    <a:pt x="0" y="165"/>
                    <a:pt x="0" y="165"/>
                  </a:cubicBezTo>
                  <a:lnTo>
                    <a:pt x="0" y="0"/>
                  </a:lnTo>
                  <a:close/>
                  <a:moveTo>
                    <a:pt x="57" y="148"/>
                  </a:moveTo>
                  <a:cubicBezTo>
                    <a:pt x="99" y="148"/>
                    <a:pt x="126" y="119"/>
                    <a:pt x="126" y="83"/>
                  </a:cubicBezTo>
                  <a:cubicBezTo>
                    <a:pt x="126" y="82"/>
                    <a:pt x="126" y="82"/>
                    <a:pt x="126" y="82"/>
                  </a:cubicBezTo>
                  <a:cubicBezTo>
                    <a:pt x="126" y="46"/>
                    <a:pt x="99" y="17"/>
                    <a:pt x="57" y="17"/>
                  </a:cubicBezTo>
                  <a:cubicBezTo>
                    <a:pt x="19" y="17"/>
                    <a:pt x="19" y="17"/>
                    <a:pt x="19" y="17"/>
                  </a:cubicBezTo>
                  <a:cubicBezTo>
                    <a:pt x="19" y="148"/>
                    <a:pt x="19" y="148"/>
                    <a:pt x="19" y="148"/>
                  </a:cubicBezTo>
                  <a:lnTo>
                    <a:pt x="57" y="14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7" name="Freeform 17">
              <a:extLst>
                <a:ext uri="{FF2B5EF4-FFF2-40B4-BE49-F238E27FC236}">
                  <a16:creationId xmlns:a16="http://schemas.microsoft.com/office/drawing/2014/main" id="{2F7C7BC0-2CF1-4672-BA86-4EF65E9700B7}"/>
                </a:ext>
              </a:extLst>
            </p:cNvPr>
            <p:cNvSpPr>
              <a:spLocks/>
            </p:cNvSpPr>
            <p:nvPr userDrawn="1"/>
          </p:nvSpPr>
          <p:spPr bwMode="auto">
            <a:xfrm>
              <a:off x="8597900" y="138113"/>
              <a:ext cx="123825" cy="171450"/>
            </a:xfrm>
            <a:custGeom>
              <a:avLst/>
              <a:gdLst>
                <a:gd name="T0" fmla="*/ 0 w 124"/>
                <a:gd name="T1" fmla="*/ 144 h 170"/>
                <a:gd name="T2" fmla="*/ 12 w 124"/>
                <a:gd name="T3" fmla="*/ 130 h 170"/>
                <a:gd name="T4" fmla="*/ 68 w 124"/>
                <a:gd name="T5" fmla="*/ 154 h 170"/>
                <a:gd name="T6" fmla="*/ 105 w 124"/>
                <a:gd name="T7" fmla="*/ 125 h 170"/>
                <a:gd name="T8" fmla="*/ 105 w 124"/>
                <a:gd name="T9" fmla="*/ 125 h 170"/>
                <a:gd name="T10" fmla="*/ 62 w 124"/>
                <a:gd name="T11" fmla="*/ 94 h 170"/>
                <a:gd name="T12" fmla="*/ 7 w 124"/>
                <a:gd name="T13" fmla="*/ 46 h 170"/>
                <a:gd name="T14" fmla="*/ 7 w 124"/>
                <a:gd name="T15" fmla="*/ 45 h 170"/>
                <a:gd name="T16" fmla="*/ 61 w 124"/>
                <a:gd name="T17" fmla="*/ 0 h 170"/>
                <a:gd name="T18" fmla="*/ 119 w 124"/>
                <a:gd name="T19" fmla="*/ 21 h 170"/>
                <a:gd name="T20" fmla="*/ 108 w 124"/>
                <a:gd name="T21" fmla="*/ 35 h 170"/>
                <a:gd name="T22" fmla="*/ 60 w 124"/>
                <a:gd name="T23" fmla="*/ 17 h 170"/>
                <a:gd name="T24" fmla="*/ 25 w 124"/>
                <a:gd name="T25" fmla="*/ 44 h 170"/>
                <a:gd name="T26" fmla="*/ 25 w 124"/>
                <a:gd name="T27" fmla="*/ 44 h 170"/>
                <a:gd name="T28" fmla="*/ 70 w 124"/>
                <a:gd name="T29" fmla="*/ 76 h 170"/>
                <a:gd name="T30" fmla="*/ 124 w 124"/>
                <a:gd name="T31" fmla="*/ 123 h 170"/>
                <a:gd name="T32" fmla="*/ 124 w 124"/>
                <a:gd name="T33" fmla="*/ 124 h 170"/>
                <a:gd name="T34" fmla="*/ 68 w 124"/>
                <a:gd name="T35" fmla="*/ 170 h 170"/>
                <a:gd name="T36" fmla="*/ 0 w 124"/>
                <a:gd name="T37" fmla="*/ 14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70">
                  <a:moveTo>
                    <a:pt x="0" y="144"/>
                  </a:moveTo>
                  <a:cubicBezTo>
                    <a:pt x="12" y="130"/>
                    <a:pt x="12" y="130"/>
                    <a:pt x="12" y="130"/>
                  </a:cubicBezTo>
                  <a:cubicBezTo>
                    <a:pt x="29" y="146"/>
                    <a:pt x="45" y="154"/>
                    <a:pt x="68" y="154"/>
                  </a:cubicBezTo>
                  <a:cubicBezTo>
                    <a:pt x="90" y="154"/>
                    <a:pt x="105" y="142"/>
                    <a:pt x="105" y="125"/>
                  </a:cubicBezTo>
                  <a:cubicBezTo>
                    <a:pt x="105" y="125"/>
                    <a:pt x="105" y="125"/>
                    <a:pt x="105" y="125"/>
                  </a:cubicBezTo>
                  <a:cubicBezTo>
                    <a:pt x="105" y="110"/>
                    <a:pt x="97" y="101"/>
                    <a:pt x="62" y="94"/>
                  </a:cubicBezTo>
                  <a:cubicBezTo>
                    <a:pt x="24" y="85"/>
                    <a:pt x="7" y="73"/>
                    <a:pt x="7" y="46"/>
                  </a:cubicBezTo>
                  <a:cubicBezTo>
                    <a:pt x="7" y="45"/>
                    <a:pt x="7" y="45"/>
                    <a:pt x="7" y="45"/>
                  </a:cubicBezTo>
                  <a:cubicBezTo>
                    <a:pt x="7" y="19"/>
                    <a:pt x="30" y="0"/>
                    <a:pt x="61" y="0"/>
                  </a:cubicBezTo>
                  <a:cubicBezTo>
                    <a:pt x="85" y="0"/>
                    <a:pt x="102" y="7"/>
                    <a:pt x="119" y="21"/>
                  </a:cubicBezTo>
                  <a:cubicBezTo>
                    <a:pt x="108" y="35"/>
                    <a:pt x="108" y="35"/>
                    <a:pt x="108" y="35"/>
                  </a:cubicBezTo>
                  <a:cubicBezTo>
                    <a:pt x="93" y="23"/>
                    <a:pt x="77" y="17"/>
                    <a:pt x="60" y="17"/>
                  </a:cubicBezTo>
                  <a:cubicBezTo>
                    <a:pt x="39" y="17"/>
                    <a:pt x="25" y="29"/>
                    <a:pt x="25" y="44"/>
                  </a:cubicBezTo>
                  <a:cubicBezTo>
                    <a:pt x="25" y="44"/>
                    <a:pt x="25" y="44"/>
                    <a:pt x="25" y="44"/>
                  </a:cubicBezTo>
                  <a:cubicBezTo>
                    <a:pt x="25" y="60"/>
                    <a:pt x="34" y="69"/>
                    <a:pt x="70" y="76"/>
                  </a:cubicBezTo>
                  <a:cubicBezTo>
                    <a:pt x="107" y="84"/>
                    <a:pt x="124" y="98"/>
                    <a:pt x="124" y="123"/>
                  </a:cubicBezTo>
                  <a:cubicBezTo>
                    <a:pt x="124" y="124"/>
                    <a:pt x="124" y="124"/>
                    <a:pt x="124" y="124"/>
                  </a:cubicBezTo>
                  <a:cubicBezTo>
                    <a:pt x="124" y="152"/>
                    <a:pt x="100" y="170"/>
                    <a:pt x="68" y="170"/>
                  </a:cubicBezTo>
                  <a:cubicBezTo>
                    <a:pt x="41" y="170"/>
                    <a:pt x="20" y="162"/>
                    <a:pt x="0" y="144"/>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8" name="Line 18">
              <a:extLst>
                <a:ext uri="{FF2B5EF4-FFF2-40B4-BE49-F238E27FC236}">
                  <a16:creationId xmlns:a16="http://schemas.microsoft.com/office/drawing/2014/main" id="{A5B8B4A1-4A8E-4B06-9CCE-CFA100FCA0E5}"/>
                </a:ext>
              </a:extLst>
            </p:cNvPr>
            <p:cNvSpPr>
              <a:spLocks noChangeShapeType="1"/>
            </p:cNvSpPr>
            <p:nvPr userDrawn="1"/>
          </p:nvSpPr>
          <p:spPr bwMode="auto">
            <a:xfrm>
              <a:off x="6456363" y="392113"/>
              <a:ext cx="2268538" cy="0"/>
            </a:xfrm>
            <a:prstGeom prst="line">
              <a:avLst/>
            </a:prstGeom>
            <a:noFill/>
            <a:ln w="111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9" name="Freeform 19">
              <a:extLst>
                <a:ext uri="{FF2B5EF4-FFF2-40B4-BE49-F238E27FC236}">
                  <a16:creationId xmlns:a16="http://schemas.microsoft.com/office/drawing/2014/main" id="{216291DC-1A71-4EEC-A892-8F0D80CF6070}"/>
                </a:ext>
              </a:extLst>
            </p:cNvPr>
            <p:cNvSpPr>
              <a:spLocks noEditPoints="1"/>
            </p:cNvSpPr>
            <p:nvPr userDrawn="1"/>
          </p:nvSpPr>
          <p:spPr bwMode="auto">
            <a:xfrm>
              <a:off x="6645275" y="474663"/>
              <a:ext cx="88900" cy="88900"/>
            </a:xfrm>
            <a:custGeom>
              <a:avLst/>
              <a:gdLst>
                <a:gd name="T0" fmla="*/ 0 w 89"/>
                <a:gd name="T1" fmla="*/ 45 h 89"/>
                <a:gd name="T2" fmla="*/ 0 w 89"/>
                <a:gd name="T3" fmla="*/ 45 h 89"/>
                <a:gd name="T4" fmla="*/ 45 w 89"/>
                <a:gd name="T5" fmla="*/ 0 h 89"/>
                <a:gd name="T6" fmla="*/ 89 w 89"/>
                <a:gd name="T7" fmla="*/ 44 h 89"/>
                <a:gd name="T8" fmla="*/ 89 w 89"/>
                <a:gd name="T9" fmla="*/ 45 h 89"/>
                <a:gd name="T10" fmla="*/ 44 w 89"/>
                <a:gd name="T11" fmla="*/ 89 h 89"/>
                <a:gd name="T12" fmla="*/ 0 w 89"/>
                <a:gd name="T13" fmla="*/ 45 h 89"/>
                <a:gd name="T14" fmla="*/ 79 w 89"/>
                <a:gd name="T15" fmla="*/ 45 h 89"/>
                <a:gd name="T16" fmla="*/ 79 w 89"/>
                <a:gd name="T17" fmla="*/ 45 h 89"/>
                <a:gd name="T18" fmla="*/ 44 w 89"/>
                <a:gd name="T19" fmla="*/ 9 h 89"/>
                <a:gd name="T20" fmla="*/ 10 w 89"/>
                <a:gd name="T21" fmla="*/ 44 h 89"/>
                <a:gd name="T22" fmla="*/ 10 w 89"/>
                <a:gd name="T23" fmla="*/ 45 h 89"/>
                <a:gd name="T24" fmla="*/ 45 w 89"/>
                <a:gd name="T25" fmla="*/ 80 h 89"/>
                <a:gd name="T26" fmla="*/ 79 w 89"/>
                <a:gd name="T27" fmla="*/ 4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89">
                  <a:moveTo>
                    <a:pt x="0" y="45"/>
                  </a:moveTo>
                  <a:cubicBezTo>
                    <a:pt x="0" y="45"/>
                    <a:pt x="0" y="45"/>
                    <a:pt x="0" y="45"/>
                  </a:cubicBezTo>
                  <a:cubicBezTo>
                    <a:pt x="0" y="21"/>
                    <a:pt x="18" y="0"/>
                    <a:pt x="45" y="0"/>
                  </a:cubicBezTo>
                  <a:cubicBezTo>
                    <a:pt x="71" y="0"/>
                    <a:pt x="89" y="20"/>
                    <a:pt x="89" y="44"/>
                  </a:cubicBezTo>
                  <a:cubicBezTo>
                    <a:pt x="89" y="44"/>
                    <a:pt x="89" y="44"/>
                    <a:pt x="89" y="45"/>
                  </a:cubicBezTo>
                  <a:cubicBezTo>
                    <a:pt x="89" y="68"/>
                    <a:pt x="71" y="89"/>
                    <a:pt x="44" y="89"/>
                  </a:cubicBezTo>
                  <a:cubicBezTo>
                    <a:pt x="18" y="89"/>
                    <a:pt x="0" y="69"/>
                    <a:pt x="0" y="45"/>
                  </a:cubicBezTo>
                  <a:moveTo>
                    <a:pt x="79" y="45"/>
                  </a:moveTo>
                  <a:cubicBezTo>
                    <a:pt x="79" y="45"/>
                    <a:pt x="79" y="45"/>
                    <a:pt x="79" y="45"/>
                  </a:cubicBezTo>
                  <a:cubicBezTo>
                    <a:pt x="79" y="25"/>
                    <a:pt x="64" y="9"/>
                    <a:pt x="44" y="9"/>
                  </a:cubicBezTo>
                  <a:cubicBezTo>
                    <a:pt x="25" y="9"/>
                    <a:pt x="10" y="25"/>
                    <a:pt x="10" y="44"/>
                  </a:cubicBezTo>
                  <a:cubicBezTo>
                    <a:pt x="10" y="45"/>
                    <a:pt x="10" y="45"/>
                    <a:pt x="10" y="45"/>
                  </a:cubicBezTo>
                  <a:cubicBezTo>
                    <a:pt x="10" y="64"/>
                    <a:pt x="25" y="80"/>
                    <a:pt x="45" y="80"/>
                  </a:cubicBezTo>
                  <a:cubicBezTo>
                    <a:pt x="65" y="80"/>
                    <a:pt x="79" y="65"/>
                    <a:pt x="79" y="45"/>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0" name="Freeform 20">
              <a:extLst>
                <a:ext uri="{FF2B5EF4-FFF2-40B4-BE49-F238E27FC236}">
                  <a16:creationId xmlns:a16="http://schemas.microsoft.com/office/drawing/2014/main" id="{2422DF43-1D32-43F7-8071-1BC723F63D7D}"/>
                </a:ext>
              </a:extLst>
            </p:cNvPr>
            <p:cNvSpPr>
              <a:spLocks/>
            </p:cNvSpPr>
            <p:nvPr userDrawn="1"/>
          </p:nvSpPr>
          <p:spPr bwMode="auto">
            <a:xfrm>
              <a:off x="6753225" y="498475"/>
              <a:ext cx="55563" cy="65087"/>
            </a:xfrm>
            <a:custGeom>
              <a:avLst/>
              <a:gdLst>
                <a:gd name="T0" fmla="*/ 0 w 56"/>
                <a:gd name="T1" fmla="*/ 40 h 65"/>
                <a:gd name="T2" fmla="*/ 0 w 56"/>
                <a:gd name="T3" fmla="*/ 0 h 65"/>
                <a:gd name="T4" fmla="*/ 10 w 56"/>
                <a:gd name="T5" fmla="*/ 0 h 65"/>
                <a:gd name="T6" fmla="*/ 10 w 56"/>
                <a:gd name="T7" fmla="*/ 37 h 65"/>
                <a:gd name="T8" fmla="*/ 28 w 56"/>
                <a:gd name="T9" fmla="*/ 57 h 65"/>
                <a:gd name="T10" fmla="*/ 47 w 56"/>
                <a:gd name="T11" fmla="*/ 37 h 65"/>
                <a:gd name="T12" fmla="*/ 47 w 56"/>
                <a:gd name="T13" fmla="*/ 0 h 65"/>
                <a:gd name="T14" fmla="*/ 56 w 56"/>
                <a:gd name="T15" fmla="*/ 0 h 65"/>
                <a:gd name="T16" fmla="*/ 56 w 56"/>
                <a:gd name="T17" fmla="*/ 64 h 65"/>
                <a:gd name="T18" fmla="*/ 47 w 56"/>
                <a:gd name="T19" fmla="*/ 64 h 65"/>
                <a:gd name="T20" fmla="*/ 47 w 56"/>
                <a:gd name="T21" fmla="*/ 53 h 65"/>
                <a:gd name="T22" fmla="*/ 25 w 56"/>
                <a:gd name="T23" fmla="*/ 65 h 65"/>
                <a:gd name="T24" fmla="*/ 0 w 56"/>
                <a:gd name="T25" fmla="*/ 4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5">
                  <a:moveTo>
                    <a:pt x="0" y="40"/>
                  </a:moveTo>
                  <a:cubicBezTo>
                    <a:pt x="0" y="0"/>
                    <a:pt x="0" y="0"/>
                    <a:pt x="0" y="0"/>
                  </a:cubicBezTo>
                  <a:cubicBezTo>
                    <a:pt x="10" y="0"/>
                    <a:pt x="10" y="0"/>
                    <a:pt x="10" y="0"/>
                  </a:cubicBezTo>
                  <a:cubicBezTo>
                    <a:pt x="10" y="37"/>
                    <a:pt x="10" y="37"/>
                    <a:pt x="10" y="37"/>
                  </a:cubicBezTo>
                  <a:cubicBezTo>
                    <a:pt x="10" y="49"/>
                    <a:pt x="16" y="57"/>
                    <a:pt x="28" y="57"/>
                  </a:cubicBezTo>
                  <a:cubicBezTo>
                    <a:pt x="39" y="57"/>
                    <a:pt x="47" y="49"/>
                    <a:pt x="47" y="37"/>
                  </a:cubicBezTo>
                  <a:cubicBezTo>
                    <a:pt x="47" y="0"/>
                    <a:pt x="47" y="0"/>
                    <a:pt x="47" y="0"/>
                  </a:cubicBezTo>
                  <a:cubicBezTo>
                    <a:pt x="56" y="0"/>
                    <a:pt x="56" y="0"/>
                    <a:pt x="56" y="0"/>
                  </a:cubicBezTo>
                  <a:cubicBezTo>
                    <a:pt x="56" y="64"/>
                    <a:pt x="56" y="64"/>
                    <a:pt x="56" y="64"/>
                  </a:cubicBezTo>
                  <a:cubicBezTo>
                    <a:pt x="47" y="64"/>
                    <a:pt x="47" y="64"/>
                    <a:pt x="47" y="64"/>
                  </a:cubicBezTo>
                  <a:cubicBezTo>
                    <a:pt x="47" y="53"/>
                    <a:pt x="47" y="53"/>
                    <a:pt x="47" y="53"/>
                  </a:cubicBezTo>
                  <a:cubicBezTo>
                    <a:pt x="43" y="60"/>
                    <a:pt x="36" y="65"/>
                    <a:pt x="25" y="65"/>
                  </a:cubicBezTo>
                  <a:cubicBezTo>
                    <a:pt x="9" y="65"/>
                    <a:pt x="0" y="55"/>
                    <a:pt x="0" y="40"/>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1" name="Freeform 21">
              <a:extLst>
                <a:ext uri="{FF2B5EF4-FFF2-40B4-BE49-F238E27FC236}">
                  <a16:creationId xmlns:a16="http://schemas.microsoft.com/office/drawing/2014/main" id="{F894848D-32C6-43C4-A4CB-6020B0E7BBD2}"/>
                </a:ext>
              </a:extLst>
            </p:cNvPr>
            <p:cNvSpPr>
              <a:spLocks/>
            </p:cNvSpPr>
            <p:nvPr userDrawn="1"/>
          </p:nvSpPr>
          <p:spPr bwMode="auto">
            <a:xfrm>
              <a:off x="6832600" y="496888"/>
              <a:ext cx="36513" cy="66675"/>
            </a:xfrm>
            <a:custGeom>
              <a:avLst/>
              <a:gdLst>
                <a:gd name="T0" fmla="*/ 0 w 36"/>
                <a:gd name="T1" fmla="*/ 2 h 66"/>
                <a:gd name="T2" fmla="*/ 10 w 36"/>
                <a:gd name="T3" fmla="*/ 2 h 66"/>
                <a:gd name="T4" fmla="*/ 10 w 36"/>
                <a:gd name="T5" fmla="*/ 19 h 66"/>
                <a:gd name="T6" fmla="*/ 36 w 36"/>
                <a:gd name="T7" fmla="*/ 1 h 66"/>
                <a:gd name="T8" fmla="*/ 36 w 36"/>
                <a:gd name="T9" fmla="*/ 11 h 66"/>
                <a:gd name="T10" fmla="*/ 35 w 36"/>
                <a:gd name="T11" fmla="*/ 11 h 66"/>
                <a:gd name="T12" fmla="*/ 10 w 36"/>
                <a:gd name="T13" fmla="*/ 40 h 66"/>
                <a:gd name="T14" fmla="*/ 10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10" y="2"/>
                    <a:pt x="10" y="2"/>
                    <a:pt x="10" y="2"/>
                  </a:cubicBezTo>
                  <a:cubicBezTo>
                    <a:pt x="10" y="19"/>
                    <a:pt x="10" y="19"/>
                    <a:pt x="10" y="19"/>
                  </a:cubicBezTo>
                  <a:cubicBezTo>
                    <a:pt x="15" y="8"/>
                    <a:pt x="24" y="0"/>
                    <a:pt x="36" y="1"/>
                  </a:cubicBezTo>
                  <a:cubicBezTo>
                    <a:pt x="36" y="11"/>
                    <a:pt x="36" y="11"/>
                    <a:pt x="36" y="11"/>
                  </a:cubicBezTo>
                  <a:cubicBezTo>
                    <a:pt x="35" y="11"/>
                    <a:pt x="35" y="11"/>
                    <a:pt x="35" y="11"/>
                  </a:cubicBezTo>
                  <a:cubicBezTo>
                    <a:pt x="21" y="11"/>
                    <a:pt x="10" y="21"/>
                    <a:pt x="10" y="40"/>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2" name="Freeform 22">
              <a:extLst>
                <a:ext uri="{FF2B5EF4-FFF2-40B4-BE49-F238E27FC236}">
                  <a16:creationId xmlns:a16="http://schemas.microsoft.com/office/drawing/2014/main" id="{6C98F3DF-1D7D-44FA-AED5-731FCB3DE7D4}"/>
                </a:ext>
              </a:extLst>
            </p:cNvPr>
            <p:cNvSpPr>
              <a:spLocks noEditPoints="1"/>
            </p:cNvSpPr>
            <p:nvPr userDrawn="1"/>
          </p:nvSpPr>
          <p:spPr bwMode="auto">
            <a:xfrm>
              <a:off x="6923088" y="471488"/>
              <a:ext cx="65088" cy="92075"/>
            </a:xfrm>
            <a:custGeom>
              <a:avLst/>
              <a:gdLst>
                <a:gd name="T0" fmla="*/ 9 w 64"/>
                <a:gd name="T1" fmla="*/ 79 h 92"/>
                <a:gd name="T2" fmla="*/ 9 w 64"/>
                <a:gd name="T3" fmla="*/ 91 h 92"/>
                <a:gd name="T4" fmla="*/ 0 w 64"/>
                <a:gd name="T5" fmla="*/ 91 h 92"/>
                <a:gd name="T6" fmla="*/ 0 w 64"/>
                <a:gd name="T7" fmla="*/ 0 h 92"/>
                <a:gd name="T8" fmla="*/ 9 w 64"/>
                <a:gd name="T9" fmla="*/ 0 h 92"/>
                <a:gd name="T10" fmla="*/ 9 w 64"/>
                <a:gd name="T11" fmla="*/ 40 h 92"/>
                <a:gd name="T12" fmla="*/ 34 w 64"/>
                <a:gd name="T13" fmla="*/ 25 h 92"/>
                <a:gd name="T14" fmla="*/ 64 w 64"/>
                <a:gd name="T15" fmla="*/ 59 h 92"/>
                <a:gd name="T16" fmla="*/ 64 w 64"/>
                <a:gd name="T17" fmla="*/ 59 h 92"/>
                <a:gd name="T18" fmla="*/ 34 w 64"/>
                <a:gd name="T19" fmla="*/ 92 h 92"/>
                <a:gd name="T20" fmla="*/ 9 w 64"/>
                <a:gd name="T21" fmla="*/ 79 h 92"/>
                <a:gd name="T22" fmla="*/ 55 w 64"/>
                <a:gd name="T23" fmla="*/ 59 h 92"/>
                <a:gd name="T24" fmla="*/ 55 w 64"/>
                <a:gd name="T25" fmla="*/ 59 h 92"/>
                <a:gd name="T26" fmla="*/ 32 w 64"/>
                <a:gd name="T27" fmla="*/ 34 h 92"/>
                <a:gd name="T28" fmla="*/ 9 w 64"/>
                <a:gd name="T29" fmla="*/ 59 h 92"/>
                <a:gd name="T30" fmla="*/ 9 w 64"/>
                <a:gd name="T31" fmla="*/ 59 h 92"/>
                <a:gd name="T32" fmla="*/ 32 w 64"/>
                <a:gd name="T33" fmla="*/ 84 h 92"/>
                <a:gd name="T34" fmla="*/ 55 w 64"/>
                <a:gd name="T35"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92">
                  <a:moveTo>
                    <a:pt x="9" y="79"/>
                  </a:moveTo>
                  <a:cubicBezTo>
                    <a:pt x="9" y="91"/>
                    <a:pt x="9" y="91"/>
                    <a:pt x="9" y="91"/>
                  </a:cubicBezTo>
                  <a:cubicBezTo>
                    <a:pt x="0" y="91"/>
                    <a:pt x="0" y="91"/>
                    <a:pt x="0" y="91"/>
                  </a:cubicBezTo>
                  <a:cubicBezTo>
                    <a:pt x="0" y="0"/>
                    <a:pt x="0" y="0"/>
                    <a:pt x="0" y="0"/>
                  </a:cubicBezTo>
                  <a:cubicBezTo>
                    <a:pt x="9" y="0"/>
                    <a:pt x="9" y="0"/>
                    <a:pt x="9" y="0"/>
                  </a:cubicBezTo>
                  <a:cubicBezTo>
                    <a:pt x="9" y="40"/>
                    <a:pt x="9" y="40"/>
                    <a:pt x="9" y="40"/>
                  </a:cubicBezTo>
                  <a:cubicBezTo>
                    <a:pt x="14" y="32"/>
                    <a:pt x="22" y="25"/>
                    <a:pt x="34" y="25"/>
                  </a:cubicBezTo>
                  <a:cubicBezTo>
                    <a:pt x="49" y="25"/>
                    <a:pt x="64" y="38"/>
                    <a:pt x="64" y="59"/>
                  </a:cubicBezTo>
                  <a:cubicBezTo>
                    <a:pt x="64" y="59"/>
                    <a:pt x="64" y="59"/>
                    <a:pt x="64" y="59"/>
                  </a:cubicBezTo>
                  <a:cubicBezTo>
                    <a:pt x="64" y="80"/>
                    <a:pt x="49" y="92"/>
                    <a:pt x="34" y="92"/>
                  </a:cubicBezTo>
                  <a:cubicBezTo>
                    <a:pt x="22" y="92"/>
                    <a:pt x="14" y="86"/>
                    <a:pt x="9" y="79"/>
                  </a:cubicBezTo>
                  <a:moveTo>
                    <a:pt x="55" y="59"/>
                  </a:moveTo>
                  <a:cubicBezTo>
                    <a:pt x="55" y="59"/>
                    <a:pt x="55" y="59"/>
                    <a:pt x="55" y="59"/>
                  </a:cubicBezTo>
                  <a:cubicBezTo>
                    <a:pt x="55" y="44"/>
                    <a:pt x="44" y="34"/>
                    <a:pt x="32" y="34"/>
                  </a:cubicBezTo>
                  <a:cubicBezTo>
                    <a:pt x="20" y="34"/>
                    <a:pt x="9" y="44"/>
                    <a:pt x="9" y="59"/>
                  </a:cubicBezTo>
                  <a:cubicBezTo>
                    <a:pt x="9" y="59"/>
                    <a:pt x="9" y="59"/>
                    <a:pt x="9" y="59"/>
                  </a:cubicBezTo>
                  <a:cubicBezTo>
                    <a:pt x="9" y="74"/>
                    <a:pt x="20" y="84"/>
                    <a:pt x="32" y="84"/>
                  </a:cubicBezTo>
                  <a:cubicBezTo>
                    <a:pt x="44" y="84"/>
                    <a:pt x="55" y="75"/>
                    <a:pt x="55" y="59"/>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3" name="Freeform 23">
              <a:extLst>
                <a:ext uri="{FF2B5EF4-FFF2-40B4-BE49-F238E27FC236}">
                  <a16:creationId xmlns:a16="http://schemas.microsoft.com/office/drawing/2014/main" id="{DA8ABE43-0790-4D2C-9E3E-043DE84A71B9}"/>
                </a:ext>
              </a:extLst>
            </p:cNvPr>
            <p:cNvSpPr>
              <a:spLocks noEditPoints="1"/>
            </p:cNvSpPr>
            <p:nvPr userDrawn="1"/>
          </p:nvSpPr>
          <p:spPr bwMode="auto">
            <a:xfrm>
              <a:off x="7004050" y="496888"/>
              <a:ext cx="60325" cy="66675"/>
            </a:xfrm>
            <a:custGeom>
              <a:avLst/>
              <a:gdLst>
                <a:gd name="T0" fmla="*/ 32 w 60"/>
                <a:gd name="T1" fmla="*/ 59 h 67"/>
                <a:gd name="T2" fmla="*/ 52 w 60"/>
                <a:gd name="T3" fmla="*/ 50 h 67"/>
                <a:gd name="T4" fmla="*/ 58 w 60"/>
                <a:gd name="T5" fmla="*/ 55 h 67"/>
                <a:gd name="T6" fmla="*/ 32 w 60"/>
                <a:gd name="T7" fmla="*/ 67 h 67"/>
                <a:gd name="T8" fmla="*/ 0 w 60"/>
                <a:gd name="T9" fmla="*/ 34 h 67"/>
                <a:gd name="T10" fmla="*/ 30 w 60"/>
                <a:gd name="T11" fmla="*/ 0 h 67"/>
                <a:gd name="T12" fmla="*/ 60 w 60"/>
                <a:gd name="T13" fmla="*/ 34 h 67"/>
                <a:gd name="T14" fmla="*/ 60 w 60"/>
                <a:gd name="T15" fmla="*/ 38 h 67"/>
                <a:gd name="T16" fmla="*/ 9 w 60"/>
                <a:gd name="T17" fmla="*/ 38 h 67"/>
                <a:gd name="T18" fmla="*/ 32 w 60"/>
                <a:gd name="T19" fmla="*/ 59 h 67"/>
                <a:gd name="T20" fmla="*/ 51 w 60"/>
                <a:gd name="T21" fmla="*/ 30 h 67"/>
                <a:gd name="T22" fmla="*/ 30 w 60"/>
                <a:gd name="T23" fmla="*/ 9 h 67"/>
                <a:gd name="T24" fmla="*/ 9 w 60"/>
                <a:gd name="T25" fmla="*/ 30 h 67"/>
                <a:gd name="T26" fmla="*/ 51 w 60"/>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32" y="59"/>
                  </a:moveTo>
                  <a:cubicBezTo>
                    <a:pt x="41" y="59"/>
                    <a:pt x="47" y="56"/>
                    <a:pt x="52" y="50"/>
                  </a:cubicBezTo>
                  <a:cubicBezTo>
                    <a:pt x="58" y="55"/>
                    <a:pt x="58" y="55"/>
                    <a:pt x="58" y="55"/>
                  </a:cubicBezTo>
                  <a:cubicBezTo>
                    <a:pt x="52" y="63"/>
                    <a:pt x="44" y="67"/>
                    <a:pt x="32" y="67"/>
                  </a:cubicBezTo>
                  <a:cubicBezTo>
                    <a:pt x="14" y="67"/>
                    <a:pt x="0" y="54"/>
                    <a:pt x="0" y="34"/>
                  </a:cubicBezTo>
                  <a:cubicBezTo>
                    <a:pt x="0" y="15"/>
                    <a:pt x="13" y="0"/>
                    <a:pt x="30" y="0"/>
                  </a:cubicBezTo>
                  <a:cubicBezTo>
                    <a:pt x="49" y="0"/>
                    <a:pt x="60" y="16"/>
                    <a:pt x="60" y="34"/>
                  </a:cubicBezTo>
                  <a:cubicBezTo>
                    <a:pt x="60" y="35"/>
                    <a:pt x="60" y="36"/>
                    <a:pt x="60" y="38"/>
                  </a:cubicBezTo>
                  <a:cubicBezTo>
                    <a:pt x="9" y="38"/>
                    <a:pt x="9" y="38"/>
                    <a:pt x="9" y="38"/>
                  </a:cubicBezTo>
                  <a:cubicBezTo>
                    <a:pt x="11" y="51"/>
                    <a:pt x="20" y="59"/>
                    <a:pt x="32" y="59"/>
                  </a:cubicBezTo>
                  <a:moveTo>
                    <a:pt x="51" y="30"/>
                  </a:moveTo>
                  <a:cubicBezTo>
                    <a:pt x="49" y="18"/>
                    <a:pt x="43" y="9"/>
                    <a:pt x="30" y="9"/>
                  </a:cubicBezTo>
                  <a:cubicBezTo>
                    <a:pt x="19" y="9"/>
                    <a:pt x="11" y="18"/>
                    <a:pt x="9" y="30"/>
                  </a:cubicBezTo>
                  <a:lnTo>
                    <a:pt x="51"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4" name="Freeform 24">
              <a:extLst>
                <a:ext uri="{FF2B5EF4-FFF2-40B4-BE49-F238E27FC236}">
                  <a16:creationId xmlns:a16="http://schemas.microsoft.com/office/drawing/2014/main" id="{CBF11393-4E1E-4DDD-994B-74815CFB7AC5}"/>
                </a:ext>
              </a:extLst>
            </p:cNvPr>
            <p:cNvSpPr>
              <a:spLocks/>
            </p:cNvSpPr>
            <p:nvPr userDrawn="1"/>
          </p:nvSpPr>
          <p:spPr bwMode="auto">
            <a:xfrm>
              <a:off x="7081838" y="496888"/>
              <a:ext cx="57150" cy="66675"/>
            </a:xfrm>
            <a:custGeom>
              <a:avLst/>
              <a:gdLst>
                <a:gd name="T0" fmla="*/ 0 w 56"/>
                <a:gd name="T1" fmla="*/ 2 h 66"/>
                <a:gd name="T2" fmla="*/ 10 w 56"/>
                <a:gd name="T3" fmla="*/ 2 h 66"/>
                <a:gd name="T4" fmla="*/ 10 w 56"/>
                <a:gd name="T5" fmla="*/ 13 h 66"/>
                <a:gd name="T6" fmla="*/ 32 w 56"/>
                <a:gd name="T7" fmla="*/ 0 h 66"/>
                <a:gd name="T8" fmla="*/ 56 w 56"/>
                <a:gd name="T9" fmla="*/ 26 h 66"/>
                <a:gd name="T10" fmla="*/ 56 w 56"/>
                <a:gd name="T11" fmla="*/ 66 h 66"/>
                <a:gd name="T12" fmla="*/ 47 w 56"/>
                <a:gd name="T13" fmla="*/ 66 h 66"/>
                <a:gd name="T14" fmla="*/ 47 w 56"/>
                <a:gd name="T15" fmla="*/ 29 h 66"/>
                <a:gd name="T16" fmla="*/ 29 w 56"/>
                <a:gd name="T17" fmla="*/ 9 h 66"/>
                <a:gd name="T18" fmla="*/ 10 w 56"/>
                <a:gd name="T19" fmla="*/ 29 h 66"/>
                <a:gd name="T20" fmla="*/ 10 w 56"/>
                <a:gd name="T21" fmla="*/ 66 h 66"/>
                <a:gd name="T22" fmla="*/ 0 w 56"/>
                <a:gd name="T23" fmla="*/ 66 h 66"/>
                <a:gd name="T24" fmla="*/ 0 w 56"/>
                <a:gd name="T25"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6">
                  <a:moveTo>
                    <a:pt x="0" y="2"/>
                  </a:moveTo>
                  <a:cubicBezTo>
                    <a:pt x="10" y="2"/>
                    <a:pt x="10" y="2"/>
                    <a:pt x="10" y="2"/>
                  </a:cubicBezTo>
                  <a:cubicBezTo>
                    <a:pt x="10" y="13"/>
                    <a:pt x="10" y="13"/>
                    <a:pt x="10" y="13"/>
                  </a:cubicBezTo>
                  <a:cubicBezTo>
                    <a:pt x="14" y="6"/>
                    <a:pt x="21" y="0"/>
                    <a:pt x="32" y="0"/>
                  </a:cubicBezTo>
                  <a:cubicBezTo>
                    <a:pt x="47" y="0"/>
                    <a:pt x="56" y="11"/>
                    <a:pt x="56" y="26"/>
                  </a:cubicBezTo>
                  <a:cubicBezTo>
                    <a:pt x="56" y="66"/>
                    <a:pt x="56" y="66"/>
                    <a:pt x="56" y="66"/>
                  </a:cubicBezTo>
                  <a:cubicBezTo>
                    <a:pt x="47" y="66"/>
                    <a:pt x="47" y="66"/>
                    <a:pt x="47" y="66"/>
                  </a:cubicBezTo>
                  <a:cubicBezTo>
                    <a:pt x="47" y="29"/>
                    <a:pt x="47" y="29"/>
                    <a:pt x="47" y="29"/>
                  </a:cubicBezTo>
                  <a:cubicBezTo>
                    <a:pt x="47" y="17"/>
                    <a:pt x="40" y="9"/>
                    <a:pt x="29" y="9"/>
                  </a:cubicBezTo>
                  <a:cubicBezTo>
                    <a:pt x="18" y="9"/>
                    <a:pt x="10" y="17"/>
                    <a:pt x="10" y="29"/>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5" name="Freeform 25">
              <a:extLst>
                <a:ext uri="{FF2B5EF4-FFF2-40B4-BE49-F238E27FC236}">
                  <a16:creationId xmlns:a16="http://schemas.microsoft.com/office/drawing/2014/main" id="{30E519E6-DA4E-4C9C-9013-11DA94A2A0F3}"/>
                </a:ext>
              </a:extLst>
            </p:cNvPr>
            <p:cNvSpPr>
              <a:spLocks/>
            </p:cNvSpPr>
            <p:nvPr userDrawn="1"/>
          </p:nvSpPr>
          <p:spPr bwMode="auto">
            <a:xfrm>
              <a:off x="7156450" y="496888"/>
              <a:ext cx="58738" cy="66675"/>
            </a:xfrm>
            <a:custGeom>
              <a:avLst/>
              <a:gdLst>
                <a:gd name="T0" fmla="*/ 0 w 59"/>
                <a:gd name="T1" fmla="*/ 34 h 67"/>
                <a:gd name="T2" fmla="*/ 0 w 59"/>
                <a:gd name="T3" fmla="*/ 34 h 67"/>
                <a:gd name="T4" fmla="*/ 33 w 59"/>
                <a:gd name="T5" fmla="*/ 0 h 67"/>
                <a:gd name="T6" fmla="*/ 59 w 59"/>
                <a:gd name="T7" fmla="*/ 12 h 67"/>
                <a:gd name="T8" fmla="*/ 53 w 59"/>
                <a:gd name="T9" fmla="*/ 19 h 67"/>
                <a:gd name="T10" fmla="*/ 33 w 59"/>
                <a:gd name="T11" fmla="*/ 9 h 67"/>
                <a:gd name="T12" fmla="*/ 10 w 59"/>
                <a:gd name="T13" fmla="*/ 34 h 67"/>
                <a:gd name="T14" fmla="*/ 10 w 59"/>
                <a:gd name="T15" fmla="*/ 34 h 67"/>
                <a:gd name="T16" fmla="*/ 34 w 59"/>
                <a:gd name="T17" fmla="*/ 59 h 67"/>
                <a:gd name="T18" fmla="*/ 53 w 59"/>
                <a:gd name="T19" fmla="*/ 49 h 67"/>
                <a:gd name="T20" fmla="*/ 59 w 59"/>
                <a:gd name="T21" fmla="*/ 55 h 67"/>
                <a:gd name="T22" fmla="*/ 33 w 59"/>
                <a:gd name="T23" fmla="*/ 67 h 67"/>
                <a:gd name="T24" fmla="*/ 0 w 59"/>
                <a:gd name="T25"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7">
                  <a:moveTo>
                    <a:pt x="0" y="34"/>
                  </a:moveTo>
                  <a:cubicBezTo>
                    <a:pt x="0" y="34"/>
                    <a:pt x="0" y="34"/>
                    <a:pt x="0" y="34"/>
                  </a:cubicBezTo>
                  <a:cubicBezTo>
                    <a:pt x="0" y="16"/>
                    <a:pt x="14" y="0"/>
                    <a:pt x="33" y="0"/>
                  </a:cubicBezTo>
                  <a:cubicBezTo>
                    <a:pt x="45" y="0"/>
                    <a:pt x="53" y="6"/>
                    <a:pt x="59" y="12"/>
                  </a:cubicBezTo>
                  <a:cubicBezTo>
                    <a:pt x="53" y="19"/>
                    <a:pt x="53" y="19"/>
                    <a:pt x="53" y="19"/>
                  </a:cubicBezTo>
                  <a:cubicBezTo>
                    <a:pt x="47" y="13"/>
                    <a:pt x="42" y="9"/>
                    <a:pt x="33" y="9"/>
                  </a:cubicBezTo>
                  <a:cubicBezTo>
                    <a:pt x="20" y="9"/>
                    <a:pt x="10" y="20"/>
                    <a:pt x="10" y="34"/>
                  </a:cubicBezTo>
                  <a:cubicBezTo>
                    <a:pt x="10" y="34"/>
                    <a:pt x="10" y="34"/>
                    <a:pt x="10" y="34"/>
                  </a:cubicBezTo>
                  <a:cubicBezTo>
                    <a:pt x="10" y="48"/>
                    <a:pt x="20" y="59"/>
                    <a:pt x="34" y="59"/>
                  </a:cubicBezTo>
                  <a:cubicBezTo>
                    <a:pt x="42" y="59"/>
                    <a:pt x="48" y="55"/>
                    <a:pt x="53" y="49"/>
                  </a:cubicBezTo>
                  <a:cubicBezTo>
                    <a:pt x="59" y="55"/>
                    <a:pt x="59" y="55"/>
                    <a:pt x="59" y="55"/>
                  </a:cubicBezTo>
                  <a:cubicBezTo>
                    <a:pt x="53" y="62"/>
                    <a:pt x="45" y="67"/>
                    <a:pt x="33" y="67"/>
                  </a:cubicBezTo>
                  <a:cubicBezTo>
                    <a:pt x="14" y="67"/>
                    <a:pt x="0" y="52"/>
                    <a:pt x="0" y="34"/>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6" name="Freeform 26">
              <a:extLst>
                <a:ext uri="{FF2B5EF4-FFF2-40B4-BE49-F238E27FC236}">
                  <a16:creationId xmlns:a16="http://schemas.microsoft.com/office/drawing/2014/main" id="{9F7E2BB8-07B7-423A-884D-5BEE23820B93}"/>
                </a:ext>
              </a:extLst>
            </p:cNvPr>
            <p:cNvSpPr>
              <a:spLocks/>
            </p:cNvSpPr>
            <p:nvPr userDrawn="1"/>
          </p:nvSpPr>
          <p:spPr bwMode="auto">
            <a:xfrm>
              <a:off x="7234238" y="471488"/>
              <a:ext cx="55563" cy="92075"/>
            </a:xfrm>
            <a:custGeom>
              <a:avLst/>
              <a:gdLst>
                <a:gd name="T0" fmla="*/ 0 w 56"/>
                <a:gd name="T1" fmla="*/ 0 h 91"/>
                <a:gd name="T2" fmla="*/ 9 w 56"/>
                <a:gd name="T3" fmla="*/ 0 h 91"/>
                <a:gd name="T4" fmla="*/ 9 w 56"/>
                <a:gd name="T5" fmla="*/ 38 h 91"/>
                <a:gd name="T6" fmla="*/ 31 w 56"/>
                <a:gd name="T7" fmla="*/ 25 h 91"/>
                <a:gd name="T8" fmla="*/ 56 w 56"/>
                <a:gd name="T9" fmla="*/ 51 h 91"/>
                <a:gd name="T10" fmla="*/ 56 w 56"/>
                <a:gd name="T11" fmla="*/ 91 h 91"/>
                <a:gd name="T12" fmla="*/ 46 w 56"/>
                <a:gd name="T13" fmla="*/ 91 h 91"/>
                <a:gd name="T14" fmla="*/ 46 w 56"/>
                <a:gd name="T15" fmla="*/ 54 h 91"/>
                <a:gd name="T16" fmla="*/ 28 w 56"/>
                <a:gd name="T17" fmla="*/ 34 h 91"/>
                <a:gd name="T18" fmla="*/ 9 w 56"/>
                <a:gd name="T19" fmla="*/ 54 h 91"/>
                <a:gd name="T20" fmla="*/ 9 w 56"/>
                <a:gd name="T21" fmla="*/ 91 h 91"/>
                <a:gd name="T22" fmla="*/ 0 w 56"/>
                <a:gd name="T23" fmla="*/ 91 h 91"/>
                <a:gd name="T24" fmla="*/ 0 w 5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
                  <a:moveTo>
                    <a:pt x="0" y="0"/>
                  </a:moveTo>
                  <a:cubicBezTo>
                    <a:pt x="9" y="0"/>
                    <a:pt x="9" y="0"/>
                    <a:pt x="9" y="0"/>
                  </a:cubicBezTo>
                  <a:cubicBezTo>
                    <a:pt x="9" y="38"/>
                    <a:pt x="9" y="38"/>
                    <a:pt x="9" y="38"/>
                  </a:cubicBezTo>
                  <a:cubicBezTo>
                    <a:pt x="13" y="31"/>
                    <a:pt x="20" y="25"/>
                    <a:pt x="31" y="25"/>
                  </a:cubicBezTo>
                  <a:cubicBezTo>
                    <a:pt x="47" y="25"/>
                    <a:pt x="56" y="36"/>
                    <a:pt x="56" y="51"/>
                  </a:cubicBezTo>
                  <a:cubicBezTo>
                    <a:pt x="56" y="91"/>
                    <a:pt x="56" y="91"/>
                    <a:pt x="56" y="91"/>
                  </a:cubicBezTo>
                  <a:cubicBezTo>
                    <a:pt x="46" y="91"/>
                    <a:pt x="46" y="91"/>
                    <a:pt x="46" y="91"/>
                  </a:cubicBezTo>
                  <a:cubicBezTo>
                    <a:pt x="46" y="54"/>
                    <a:pt x="46" y="54"/>
                    <a:pt x="46" y="54"/>
                  </a:cubicBezTo>
                  <a:cubicBezTo>
                    <a:pt x="46" y="42"/>
                    <a:pt x="40" y="34"/>
                    <a:pt x="28" y="34"/>
                  </a:cubicBezTo>
                  <a:cubicBezTo>
                    <a:pt x="17" y="34"/>
                    <a:pt x="9" y="42"/>
                    <a:pt x="9" y="54"/>
                  </a:cubicBezTo>
                  <a:cubicBezTo>
                    <a:pt x="9" y="91"/>
                    <a:pt x="9" y="91"/>
                    <a:pt x="9" y="91"/>
                  </a:cubicBezTo>
                  <a:cubicBezTo>
                    <a:pt x="0" y="91"/>
                    <a:pt x="0" y="91"/>
                    <a:pt x="0" y="91"/>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7" name="Freeform 27">
              <a:extLst>
                <a:ext uri="{FF2B5EF4-FFF2-40B4-BE49-F238E27FC236}">
                  <a16:creationId xmlns:a16="http://schemas.microsoft.com/office/drawing/2014/main" id="{20A02E3B-2FFE-43CF-978A-AE837E29643E}"/>
                </a:ext>
              </a:extLst>
            </p:cNvPr>
            <p:cNvSpPr>
              <a:spLocks/>
            </p:cNvSpPr>
            <p:nvPr userDrawn="1"/>
          </p:nvSpPr>
          <p:spPr bwMode="auto">
            <a:xfrm>
              <a:off x="7310438" y="496888"/>
              <a:ext cx="98425" cy="66675"/>
            </a:xfrm>
            <a:custGeom>
              <a:avLst/>
              <a:gdLst>
                <a:gd name="T0" fmla="*/ 0 w 98"/>
                <a:gd name="T1" fmla="*/ 2 h 66"/>
                <a:gd name="T2" fmla="*/ 10 w 98"/>
                <a:gd name="T3" fmla="*/ 2 h 66"/>
                <a:gd name="T4" fmla="*/ 10 w 98"/>
                <a:gd name="T5" fmla="*/ 13 h 66"/>
                <a:gd name="T6" fmla="*/ 31 w 98"/>
                <a:gd name="T7" fmla="*/ 0 h 66"/>
                <a:gd name="T8" fmla="*/ 51 w 98"/>
                <a:gd name="T9" fmla="*/ 13 h 66"/>
                <a:gd name="T10" fmla="*/ 74 w 98"/>
                <a:gd name="T11" fmla="*/ 0 h 66"/>
                <a:gd name="T12" fmla="*/ 98 w 98"/>
                <a:gd name="T13" fmla="*/ 26 h 66"/>
                <a:gd name="T14" fmla="*/ 98 w 98"/>
                <a:gd name="T15" fmla="*/ 66 h 66"/>
                <a:gd name="T16" fmla="*/ 88 w 98"/>
                <a:gd name="T17" fmla="*/ 66 h 66"/>
                <a:gd name="T18" fmla="*/ 88 w 98"/>
                <a:gd name="T19" fmla="*/ 29 h 66"/>
                <a:gd name="T20" fmla="*/ 72 w 98"/>
                <a:gd name="T21" fmla="*/ 9 h 66"/>
                <a:gd name="T22" fmla="*/ 54 w 98"/>
                <a:gd name="T23" fmla="*/ 29 h 66"/>
                <a:gd name="T24" fmla="*/ 54 w 98"/>
                <a:gd name="T25" fmla="*/ 66 h 66"/>
                <a:gd name="T26" fmla="*/ 44 w 98"/>
                <a:gd name="T27" fmla="*/ 66 h 66"/>
                <a:gd name="T28" fmla="*/ 44 w 98"/>
                <a:gd name="T29" fmla="*/ 28 h 66"/>
                <a:gd name="T30" fmla="*/ 28 w 98"/>
                <a:gd name="T31" fmla="*/ 9 h 66"/>
                <a:gd name="T32" fmla="*/ 10 w 98"/>
                <a:gd name="T33" fmla="*/ 29 h 66"/>
                <a:gd name="T34" fmla="*/ 10 w 98"/>
                <a:gd name="T35" fmla="*/ 66 h 66"/>
                <a:gd name="T36" fmla="*/ 0 w 98"/>
                <a:gd name="T37" fmla="*/ 66 h 66"/>
                <a:gd name="T38" fmla="*/ 0 w 98"/>
                <a:gd name="T3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66">
                  <a:moveTo>
                    <a:pt x="0" y="2"/>
                  </a:moveTo>
                  <a:cubicBezTo>
                    <a:pt x="10" y="2"/>
                    <a:pt x="10" y="2"/>
                    <a:pt x="10" y="2"/>
                  </a:cubicBezTo>
                  <a:cubicBezTo>
                    <a:pt x="10" y="13"/>
                    <a:pt x="10" y="13"/>
                    <a:pt x="10" y="13"/>
                  </a:cubicBezTo>
                  <a:cubicBezTo>
                    <a:pt x="14" y="6"/>
                    <a:pt x="20" y="0"/>
                    <a:pt x="31" y="0"/>
                  </a:cubicBezTo>
                  <a:cubicBezTo>
                    <a:pt x="41" y="0"/>
                    <a:pt x="48" y="6"/>
                    <a:pt x="51" y="13"/>
                  </a:cubicBezTo>
                  <a:cubicBezTo>
                    <a:pt x="56" y="6"/>
                    <a:pt x="63" y="0"/>
                    <a:pt x="74" y="0"/>
                  </a:cubicBezTo>
                  <a:cubicBezTo>
                    <a:pt x="89" y="0"/>
                    <a:pt x="98" y="10"/>
                    <a:pt x="98" y="26"/>
                  </a:cubicBezTo>
                  <a:cubicBezTo>
                    <a:pt x="98" y="66"/>
                    <a:pt x="98" y="66"/>
                    <a:pt x="98" y="66"/>
                  </a:cubicBezTo>
                  <a:cubicBezTo>
                    <a:pt x="88" y="66"/>
                    <a:pt x="88" y="66"/>
                    <a:pt x="88" y="66"/>
                  </a:cubicBezTo>
                  <a:cubicBezTo>
                    <a:pt x="88" y="29"/>
                    <a:pt x="88" y="29"/>
                    <a:pt x="88" y="29"/>
                  </a:cubicBezTo>
                  <a:cubicBezTo>
                    <a:pt x="88" y="16"/>
                    <a:pt x="82" y="9"/>
                    <a:pt x="72" y="9"/>
                  </a:cubicBezTo>
                  <a:cubicBezTo>
                    <a:pt x="62" y="9"/>
                    <a:pt x="54" y="16"/>
                    <a:pt x="54" y="29"/>
                  </a:cubicBezTo>
                  <a:cubicBezTo>
                    <a:pt x="54" y="66"/>
                    <a:pt x="54" y="66"/>
                    <a:pt x="54" y="66"/>
                  </a:cubicBezTo>
                  <a:cubicBezTo>
                    <a:pt x="44" y="66"/>
                    <a:pt x="44" y="66"/>
                    <a:pt x="44" y="66"/>
                  </a:cubicBezTo>
                  <a:cubicBezTo>
                    <a:pt x="44" y="28"/>
                    <a:pt x="44" y="28"/>
                    <a:pt x="44" y="28"/>
                  </a:cubicBezTo>
                  <a:cubicBezTo>
                    <a:pt x="44" y="16"/>
                    <a:pt x="38" y="9"/>
                    <a:pt x="28" y="9"/>
                  </a:cubicBezTo>
                  <a:cubicBezTo>
                    <a:pt x="18" y="9"/>
                    <a:pt x="10" y="18"/>
                    <a:pt x="10" y="29"/>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8" name="Freeform 28">
              <a:extLst>
                <a:ext uri="{FF2B5EF4-FFF2-40B4-BE49-F238E27FC236}">
                  <a16:creationId xmlns:a16="http://schemas.microsoft.com/office/drawing/2014/main" id="{AC9F305C-2E9C-43D9-BECA-721E96952C80}"/>
                </a:ext>
              </a:extLst>
            </p:cNvPr>
            <p:cNvSpPr>
              <a:spLocks noEditPoints="1"/>
            </p:cNvSpPr>
            <p:nvPr userDrawn="1"/>
          </p:nvSpPr>
          <p:spPr bwMode="auto">
            <a:xfrm>
              <a:off x="7426325" y="496888"/>
              <a:ext cx="55563" cy="66675"/>
            </a:xfrm>
            <a:custGeom>
              <a:avLst/>
              <a:gdLst>
                <a:gd name="T0" fmla="*/ 0 w 56"/>
                <a:gd name="T1" fmla="*/ 46 h 66"/>
                <a:gd name="T2" fmla="*/ 0 w 56"/>
                <a:gd name="T3" fmla="*/ 46 h 66"/>
                <a:gd name="T4" fmla="*/ 27 w 56"/>
                <a:gd name="T5" fmla="*/ 25 h 66"/>
                <a:gd name="T6" fmla="*/ 47 w 56"/>
                <a:gd name="T7" fmla="*/ 28 h 66"/>
                <a:gd name="T8" fmla="*/ 47 w 56"/>
                <a:gd name="T9" fmla="*/ 26 h 66"/>
                <a:gd name="T10" fmla="*/ 28 w 56"/>
                <a:gd name="T11" fmla="*/ 9 h 66"/>
                <a:gd name="T12" fmla="*/ 9 w 56"/>
                <a:gd name="T13" fmla="*/ 13 h 66"/>
                <a:gd name="T14" fmla="*/ 6 w 56"/>
                <a:gd name="T15" fmla="*/ 5 h 66"/>
                <a:gd name="T16" fmla="*/ 29 w 56"/>
                <a:gd name="T17" fmla="*/ 0 h 66"/>
                <a:gd name="T18" fmla="*/ 50 w 56"/>
                <a:gd name="T19" fmla="*/ 7 h 66"/>
                <a:gd name="T20" fmla="*/ 56 w 56"/>
                <a:gd name="T21" fmla="*/ 26 h 66"/>
                <a:gd name="T22" fmla="*/ 56 w 56"/>
                <a:gd name="T23" fmla="*/ 65 h 66"/>
                <a:gd name="T24" fmla="*/ 47 w 56"/>
                <a:gd name="T25" fmla="*/ 65 h 66"/>
                <a:gd name="T26" fmla="*/ 47 w 56"/>
                <a:gd name="T27" fmla="*/ 55 h 66"/>
                <a:gd name="T28" fmla="*/ 24 w 56"/>
                <a:gd name="T29" fmla="*/ 66 h 66"/>
                <a:gd name="T30" fmla="*/ 0 w 56"/>
                <a:gd name="T31" fmla="*/ 46 h 66"/>
                <a:gd name="T32" fmla="*/ 47 w 56"/>
                <a:gd name="T33" fmla="*/ 41 h 66"/>
                <a:gd name="T34" fmla="*/ 47 w 56"/>
                <a:gd name="T35" fmla="*/ 35 h 66"/>
                <a:gd name="T36" fmla="*/ 28 w 56"/>
                <a:gd name="T37" fmla="*/ 33 h 66"/>
                <a:gd name="T38" fmla="*/ 10 w 56"/>
                <a:gd name="T39" fmla="*/ 46 h 66"/>
                <a:gd name="T40" fmla="*/ 10 w 56"/>
                <a:gd name="T41" fmla="*/ 46 h 66"/>
                <a:gd name="T42" fmla="*/ 26 w 56"/>
                <a:gd name="T43" fmla="*/ 59 h 66"/>
                <a:gd name="T44" fmla="*/ 47 w 56"/>
                <a:gd name="T45"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0" y="46"/>
                  </a:moveTo>
                  <a:cubicBezTo>
                    <a:pt x="0" y="46"/>
                    <a:pt x="0" y="46"/>
                    <a:pt x="0" y="46"/>
                  </a:cubicBezTo>
                  <a:cubicBezTo>
                    <a:pt x="0" y="32"/>
                    <a:pt x="11" y="25"/>
                    <a:pt x="27" y="25"/>
                  </a:cubicBezTo>
                  <a:cubicBezTo>
                    <a:pt x="36" y="25"/>
                    <a:pt x="41" y="26"/>
                    <a:pt x="47" y="28"/>
                  </a:cubicBezTo>
                  <a:cubicBezTo>
                    <a:pt x="47" y="26"/>
                    <a:pt x="47" y="26"/>
                    <a:pt x="47" y="26"/>
                  </a:cubicBezTo>
                  <a:cubicBezTo>
                    <a:pt x="47" y="14"/>
                    <a:pt x="40" y="9"/>
                    <a:pt x="28" y="9"/>
                  </a:cubicBezTo>
                  <a:cubicBezTo>
                    <a:pt x="20" y="9"/>
                    <a:pt x="15" y="10"/>
                    <a:pt x="9" y="13"/>
                  </a:cubicBezTo>
                  <a:cubicBezTo>
                    <a:pt x="6" y="5"/>
                    <a:pt x="6" y="5"/>
                    <a:pt x="6" y="5"/>
                  </a:cubicBezTo>
                  <a:cubicBezTo>
                    <a:pt x="13" y="2"/>
                    <a:pt x="20" y="0"/>
                    <a:pt x="29" y="0"/>
                  </a:cubicBezTo>
                  <a:cubicBezTo>
                    <a:pt x="38" y="0"/>
                    <a:pt x="45" y="2"/>
                    <a:pt x="50" y="7"/>
                  </a:cubicBezTo>
                  <a:cubicBezTo>
                    <a:pt x="54" y="11"/>
                    <a:pt x="56" y="18"/>
                    <a:pt x="56" y="26"/>
                  </a:cubicBezTo>
                  <a:cubicBezTo>
                    <a:pt x="56" y="65"/>
                    <a:pt x="56" y="65"/>
                    <a:pt x="56" y="65"/>
                  </a:cubicBezTo>
                  <a:cubicBezTo>
                    <a:pt x="47" y="65"/>
                    <a:pt x="47" y="65"/>
                    <a:pt x="47" y="65"/>
                  </a:cubicBezTo>
                  <a:cubicBezTo>
                    <a:pt x="47" y="55"/>
                    <a:pt x="47" y="55"/>
                    <a:pt x="47" y="55"/>
                  </a:cubicBezTo>
                  <a:cubicBezTo>
                    <a:pt x="43" y="61"/>
                    <a:pt x="35" y="66"/>
                    <a:pt x="24" y="66"/>
                  </a:cubicBezTo>
                  <a:cubicBezTo>
                    <a:pt x="12" y="66"/>
                    <a:pt x="0" y="60"/>
                    <a:pt x="0" y="46"/>
                  </a:cubicBezTo>
                  <a:moveTo>
                    <a:pt x="47" y="41"/>
                  </a:moveTo>
                  <a:cubicBezTo>
                    <a:pt x="47" y="35"/>
                    <a:pt x="47" y="35"/>
                    <a:pt x="47" y="35"/>
                  </a:cubicBezTo>
                  <a:cubicBezTo>
                    <a:pt x="42" y="34"/>
                    <a:pt x="36" y="33"/>
                    <a:pt x="28" y="33"/>
                  </a:cubicBezTo>
                  <a:cubicBezTo>
                    <a:pt x="17" y="33"/>
                    <a:pt x="10" y="38"/>
                    <a:pt x="10" y="46"/>
                  </a:cubicBezTo>
                  <a:cubicBezTo>
                    <a:pt x="10" y="46"/>
                    <a:pt x="10" y="46"/>
                    <a:pt x="10" y="46"/>
                  </a:cubicBezTo>
                  <a:cubicBezTo>
                    <a:pt x="10" y="54"/>
                    <a:pt x="17" y="59"/>
                    <a:pt x="26" y="59"/>
                  </a:cubicBezTo>
                  <a:cubicBezTo>
                    <a:pt x="38" y="59"/>
                    <a:pt x="47" y="52"/>
                    <a:pt x="47" y="41"/>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9" name="Freeform 29">
              <a:extLst>
                <a:ext uri="{FF2B5EF4-FFF2-40B4-BE49-F238E27FC236}">
                  <a16:creationId xmlns:a16="http://schemas.microsoft.com/office/drawing/2014/main" id="{4CDE0784-2A6E-4C2F-963F-6EDADE5DF39E}"/>
                </a:ext>
              </a:extLst>
            </p:cNvPr>
            <p:cNvSpPr>
              <a:spLocks/>
            </p:cNvSpPr>
            <p:nvPr userDrawn="1"/>
          </p:nvSpPr>
          <p:spPr bwMode="auto">
            <a:xfrm>
              <a:off x="7504113" y="496888"/>
              <a:ext cx="36513" cy="66675"/>
            </a:xfrm>
            <a:custGeom>
              <a:avLst/>
              <a:gdLst>
                <a:gd name="T0" fmla="*/ 0 w 36"/>
                <a:gd name="T1" fmla="*/ 2 h 66"/>
                <a:gd name="T2" fmla="*/ 10 w 36"/>
                <a:gd name="T3" fmla="*/ 2 h 66"/>
                <a:gd name="T4" fmla="*/ 10 w 36"/>
                <a:gd name="T5" fmla="*/ 19 h 66"/>
                <a:gd name="T6" fmla="*/ 36 w 36"/>
                <a:gd name="T7" fmla="*/ 1 h 66"/>
                <a:gd name="T8" fmla="*/ 36 w 36"/>
                <a:gd name="T9" fmla="*/ 11 h 66"/>
                <a:gd name="T10" fmla="*/ 35 w 36"/>
                <a:gd name="T11" fmla="*/ 11 h 66"/>
                <a:gd name="T12" fmla="*/ 10 w 36"/>
                <a:gd name="T13" fmla="*/ 40 h 66"/>
                <a:gd name="T14" fmla="*/ 10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10" y="2"/>
                    <a:pt x="10" y="2"/>
                    <a:pt x="10" y="2"/>
                  </a:cubicBezTo>
                  <a:cubicBezTo>
                    <a:pt x="10" y="19"/>
                    <a:pt x="10" y="19"/>
                    <a:pt x="10" y="19"/>
                  </a:cubicBezTo>
                  <a:cubicBezTo>
                    <a:pt x="14" y="8"/>
                    <a:pt x="24" y="0"/>
                    <a:pt x="36" y="1"/>
                  </a:cubicBezTo>
                  <a:cubicBezTo>
                    <a:pt x="36" y="11"/>
                    <a:pt x="36" y="11"/>
                    <a:pt x="36" y="11"/>
                  </a:cubicBezTo>
                  <a:cubicBezTo>
                    <a:pt x="35" y="11"/>
                    <a:pt x="35" y="11"/>
                    <a:pt x="35" y="11"/>
                  </a:cubicBezTo>
                  <a:cubicBezTo>
                    <a:pt x="21" y="11"/>
                    <a:pt x="10" y="21"/>
                    <a:pt x="10" y="40"/>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0" name="Freeform 30">
              <a:extLst>
                <a:ext uri="{FF2B5EF4-FFF2-40B4-BE49-F238E27FC236}">
                  <a16:creationId xmlns:a16="http://schemas.microsoft.com/office/drawing/2014/main" id="{EF9B8BC0-04AC-4140-BB7C-61C23E3E1CE9}"/>
                </a:ext>
              </a:extLst>
            </p:cNvPr>
            <p:cNvSpPr>
              <a:spLocks/>
            </p:cNvSpPr>
            <p:nvPr userDrawn="1"/>
          </p:nvSpPr>
          <p:spPr bwMode="auto">
            <a:xfrm>
              <a:off x="7556500" y="471488"/>
              <a:ext cx="57150" cy="92075"/>
            </a:xfrm>
            <a:custGeom>
              <a:avLst/>
              <a:gdLst>
                <a:gd name="T0" fmla="*/ 0 w 36"/>
                <a:gd name="T1" fmla="*/ 0 h 58"/>
                <a:gd name="T2" fmla="*/ 6 w 36"/>
                <a:gd name="T3" fmla="*/ 0 h 58"/>
                <a:gd name="T4" fmla="*/ 6 w 36"/>
                <a:gd name="T5" fmla="*/ 40 h 58"/>
                <a:gd name="T6" fmla="*/ 28 w 36"/>
                <a:gd name="T7" fmla="*/ 17 h 58"/>
                <a:gd name="T8" fmla="*/ 36 w 36"/>
                <a:gd name="T9" fmla="*/ 17 h 58"/>
                <a:gd name="T10" fmla="*/ 18 w 36"/>
                <a:gd name="T11" fmla="*/ 34 h 58"/>
                <a:gd name="T12" fmla="*/ 36 w 36"/>
                <a:gd name="T13" fmla="*/ 58 h 58"/>
                <a:gd name="T14" fmla="*/ 29 w 36"/>
                <a:gd name="T15" fmla="*/ 58 h 58"/>
                <a:gd name="T16" fmla="*/ 14 w 36"/>
                <a:gd name="T17" fmla="*/ 39 h 58"/>
                <a:gd name="T18" fmla="*/ 6 w 36"/>
                <a:gd name="T19" fmla="*/ 47 h 58"/>
                <a:gd name="T20" fmla="*/ 6 w 36"/>
                <a:gd name="T21" fmla="*/ 58 h 58"/>
                <a:gd name="T22" fmla="*/ 0 w 36"/>
                <a:gd name="T23" fmla="*/ 58 h 58"/>
                <a:gd name="T24" fmla="*/ 0 w 36"/>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8">
                  <a:moveTo>
                    <a:pt x="0" y="0"/>
                  </a:moveTo>
                  <a:lnTo>
                    <a:pt x="6" y="0"/>
                  </a:lnTo>
                  <a:lnTo>
                    <a:pt x="6" y="40"/>
                  </a:lnTo>
                  <a:lnTo>
                    <a:pt x="28" y="17"/>
                  </a:lnTo>
                  <a:lnTo>
                    <a:pt x="36" y="17"/>
                  </a:lnTo>
                  <a:lnTo>
                    <a:pt x="18" y="34"/>
                  </a:lnTo>
                  <a:lnTo>
                    <a:pt x="36" y="58"/>
                  </a:lnTo>
                  <a:lnTo>
                    <a:pt x="29" y="58"/>
                  </a:lnTo>
                  <a:lnTo>
                    <a:pt x="14" y="39"/>
                  </a:lnTo>
                  <a:lnTo>
                    <a:pt x="6" y="47"/>
                  </a:lnTo>
                  <a:lnTo>
                    <a:pt x="6" y="58"/>
                  </a:lnTo>
                  <a:lnTo>
                    <a:pt x="0" y="58"/>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1" name="Freeform 31">
              <a:extLst>
                <a:ext uri="{FF2B5EF4-FFF2-40B4-BE49-F238E27FC236}">
                  <a16:creationId xmlns:a16="http://schemas.microsoft.com/office/drawing/2014/main" id="{47E37A49-2983-412F-ADC9-674A936D03B5}"/>
                </a:ext>
              </a:extLst>
            </p:cNvPr>
            <p:cNvSpPr>
              <a:spLocks noEditPoints="1"/>
            </p:cNvSpPr>
            <p:nvPr userDrawn="1"/>
          </p:nvSpPr>
          <p:spPr bwMode="auto">
            <a:xfrm>
              <a:off x="7667625" y="473075"/>
              <a:ext cx="11113" cy="90487"/>
            </a:xfrm>
            <a:custGeom>
              <a:avLst/>
              <a:gdLst>
                <a:gd name="T0" fmla="*/ 0 w 7"/>
                <a:gd name="T1" fmla="*/ 0 h 57"/>
                <a:gd name="T2" fmla="*/ 7 w 7"/>
                <a:gd name="T3" fmla="*/ 0 h 57"/>
                <a:gd name="T4" fmla="*/ 7 w 7"/>
                <a:gd name="T5" fmla="*/ 7 h 57"/>
                <a:gd name="T6" fmla="*/ 0 w 7"/>
                <a:gd name="T7" fmla="*/ 7 h 57"/>
                <a:gd name="T8" fmla="*/ 0 w 7"/>
                <a:gd name="T9" fmla="*/ 0 h 57"/>
                <a:gd name="T10" fmla="*/ 0 w 7"/>
                <a:gd name="T11" fmla="*/ 16 h 57"/>
                <a:gd name="T12" fmla="*/ 7 w 7"/>
                <a:gd name="T13" fmla="*/ 16 h 57"/>
                <a:gd name="T14" fmla="*/ 7 w 7"/>
                <a:gd name="T15" fmla="*/ 57 h 57"/>
                <a:gd name="T16" fmla="*/ 0 w 7"/>
                <a:gd name="T17" fmla="*/ 57 h 57"/>
                <a:gd name="T18" fmla="*/ 0 w 7"/>
                <a:gd name="T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7">
                  <a:moveTo>
                    <a:pt x="0" y="0"/>
                  </a:moveTo>
                  <a:lnTo>
                    <a:pt x="7" y="0"/>
                  </a:lnTo>
                  <a:lnTo>
                    <a:pt x="7" y="7"/>
                  </a:lnTo>
                  <a:lnTo>
                    <a:pt x="0" y="7"/>
                  </a:lnTo>
                  <a:lnTo>
                    <a:pt x="0" y="0"/>
                  </a:lnTo>
                  <a:close/>
                  <a:moveTo>
                    <a:pt x="0" y="16"/>
                  </a:moveTo>
                  <a:lnTo>
                    <a:pt x="7" y="16"/>
                  </a:lnTo>
                  <a:lnTo>
                    <a:pt x="7" y="57"/>
                  </a:lnTo>
                  <a:lnTo>
                    <a:pt x="0" y="57"/>
                  </a:lnTo>
                  <a:lnTo>
                    <a:pt x="0" y="1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2" name="Freeform 32">
              <a:extLst>
                <a:ext uri="{FF2B5EF4-FFF2-40B4-BE49-F238E27FC236}">
                  <a16:creationId xmlns:a16="http://schemas.microsoft.com/office/drawing/2014/main" id="{7BA598C1-543F-4172-BD26-5A7B35234E11}"/>
                </a:ext>
              </a:extLst>
            </p:cNvPr>
            <p:cNvSpPr>
              <a:spLocks/>
            </p:cNvSpPr>
            <p:nvPr userDrawn="1"/>
          </p:nvSpPr>
          <p:spPr bwMode="auto">
            <a:xfrm>
              <a:off x="7696200" y="496888"/>
              <a:ext cx="50800" cy="66675"/>
            </a:xfrm>
            <a:custGeom>
              <a:avLst/>
              <a:gdLst>
                <a:gd name="T0" fmla="*/ 0 w 50"/>
                <a:gd name="T1" fmla="*/ 57 h 66"/>
                <a:gd name="T2" fmla="*/ 5 w 50"/>
                <a:gd name="T3" fmla="*/ 50 h 66"/>
                <a:gd name="T4" fmla="*/ 27 w 50"/>
                <a:gd name="T5" fmla="*/ 58 h 66"/>
                <a:gd name="T6" fmla="*/ 41 w 50"/>
                <a:gd name="T7" fmla="*/ 48 h 66"/>
                <a:gd name="T8" fmla="*/ 41 w 50"/>
                <a:gd name="T9" fmla="*/ 48 h 66"/>
                <a:gd name="T10" fmla="*/ 25 w 50"/>
                <a:gd name="T11" fmla="*/ 36 h 66"/>
                <a:gd name="T12" fmla="*/ 3 w 50"/>
                <a:gd name="T13" fmla="*/ 18 h 66"/>
                <a:gd name="T14" fmla="*/ 3 w 50"/>
                <a:gd name="T15" fmla="*/ 18 h 66"/>
                <a:gd name="T16" fmla="*/ 25 w 50"/>
                <a:gd name="T17" fmla="*/ 0 h 66"/>
                <a:gd name="T18" fmla="*/ 48 w 50"/>
                <a:gd name="T19" fmla="*/ 7 h 66"/>
                <a:gd name="T20" fmla="*/ 44 w 50"/>
                <a:gd name="T21" fmla="*/ 14 h 66"/>
                <a:gd name="T22" fmla="*/ 25 w 50"/>
                <a:gd name="T23" fmla="*/ 8 h 66"/>
                <a:gd name="T24" fmla="*/ 13 w 50"/>
                <a:gd name="T25" fmla="*/ 17 h 66"/>
                <a:gd name="T26" fmla="*/ 13 w 50"/>
                <a:gd name="T27" fmla="*/ 17 h 66"/>
                <a:gd name="T28" fmla="*/ 29 w 50"/>
                <a:gd name="T29" fmla="*/ 28 h 66"/>
                <a:gd name="T30" fmla="*/ 50 w 50"/>
                <a:gd name="T31" fmla="*/ 47 h 66"/>
                <a:gd name="T32" fmla="*/ 50 w 50"/>
                <a:gd name="T33" fmla="*/ 47 h 66"/>
                <a:gd name="T34" fmla="*/ 27 w 50"/>
                <a:gd name="T35" fmla="*/ 66 h 66"/>
                <a:gd name="T36" fmla="*/ 0 w 50"/>
                <a:gd name="T3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6">
                  <a:moveTo>
                    <a:pt x="0" y="57"/>
                  </a:moveTo>
                  <a:cubicBezTo>
                    <a:pt x="5" y="50"/>
                    <a:pt x="5" y="50"/>
                    <a:pt x="5" y="50"/>
                  </a:cubicBezTo>
                  <a:cubicBezTo>
                    <a:pt x="12" y="55"/>
                    <a:pt x="20" y="58"/>
                    <a:pt x="27" y="58"/>
                  </a:cubicBezTo>
                  <a:cubicBezTo>
                    <a:pt x="35" y="58"/>
                    <a:pt x="41" y="54"/>
                    <a:pt x="41" y="48"/>
                  </a:cubicBezTo>
                  <a:cubicBezTo>
                    <a:pt x="41" y="48"/>
                    <a:pt x="41" y="48"/>
                    <a:pt x="41" y="48"/>
                  </a:cubicBezTo>
                  <a:cubicBezTo>
                    <a:pt x="41" y="41"/>
                    <a:pt x="33" y="39"/>
                    <a:pt x="25" y="36"/>
                  </a:cubicBezTo>
                  <a:cubicBezTo>
                    <a:pt x="15" y="34"/>
                    <a:pt x="3" y="30"/>
                    <a:pt x="3" y="18"/>
                  </a:cubicBezTo>
                  <a:cubicBezTo>
                    <a:pt x="3" y="18"/>
                    <a:pt x="3" y="18"/>
                    <a:pt x="3" y="18"/>
                  </a:cubicBezTo>
                  <a:cubicBezTo>
                    <a:pt x="3" y="7"/>
                    <a:pt x="13" y="0"/>
                    <a:pt x="25" y="0"/>
                  </a:cubicBezTo>
                  <a:cubicBezTo>
                    <a:pt x="33" y="0"/>
                    <a:pt x="42" y="2"/>
                    <a:pt x="48" y="7"/>
                  </a:cubicBezTo>
                  <a:cubicBezTo>
                    <a:pt x="44" y="14"/>
                    <a:pt x="44" y="14"/>
                    <a:pt x="44" y="14"/>
                  </a:cubicBezTo>
                  <a:cubicBezTo>
                    <a:pt x="38" y="10"/>
                    <a:pt x="31" y="8"/>
                    <a:pt x="25" y="8"/>
                  </a:cubicBezTo>
                  <a:cubicBezTo>
                    <a:pt x="17" y="8"/>
                    <a:pt x="13" y="12"/>
                    <a:pt x="13" y="17"/>
                  </a:cubicBezTo>
                  <a:cubicBezTo>
                    <a:pt x="13" y="17"/>
                    <a:pt x="13" y="17"/>
                    <a:pt x="13" y="17"/>
                  </a:cubicBezTo>
                  <a:cubicBezTo>
                    <a:pt x="13" y="23"/>
                    <a:pt x="21" y="26"/>
                    <a:pt x="29" y="28"/>
                  </a:cubicBezTo>
                  <a:cubicBezTo>
                    <a:pt x="39" y="31"/>
                    <a:pt x="50" y="35"/>
                    <a:pt x="50" y="47"/>
                  </a:cubicBezTo>
                  <a:cubicBezTo>
                    <a:pt x="50" y="47"/>
                    <a:pt x="50" y="47"/>
                    <a:pt x="50" y="47"/>
                  </a:cubicBezTo>
                  <a:cubicBezTo>
                    <a:pt x="50" y="59"/>
                    <a:pt x="40" y="66"/>
                    <a:pt x="27" y="66"/>
                  </a:cubicBezTo>
                  <a:cubicBezTo>
                    <a:pt x="18" y="66"/>
                    <a:pt x="8" y="63"/>
                    <a:pt x="0" y="5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3" name="Freeform 33">
              <a:extLst>
                <a:ext uri="{FF2B5EF4-FFF2-40B4-BE49-F238E27FC236}">
                  <a16:creationId xmlns:a16="http://schemas.microsoft.com/office/drawing/2014/main" id="{4AB08834-06EA-43CE-93FD-4A19AEAD5B8F}"/>
                </a:ext>
              </a:extLst>
            </p:cNvPr>
            <p:cNvSpPr>
              <a:spLocks/>
            </p:cNvSpPr>
            <p:nvPr userDrawn="1"/>
          </p:nvSpPr>
          <p:spPr bwMode="auto">
            <a:xfrm>
              <a:off x="7799388" y="477838"/>
              <a:ext cx="38100" cy="85725"/>
            </a:xfrm>
            <a:custGeom>
              <a:avLst/>
              <a:gdLst>
                <a:gd name="T0" fmla="*/ 9 w 39"/>
                <a:gd name="T1" fmla="*/ 67 h 85"/>
                <a:gd name="T2" fmla="*/ 9 w 39"/>
                <a:gd name="T3" fmla="*/ 28 h 85"/>
                <a:gd name="T4" fmla="*/ 0 w 39"/>
                <a:gd name="T5" fmla="*/ 28 h 85"/>
                <a:gd name="T6" fmla="*/ 0 w 39"/>
                <a:gd name="T7" fmla="*/ 20 h 85"/>
                <a:gd name="T8" fmla="*/ 9 w 39"/>
                <a:gd name="T9" fmla="*/ 20 h 85"/>
                <a:gd name="T10" fmla="*/ 9 w 39"/>
                <a:gd name="T11" fmla="*/ 0 h 85"/>
                <a:gd name="T12" fmla="*/ 19 w 39"/>
                <a:gd name="T13" fmla="*/ 0 h 85"/>
                <a:gd name="T14" fmla="*/ 19 w 39"/>
                <a:gd name="T15" fmla="*/ 20 h 85"/>
                <a:gd name="T16" fmla="*/ 39 w 39"/>
                <a:gd name="T17" fmla="*/ 20 h 85"/>
                <a:gd name="T18" fmla="*/ 39 w 39"/>
                <a:gd name="T19" fmla="*/ 28 h 85"/>
                <a:gd name="T20" fmla="*/ 19 w 39"/>
                <a:gd name="T21" fmla="*/ 28 h 85"/>
                <a:gd name="T22" fmla="*/ 19 w 39"/>
                <a:gd name="T23" fmla="*/ 66 h 85"/>
                <a:gd name="T24" fmla="*/ 29 w 39"/>
                <a:gd name="T25" fmla="*/ 76 h 85"/>
                <a:gd name="T26" fmla="*/ 39 w 39"/>
                <a:gd name="T27" fmla="*/ 74 h 85"/>
                <a:gd name="T28" fmla="*/ 39 w 39"/>
                <a:gd name="T29" fmla="*/ 82 h 85"/>
                <a:gd name="T30" fmla="*/ 27 w 39"/>
                <a:gd name="T31" fmla="*/ 85 h 85"/>
                <a:gd name="T32" fmla="*/ 9 w 39"/>
                <a:gd name="T33"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5">
                  <a:moveTo>
                    <a:pt x="9" y="67"/>
                  </a:moveTo>
                  <a:cubicBezTo>
                    <a:pt x="9" y="28"/>
                    <a:pt x="9" y="28"/>
                    <a:pt x="9" y="28"/>
                  </a:cubicBezTo>
                  <a:cubicBezTo>
                    <a:pt x="0" y="28"/>
                    <a:pt x="0" y="28"/>
                    <a:pt x="0" y="28"/>
                  </a:cubicBezTo>
                  <a:cubicBezTo>
                    <a:pt x="0" y="20"/>
                    <a:pt x="0" y="20"/>
                    <a:pt x="0" y="20"/>
                  </a:cubicBezTo>
                  <a:cubicBezTo>
                    <a:pt x="9" y="20"/>
                    <a:pt x="9" y="20"/>
                    <a:pt x="9" y="20"/>
                  </a:cubicBezTo>
                  <a:cubicBezTo>
                    <a:pt x="9" y="0"/>
                    <a:pt x="9" y="0"/>
                    <a:pt x="9" y="0"/>
                  </a:cubicBezTo>
                  <a:cubicBezTo>
                    <a:pt x="19" y="0"/>
                    <a:pt x="19" y="0"/>
                    <a:pt x="19" y="0"/>
                  </a:cubicBezTo>
                  <a:cubicBezTo>
                    <a:pt x="19" y="20"/>
                    <a:pt x="19" y="20"/>
                    <a:pt x="19" y="20"/>
                  </a:cubicBezTo>
                  <a:cubicBezTo>
                    <a:pt x="39" y="20"/>
                    <a:pt x="39" y="20"/>
                    <a:pt x="39" y="20"/>
                  </a:cubicBezTo>
                  <a:cubicBezTo>
                    <a:pt x="39" y="28"/>
                    <a:pt x="39" y="28"/>
                    <a:pt x="39" y="28"/>
                  </a:cubicBezTo>
                  <a:cubicBezTo>
                    <a:pt x="19" y="28"/>
                    <a:pt x="19" y="28"/>
                    <a:pt x="19" y="28"/>
                  </a:cubicBezTo>
                  <a:cubicBezTo>
                    <a:pt x="19" y="66"/>
                    <a:pt x="19" y="66"/>
                    <a:pt x="19" y="66"/>
                  </a:cubicBezTo>
                  <a:cubicBezTo>
                    <a:pt x="19" y="74"/>
                    <a:pt x="23" y="76"/>
                    <a:pt x="29" y="76"/>
                  </a:cubicBezTo>
                  <a:cubicBezTo>
                    <a:pt x="33" y="76"/>
                    <a:pt x="35" y="76"/>
                    <a:pt x="39" y="74"/>
                  </a:cubicBezTo>
                  <a:cubicBezTo>
                    <a:pt x="39" y="82"/>
                    <a:pt x="39" y="82"/>
                    <a:pt x="39" y="82"/>
                  </a:cubicBezTo>
                  <a:cubicBezTo>
                    <a:pt x="35" y="84"/>
                    <a:pt x="32" y="85"/>
                    <a:pt x="27" y="85"/>
                  </a:cubicBezTo>
                  <a:cubicBezTo>
                    <a:pt x="17" y="85"/>
                    <a:pt x="9" y="80"/>
                    <a:pt x="9" y="6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4" name="Freeform 34">
              <a:extLst>
                <a:ext uri="{FF2B5EF4-FFF2-40B4-BE49-F238E27FC236}">
                  <a16:creationId xmlns:a16="http://schemas.microsoft.com/office/drawing/2014/main" id="{26CD96A9-8B04-472C-BE90-A2CD72AE1049}"/>
                </a:ext>
              </a:extLst>
            </p:cNvPr>
            <p:cNvSpPr>
              <a:spLocks/>
            </p:cNvSpPr>
            <p:nvPr userDrawn="1"/>
          </p:nvSpPr>
          <p:spPr bwMode="auto">
            <a:xfrm>
              <a:off x="7856538" y="471488"/>
              <a:ext cx="55563" cy="92075"/>
            </a:xfrm>
            <a:custGeom>
              <a:avLst/>
              <a:gdLst>
                <a:gd name="T0" fmla="*/ 0 w 56"/>
                <a:gd name="T1" fmla="*/ 0 h 91"/>
                <a:gd name="T2" fmla="*/ 10 w 56"/>
                <a:gd name="T3" fmla="*/ 0 h 91"/>
                <a:gd name="T4" fmla="*/ 10 w 56"/>
                <a:gd name="T5" fmla="*/ 38 h 91"/>
                <a:gd name="T6" fmla="*/ 32 w 56"/>
                <a:gd name="T7" fmla="*/ 25 h 91"/>
                <a:gd name="T8" fmla="*/ 56 w 56"/>
                <a:gd name="T9" fmla="*/ 51 h 91"/>
                <a:gd name="T10" fmla="*/ 56 w 56"/>
                <a:gd name="T11" fmla="*/ 91 h 91"/>
                <a:gd name="T12" fmla="*/ 47 w 56"/>
                <a:gd name="T13" fmla="*/ 91 h 91"/>
                <a:gd name="T14" fmla="*/ 47 w 56"/>
                <a:gd name="T15" fmla="*/ 54 h 91"/>
                <a:gd name="T16" fmla="*/ 29 w 56"/>
                <a:gd name="T17" fmla="*/ 34 h 91"/>
                <a:gd name="T18" fmla="*/ 10 w 56"/>
                <a:gd name="T19" fmla="*/ 54 h 91"/>
                <a:gd name="T20" fmla="*/ 10 w 56"/>
                <a:gd name="T21" fmla="*/ 91 h 91"/>
                <a:gd name="T22" fmla="*/ 0 w 56"/>
                <a:gd name="T23" fmla="*/ 91 h 91"/>
                <a:gd name="T24" fmla="*/ 0 w 5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
                  <a:moveTo>
                    <a:pt x="0" y="0"/>
                  </a:moveTo>
                  <a:cubicBezTo>
                    <a:pt x="10" y="0"/>
                    <a:pt x="10" y="0"/>
                    <a:pt x="10" y="0"/>
                  </a:cubicBezTo>
                  <a:cubicBezTo>
                    <a:pt x="10" y="38"/>
                    <a:pt x="10" y="38"/>
                    <a:pt x="10" y="38"/>
                  </a:cubicBezTo>
                  <a:cubicBezTo>
                    <a:pt x="14" y="31"/>
                    <a:pt x="21" y="25"/>
                    <a:pt x="32" y="25"/>
                  </a:cubicBezTo>
                  <a:cubicBezTo>
                    <a:pt x="47" y="25"/>
                    <a:pt x="56" y="36"/>
                    <a:pt x="56" y="51"/>
                  </a:cubicBezTo>
                  <a:cubicBezTo>
                    <a:pt x="56" y="91"/>
                    <a:pt x="56" y="91"/>
                    <a:pt x="56" y="91"/>
                  </a:cubicBezTo>
                  <a:cubicBezTo>
                    <a:pt x="47" y="91"/>
                    <a:pt x="47" y="91"/>
                    <a:pt x="47" y="91"/>
                  </a:cubicBezTo>
                  <a:cubicBezTo>
                    <a:pt x="47" y="54"/>
                    <a:pt x="47" y="54"/>
                    <a:pt x="47" y="54"/>
                  </a:cubicBezTo>
                  <a:cubicBezTo>
                    <a:pt x="47" y="42"/>
                    <a:pt x="40" y="34"/>
                    <a:pt x="29" y="34"/>
                  </a:cubicBezTo>
                  <a:cubicBezTo>
                    <a:pt x="18" y="34"/>
                    <a:pt x="10" y="42"/>
                    <a:pt x="10" y="54"/>
                  </a:cubicBezTo>
                  <a:cubicBezTo>
                    <a:pt x="10" y="91"/>
                    <a:pt x="10" y="91"/>
                    <a:pt x="10" y="91"/>
                  </a:cubicBezTo>
                  <a:cubicBezTo>
                    <a:pt x="0" y="91"/>
                    <a:pt x="0" y="91"/>
                    <a:pt x="0" y="91"/>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5" name="Freeform 35">
              <a:extLst>
                <a:ext uri="{FF2B5EF4-FFF2-40B4-BE49-F238E27FC236}">
                  <a16:creationId xmlns:a16="http://schemas.microsoft.com/office/drawing/2014/main" id="{1127AE26-918F-4934-ACD4-B0071C045615}"/>
                </a:ext>
              </a:extLst>
            </p:cNvPr>
            <p:cNvSpPr>
              <a:spLocks noEditPoints="1"/>
            </p:cNvSpPr>
            <p:nvPr userDrawn="1"/>
          </p:nvSpPr>
          <p:spPr bwMode="auto">
            <a:xfrm>
              <a:off x="7929563" y="496888"/>
              <a:ext cx="61913" cy="66675"/>
            </a:xfrm>
            <a:custGeom>
              <a:avLst/>
              <a:gdLst>
                <a:gd name="T0" fmla="*/ 32 w 61"/>
                <a:gd name="T1" fmla="*/ 59 h 67"/>
                <a:gd name="T2" fmla="*/ 53 w 61"/>
                <a:gd name="T3" fmla="*/ 50 h 67"/>
                <a:gd name="T4" fmla="*/ 59 w 61"/>
                <a:gd name="T5" fmla="*/ 55 h 67"/>
                <a:gd name="T6" fmla="*/ 32 w 61"/>
                <a:gd name="T7" fmla="*/ 67 h 67"/>
                <a:gd name="T8" fmla="*/ 0 w 61"/>
                <a:gd name="T9" fmla="*/ 34 h 67"/>
                <a:gd name="T10" fmla="*/ 31 w 61"/>
                <a:gd name="T11" fmla="*/ 0 h 67"/>
                <a:gd name="T12" fmla="*/ 61 w 61"/>
                <a:gd name="T13" fmla="*/ 34 h 67"/>
                <a:gd name="T14" fmla="*/ 61 w 61"/>
                <a:gd name="T15" fmla="*/ 38 h 67"/>
                <a:gd name="T16" fmla="*/ 10 w 61"/>
                <a:gd name="T17" fmla="*/ 38 h 67"/>
                <a:gd name="T18" fmla="*/ 32 w 61"/>
                <a:gd name="T19" fmla="*/ 59 h 67"/>
                <a:gd name="T20" fmla="*/ 51 w 61"/>
                <a:gd name="T21" fmla="*/ 30 h 67"/>
                <a:gd name="T22" fmla="*/ 31 w 61"/>
                <a:gd name="T23" fmla="*/ 9 h 67"/>
                <a:gd name="T24" fmla="*/ 10 w 61"/>
                <a:gd name="T25" fmla="*/ 30 h 67"/>
                <a:gd name="T26" fmla="*/ 51 w 61"/>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32" y="59"/>
                  </a:moveTo>
                  <a:cubicBezTo>
                    <a:pt x="41" y="59"/>
                    <a:pt x="47" y="56"/>
                    <a:pt x="53" y="50"/>
                  </a:cubicBezTo>
                  <a:cubicBezTo>
                    <a:pt x="59" y="55"/>
                    <a:pt x="59" y="55"/>
                    <a:pt x="59" y="55"/>
                  </a:cubicBezTo>
                  <a:cubicBezTo>
                    <a:pt x="52" y="63"/>
                    <a:pt x="44" y="67"/>
                    <a:pt x="32" y="67"/>
                  </a:cubicBezTo>
                  <a:cubicBezTo>
                    <a:pt x="15" y="67"/>
                    <a:pt x="0" y="54"/>
                    <a:pt x="0" y="34"/>
                  </a:cubicBezTo>
                  <a:cubicBezTo>
                    <a:pt x="0" y="15"/>
                    <a:pt x="13" y="0"/>
                    <a:pt x="31" y="0"/>
                  </a:cubicBezTo>
                  <a:cubicBezTo>
                    <a:pt x="50" y="0"/>
                    <a:pt x="61" y="16"/>
                    <a:pt x="61" y="34"/>
                  </a:cubicBezTo>
                  <a:cubicBezTo>
                    <a:pt x="61" y="35"/>
                    <a:pt x="61" y="36"/>
                    <a:pt x="61" y="38"/>
                  </a:cubicBezTo>
                  <a:cubicBezTo>
                    <a:pt x="10" y="38"/>
                    <a:pt x="10" y="38"/>
                    <a:pt x="10" y="38"/>
                  </a:cubicBezTo>
                  <a:cubicBezTo>
                    <a:pt x="11" y="51"/>
                    <a:pt x="21" y="59"/>
                    <a:pt x="32" y="59"/>
                  </a:cubicBezTo>
                  <a:moveTo>
                    <a:pt x="51" y="30"/>
                  </a:moveTo>
                  <a:cubicBezTo>
                    <a:pt x="50" y="18"/>
                    <a:pt x="43" y="9"/>
                    <a:pt x="31" y="9"/>
                  </a:cubicBezTo>
                  <a:cubicBezTo>
                    <a:pt x="20" y="9"/>
                    <a:pt x="11" y="18"/>
                    <a:pt x="10" y="30"/>
                  </a:cubicBezTo>
                  <a:lnTo>
                    <a:pt x="51"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6" name="Freeform 36">
              <a:extLst>
                <a:ext uri="{FF2B5EF4-FFF2-40B4-BE49-F238E27FC236}">
                  <a16:creationId xmlns:a16="http://schemas.microsoft.com/office/drawing/2014/main" id="{7CE99B6F-DDAB-41F7-83CD-BF01AB3D72AD}"/>
                </a:ext>
              </a:extLst>
            </p:cNvPr>
            <p:cNvSpPr>
              <a:spLocks noEditPoints="1"/>
            </p:cNvSpPr>
            <p:nvPr userDrawn="1"/>
          </p:nvSpPr>
          <p:spPr bwMode="auto">
            <a:xfrm>
              <a:off x="8048625" y="473075"/>
              <a:ext cx="11113" cy="90487"/>
            </a:xfrm>
            <a:custGeom>
              <a:avLst/>
              <a:gdLst>
                <a:gd name="T0" fmla="*/ 0 w 7"/>
                <a:gd name="T1" fmla="*/ 0 h 57"/>
                <a:gd name="T2" fmla="*/ 7 w 7"/>
                <a:gd name="T3" fmla="*/ 0 h 57"/>
                <a:gd name="T4" fmla="*/ 7 w 7"/>
                <a:gd name="T5" fmla="*/ 7 h 57"/>
                <a:gd name="T6" fmla="*/ 0 w 7"/>
                <a:gd name="T7" fmla="*/ 7 h 57"/>
                <a:gd name="T8" fmla="*/ 0 w 7"/>
                <a:gd name="T9" fmla="*/ 0 h 57"/>
                <a:gd name="T10" fmla="*/ 1 w 7"/>
                <a:gd name="T11" fmla="*/ 16 h 57"/>
                <a:gd name="T12" fmla="*/ 6 w 7"/>
                <a:gd name="T13" fmla="*/ 16 h 57"/>
                <a:gd name="T14" fmla="*/ 6 w 7"/>
                <a:gd name="T15" fmla="*/ 57 h 57"/>
                <a:gd name="T16" fmla="*/ 1 w 7"/>
                <a:gd name="T17" fmla="*/ 57 h 57"/>
                <a:gd name="T18" fmla="*/ 1 w 7"/>
                <a:gd name="T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7">
                  <a:moveTo>
                    <a:pt x="0" y="0"/>
                  </a:moveTo>
                  <a:lnTo>
                    <a:pt x="7" y="0"/>
                  </a:lnTo>
                  <a:lnTo>
                    <a:pt x="7" y="7"/>
                  </a:lnTo>
                  <a:lnTo>
                    <a:pt x="0" y="7"/>
                  </a:lnTo>
                  <a:lnTo>
                    <a:pt x="0" y="0"/>
                  </a:lnTo>
                  <a:close/>
                  <a:moveTo>
                    <a:pt x="1" y="16"/>
                  </a:moveTo>
                  <a:lnTo>
                    <a:pt x="6" y="16"/>
                  </a:lnTo>
                  <a:lnTo>
                    <a:pt x="6" y="57"/>
                  </a:lnTo>
                  <a:lnTo>
                    <a:pt x="1" y="57"/>
                  </a:lnTo>
                  <a:lnTo>
                    <a:pt x="1" y="1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7" name="Freeform 37">
              <a:extLst>
                <a:ext uri="{FF2B5EF4-FFF2-40B4-BE49-F238E27FC236}">
                  <a16:creationId xmlns:a16="http://schemas.microsoft.com/office/drawing/2014/main" id="{ECF9C981-A14B-42EC-B089-9AC7F4B6362E}"/>
                </a:ext>
              </a:extLst>
            </p:cNvPr>
            <p:cNvSpPr>
              <a:spLocks/>
            </p:cNvSpPr>
            <p:nvPr userDrawn="1"/>
          </p:nvSpPr>
          <p:spPr bwMode="auto">
            <a:xfrm>
              <a:off x="8081963" y="496888"/>
              <a:ext cx="57150" cy="66675"/>
            </a:xfrm>
            <a:custGeom>
              <a:avLst/>
              <a:gdLst>
                <a:gd name="T0" fmla="*/ 0 w 56"/>
                <a:gd name="T1" fmla="*/ 2 h 66"/>
                <a:gd name="T2" fmla="*/ 9 w 56"/>
                <a:gd name="T3" fmla="*/ 2 h 66"/>
                <a:gd name="T4" fmla="*/ 9 w 56"/>
                <a:gd name="T5" fmla="*/ 13 h 66"/>
                <a:gd name="T6" fmla="*/ 31 w 56"/>
                <a:gd name="T7" fmla="*/ 0 h 66"/>
                <a:gd name="T8" fmla="*/ 56 w 56"/>
                <a:gd name="T9" fmla="*/ 26 h 66"/>
                <a:gd name="T10" fmla="*/ 56 w 56"/>
                <a:gd name="T11" fmla="*/ 66 h 66"/>
                <a:gd name="T12" fmla="*/ 46 w 56"/>
                <a:gd name="T13" fmla="*/ 66 h 66"/>
                <a:gd name="T14" fmla="*/ 46 w 56"/>
                <a:gd name="T15" fmla="*/ 29 h 66"/>
                <a:gd name="T16" fmla="*/ 29 w 56"/>
                <a:gd name="T17" fmla="*/ 9 h 66"/>
                <a:gd name="T18" fmla="*/ 9 w 56"/>
                <a:gd name="T19" fmla="*/ 29 h 66"/>
                <a:gd name="T20" fmla="*/ 9 w 56"/>
                <a:gd name="T21" fmla="*/ 66 h 66"/>
                <a:gd name="T22" fmla="*/ 0 w 56"/>
                <a:gd name="T23" fmla="*/ 66 h 66"/>
                <a:gd name="T24" fmla="*/ 0 w 56"/>
                <a:gd name="T25"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6">
                  <a:moveTo>
                    <a:pt x="0" y="2"/>
                  </a:moveTo>
                  <a:cubicBezTo>
                    <a:pt x="9" y="2"/>
                    <a:pt x="9" y="2"/>
                    <a:pt x="9" y="2"/>
                  </a:cubicBezTo>
                  <a:cubicBezTo>
                    <a:pt x="9" y="13"/>
                    <a:pt x="9" y="13"/>
                    <a:pt x="9" y="13"/>
                  </a:cubicBezTo>
                  <a:cubicBezTo>
                    <a:pt x="14" y="6"/>
                    <a:pt x="20" y="0"/>
                    <a:pt x="31" y="0"/>
                  </a:cubicBezTo>
                  <a:cubicBezTo>
                    <a:pt x="47" y="0"/>
                    <a:pt x="56" y="11"/>
                    <a:pt x="56" y="26"/>
                  </a:cubicBezTo>
                  <a:cubicBezTo>
                    <a:pt x="56" y="66"/>
                    <a:pt x="56" y="66"/>
                    <a:pt x="56" y="66"/>
                  </a:cubicBezTo>
                  <a:cubicBezTo>
                    <a:pt x="46" y="66"/>
                    <a:pt x="46" y="66"/>
                    <a:pt x="46" y="66"/>
                  </a:cubicBezTo>
                  <a:cubicBezTo>
                    <a:pt x="46" y="29"/>
                    <a:pt x="46" y="29"/>
                    <a:pt x="46" y="29"/>
                  </a:cubicBezTo>
                  <a:cubicBezTo>
                    <a:pt x="46" y="17"/>
                    <a:pt x="40" y="9"/>
                    <a:pt x="29" y="9"/>
                  </a:cubicBezTo>
                  <a:cubicBezTo>
                    <a:pt x="18" y="9"/>
                    <a:pt x="9" y="17"/>
                    <a:pt x="9" y="29"/>
                  </a:cubicBezTo>
                  <a:cubicBezTo>
                    <a:pt x="9" y="66"/>
                    <a:pt x="9" y="66"/>
                    <a:pt x="9"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8" name="Freeform 38">
              <a:extLst>
                <a:ext uri="{FF2B5EF4-FFF2-40B4-BE49-F238E27FC236}">
                  <a16:creationId xmlns:a16="http://schemas.microsoft.com/office/drawing/2014/main" id="{E1C3E428-96FA-46C0-BC89-25777FB06B5C}"/>
                </a:ext>
              </a:extLst>
            </p:cNvPr>
            <p:cNvSpPr>
              <a:spLocks/>
            </p:cNvSpPr>
            <p:nvPr userDrawn="1"/>
          </p:nvSpPr>
          <p:spPr bwMode="auto">
            <a:xfrm>
              <a:off x="8151813" y="498475"/>
              <a:ext cx="63500" cy="65087"/>
            </a:xfrm>
            <a:custGeom>
              <a:avLst/>
              <a:gdLst>
                <a:gd name="T0" fmla="*/ 0 w 40"/>
                <a:gd name="T1" fmla="*/ 0 h 41"/>
                <a:gd name="T2" fmla="*/ 6 w 40"/>
                <a:gd name="T3" fmla="*/ 0 h 41"/>
                <a:gd name="T4" fmla="*/ 20 w 40"/>
                <a:gd name="T5" fmla="*/ 34 h 41"/>
                <a:gd name="T6" fmla="*/ 34 w 40"/>
                <a:gd name="T7" fmla="*/ 0 h 41"/>
                <a:gd name="T8" fmla="*/ 40 w 40"/>
                <a:gd name="T9" fmla="*/ 0 h 41"/>
                <a:gd name="T10" fmla="*/ 23 w 40"/>
                <a:gd name="T11" fmla="*/ 41 h 41"/>
                <a:gd name="T12" fmla="*/ 18 w 40"/>
                <a:gd name="T13" fmla="*/ 41 h 41"/>
                <a:gd name="T14" fmla="*/ 0 w 40"/>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1">
                  <a:moveTo>
                    <a:pt x="0" y="0"/>
                  </a:moveTo>
                  <a:lnTo>
                    <a:pt x="6" y="0"/>
                  </a:lnTo>
                  <a:lnTo>
                    <a:pt x="20" y="34"/>
                  </a:lnTo>
                  <a:lnTo>
                    <a:pt x="34" y="0"/>
                  </a:lnTo>
                  <a:lnTo>
                    <a:pt x="40" y="0"/>
                  </a:lnTo>
                  <a:lnTo>
                    <a:pt x="23" y="41"/>
                  </a:lnTo>
                  <a:lnTo>
                    <a:pt x="18" y="41"/>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9" name="Freeform 39">
              <a:extLst>
                <a:ext uri="{FF2B5EF4-FFF2-40B4-BE49-F238E27FC236}">
                  <a16:creationId xmlns:a16="http://schemas.microsoft.com/office/drawing/2014/main" id="{0BD1D814-2D6D-4490-BDD2-8C100FC7AAB1}"/>
                </a:ext>
              </a:extLst>
            </p:cNvPr>
            <p:cNvSpPr>
              <a:spLocks noEditPoints="1"/>
            </p:cNvSpPr>
            <p:nvPr userDrawn="1"/>
          </p:nvSpPr>
          <p:spPr bwMode="auto">
            <a:xfrm>
              <a:off x="8224838" y="496888"/>
              <a:ext cx="60325" cy="66675"/>
            </a:xfrm>
            <a:custGeom>
              <a:avLst/>
              <a:gdLst>
                <a:gd name="T0" fmla="*/ 32 w 60"/>
                <a:gd name="T1" fmla="*/ 59 h 67"/>
                <a:gd name="T2" fmla="*/ 52 w 60"/>
                <a:gd name="T3" fmla="*/ 50 h 67"/>
                <a:gd name="T4" fmla="*/ 58 w 60"/>
                <a:gd name="T5" fmla="*/ 55 h 67"/>
                <a:gd name="T6" fmla="*/ 32 w 60"/>
                <a:gd name="T7" fmla="*/ 67 h 67"/>
                <a:gd name="T8" fmla="*/ 0 w 60"/>
                <a:gd name="T9" fmla="*/ 34 h 67"/>
                <a:gd name="T10" fmla="*/ 30 w 60"/>
                <a:gd name="T11" fmla="*/ 0 h 67"/>
                <a:gd name="T12" fmla="*/ 60 w 60"/>
                <a:gd name="T13" fmla="*/ 34 h 67"/>
                <a:gd name="T14" fmla="*/ 60 w 60"/>
                <a:gd name="T15" fmla="*/ 38 h 67"/>
                <a:gd name="T16" fmla="*/ 9 w 60"/>
                <a:gd name="T17" fmla="*/ 38 h 67"/>
                <a:gd name="T18" fmla="*/ 32 w 60"/>
                <a:gd name="T19" fmla="*/ 59 h 67"/>
                <a:gd name="T20" fmla="*/ 51 w 60"/>
                <a:gd name="T21" fmla="*/ 30 h 67"/>
                <a:gd name="T22" fmla="*/ 30 w 60"/>
                <a:gd name="T23" fmla="*/ 9 h 67"/>
                <a:gd name="T24" fmla="*/ 9 w 60"/>
                <a:gd name="T25" fmla="*/ 30 h 67"/>
                <a:gd name="T26" fmla="*/ 51 w 60"/>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32" y="59"/>
                  </a:moveTo>
                  <a:cubicBezTo>
                    <a:pt x="41" y="59"/>
                    <a:pt x="47" y="56"/>
                    <a:pt x="52" y="50"/>
                  </a:cubicBezTo>
                  <a:cubicBezTo>
                    <a:pt x="58" y="55"/>
                    <a:pt x="58" y="55"/>
                    <a:pt x="58" y="55"/>
                  </a:cubicBezTo>
                  <a:cubicBezTo>
                    <a:pt x="52" y="63"/>
                    <a:pt x="44" y="67"/>
                    <a:pt x="32" y="67"/>
                  </a:cubicBezTo>
                  <a:cubicBezTo>
                    <a:pt x="14" y="67"/>
                    <a:pt x="0" y="54"/>
                    <a:pt x="0" y="34"/>
                  </a:cubicBezTo>
                  <a:cubicBezTo>
                    <a:pt x="0" y="15"/>
                    <a:pt x="13" y="0"/>
                    <a:pt x="30" y="0"/>
                  </a:cubicBezTo>
                  <a:cubicBezTo>
                    <a:pt x="49" y="0"/>
                    <a:pt x="60" y="16"/>
                    <a:pt x="60" y="34"/>
                  </a:cubicBezTo>
                  <a:cubicBezTo>
                    <a:pt x="60" y="35"/>
                    <a:pt x="60" y="36"/>
                    <a:pt x="60" y="38"/>
                  </a:cubicBezTo>
                  <a:cubicBezTo>
                    <a:pt x="9" y="38"/>
                    <a:pt x="9" y="38"/>
                    <a:pt x="9" y="38"/>
                  </a:cubicBezTo>
                  <a:cubicBezTo>
                    <a:pt x="11" y="51"/>
                    <a:pt x="21" y="59"/>
                    <a:pt x="32" y="59"/>
                  </a:cubicBezTo>
                  <a:moveTo>
                    <a:pt x="51" y="30"/>
                  </a:moveTo>
                  <a:cubicBezTo>
                    <a:pt x="50" y="18"/>
                    <a:pt x="43" y="9"/>
                    <a:pt x="30" y="9"/>
                  </a:cubicBezTo>
                  <a:cubicBezTo>
                    <a:pt x="19" y="9"/>
                    <a:pt x="11" y="18"/>
                    <a:pt x="9" y="30"/>
                  </a:cubicBezTo>
                  <a:lnTo>
                    <a:pt x="51"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0" name="Freeform 40">
              <a:extLst>
                <a:ext uri="{FF2B5EF4-FFF2-40B4-BE49-F238E27FC236}">
                  <a16:creationId xmlns:a16="http://schemas.microsoft.com/office/drawing/2014/main" id="{D4454606-8E5A-4013-8955-9436A54A8ECF}"/>
                </a:ext>
              </a:extLst>
            </p:cNvPr>
            <p:cNvSpPr>
              <a:spLocks/>
            </p:cNvSpPr>
            <p:nvPr userDrawn="1"/>
          </p:nvSpPr>
          <p:spPr bwMode="auto">
            <a:xfrm>
              <a:off x="8297863" y="496888"/>
              <a:ext cx="50800" cy="66675"/>
            </a:xfrm>
            <a:custGeom>
              <a:avLst/>
              <a:gdLst>
                <a:gd name="T0" fmla="*/ 0 w 50"/>
                <a:gd name="T1" fmla="*/ 57 h 66"/>
                <a:gd name="T2" fmla="*/ 5 w 50"/>
                <a:gd name="T3" fmla="*/ 50 h 66"/>
                <a:gd name="T4" fmla="*/ 27 w 50"/>
                <a:gd name="T5" fmla="*/ 58 h 66"/>
                <a:gd name="T6" fmla="*/ 41 w 50"/>
                <a:gd name="T7" fmla="*/ 48 h 66"/>
                <a:gd name="T8" fmla="*/ 41 w 50"/>
                <a:gd name="T9" fmla="*/ 48 h 66"/>
                <a:gd name="T10" fmla="*/ 25 w 50"/>
                <a:gd name="T11" fmla="*/ 36 h 66"/>
                <a:gd name="T12" fmla="*/ 3 w 50"/>
                <a:gd name="T13" fmla="*/ 18 h 66"/>
                <a:gd name="T14" fmla="*/ 3 w 50"/>
                <a:gd name="T15" fmla="*/ 18 h 66"/>
                <a:gd name="T16" fmla="*/ 25 w 50"/>
                <a:gd name="T17" fmla="*/ 0 h 66"/>
                <a:gd name="T18" fmla="*/ 48 w 50"/>
                <a:gd name="T19" fmla="*/ 7 h 66"/>
                <a:gd name="T20" fmla="*/ 44 w 50"/>
                <a:gd name="T21" fmla="*/ 14 h 66"/>
                <a:gd name="T22" fmla="*/ 25 w 50"/>
                <a:gd name="T23" fmla="*/ 8 h 66"/>
                <a:gd name="T24" fmla="*/ 13 w 50"/>
                <a:gd name="T25" fmla="*/ 17 h 66"/>
                <a:gd name="T26" fmla="*/ 13 w 50"/>
                <a:gd name="T27" fmla="*/ 17 h 66"/>
                <a:gd name="T28" fmla="*/ 29 w 50"/>
                <a:gd name="T29" fmla="*/ 28 h 66"/>
                <a:gd name="T30" fmla="*/ 50 w 50"/>
                <a:gd name="T31" fmla="*/ 47 h 66"/>
                <a:gd name="T32" fmla="*/ 50 w 50"/>
                <a:gd name="T33" fmla="*/ 47 h 66"/>
                <a:gd name="T34" fmla="*/ 27 w 50"/>
                <a:gd name="T35" fmla="*/ 66 h 66"/>
                <a:gd name="T36" fmla="*/ 0 w 50"/>
                <a:gd name="T3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6">
                  <a:moveTo>
                    <a:pt x="0" y="57"/>
                  </a:moveTo>
                  <a:cubicBezTo>
                    <a:pt x="5" y="50"/>
                    <a:pt x="5" y="50"/>
                    <a:pt x="5" y="50"/>
                  </a:cubicBezTo>
                  <a:cubicBezTo>
                    <a:pt x="12" y="55"/>
                    <a:pt x="20" y="58"/>
                    <a:pt x="27" y="58"/>
                  </a:cubicBezTo>
                  <a:cubicBezTo>
                    <a:pt x="35" y="58"/>
                    <a:pt x="41" y="54"/>
                    <a:pt x="41" y="48"/>
                  </a:cubicBezTo>
                  <a:cubicBezTo>
                    <a:pt x="41" y="48"/>
                    <a:pt x="41" y="48"/>
                    <a:pt x="41" y="48"/>
                  </a:cubicBezTo>
                  <a:cubicBezTo>
                    <a:pt x="41" y="41"/>
                    <a:pt x="33" y="39"/>
                    <a:pt x="25" y="36"/>
                  </a:cubicBezTo>
                  <a:cubicBezTo>
                    <a:pt x="15" y="34"/>
                    <a:pt x="3" y="30"/>
                    <a:pt x="3" y="18"/>
                  </a:cubicBezTo>
                  <a:cubicBezTo>
                    <a:pt x="3" y="18"/>
                    <a:pt x="3" y="18"/>
                    <a:pt x="3" y="18"/>
                  </a:cubicBezTo>
                  <a:cubicBezTo>
                    <a:pt x="3" y="7"/>
                    <a:pt x="13" y="0"/>
                    <a:pt x="25" y="0"/>
                  </a:cubicBezTo>
                  <a:cubicBezTo>
                    <a:pt x="33" y="0"/>
                    <a:pt x="42" y="2"/>
                    <a:pt x="48" y="7"/>
                  </a:cubicBezTo>
                  <a:cubicBezTo>
                    <a:pt x="44" y="14"/>
                    <a:pt x="44" y="14"/>
                    <a:pt x="44" y="14"/>
                  </a:cubicBezTo>
                  <a:cubicBezTo>
                    <a:pt x="38" y="10"/>
                    <a:pt x="31" y="8"/>
                    <a:pt x="25" y="8"/>
                  </a:cubicBezTo>
                  <a:cubicBezTo>
                    <a:pt x="17" y="8"/>
                    <a:pt x="13" y="12"/>
                    <a:pt x="13" y="17"/>
                  </a:cubicBezTo>
                  <a:cubicBezTo>
                    <a:pt x="13" y="17"/>
                    <a:pt x="13" y="17"/>
                    <a:pt x="13" y="17"/>
                  </a:cubicBezTo>
                  <a:cubicBezTo>
                    <a:pt x="13" y="23"/>
                    <a:pt x="20" y="26"/>
                    <a:pt x="29" y="28"/>
                  </a:cubicBezTo>
                  <a:cubicBezTo>
                    <a:pt x="39" y="31"/>
                    <a:pt x="50" y="35"/>
                    <a:pt x="50" y="47"/>
                  </a:cubicBezTo>
                  <a:cubicBezTo>
                    <a:pt x="50" y="47"/>
                    <a:pt x="50" y="47"/>
                    <a:pt x="50" y="47"/>
                  </a:cubicBezTo>
                  <a:cubicBezTo>
                    <a:pt x="50" y="59"/>
                    <a:pt x="40" y="66"/>
                    <a:pt x="27" y="66"/>
                  </a:cubicBezTo>
                  <a:cubicBezTo>
                    <a:pt x="18" y="66"/>
                    <a:pt x="7" y="63"/>
                    <a:pt x="0" y="5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1" name="Freeform 41">
              <a:extLst>
                <a:ext uri="{FF2B5EF4-FFF2-40B4-BE49-F238E27FC236}">
                  <a16:creationId xmlns:a16="http://schemas.microsoft.com/office/drawing/2014/main" id="{F0B876E1-AE2B-4860-B8EA-8F5D7BE919DC}"/>
                </a:ext>
              </a:extLst>
            </p:cNvPr>
            <p:cNvSpPr>
              <a:spLocks/>
            </p:cNvSpPr>
            <p:nvPr userDrawn="1"/>
          </p:nvSpPr>
          <p:spPr bwMode="auto">
            <a:xfrm>
              <a:off x="8361363" y="477838"/>
              <a:ext cx="38100" cy="85725"/>
            </a:xfrm>
            <a:custGeom>
              <a:avLst/>
              <a:gdLst>
                <a:gd name="T0" fmla="*/ 9 w 39"/>
                <a:gd name="T1" fmla="*/ 67 h 85"/>
                <a:gd name="T2" fmla="*/ 9 w 39"/>
                <a:gd name="T3" fmla="*/ 28 h 85"/>
                <a:gd name="T4" fmla="*/ 0 w 39"/>
                <a:gd name="T5" fmla="*/ 28 h 85"/>
                <a:gd name="T6" fmla="*/ 0 w 39"/>
                <a:gd name="T7" fmla="*/ 20 h 85"/>
                <a:gd name="T8" fmla="*/ 9 w 39"/>
                <a:gd name="T9" fmla="*/ 20 h 85"/>
                <a:gd name="T10" fmla="*/ 9 w 39"/>
                <a:gd name="T11" fmla="*/ 0 h 85"/>
                <a:gd name="T12" fmla="*/ 18 w 39"/>
                <a:gd name="T13" fmla="*/ 0 h 85"/>
                <a:gd name="T14" fmla="*/ 18 w 39"/>
                <a:gd name="T15" fmla="*/ 20 h 85"/>
                <a:gd name="T16" fmla="*/ 39 w 39"/>
                <a:gd name="T17" fmla="*/ 20 h 85"/>
                <a:gd name="T18" fmla="*/ 39 w 39"/>
                <a:gd name="T19" fmla="*/ 28 h 85"/>
                <a:gd name="T20" fmla="*/ 18 w 39"/>
                <a:gd name="T21" fmla="*/ 28 h 85"/>
                <a:gd name="T22" fmla="*/ 18 w 39"/>
                <a:gd name="T23" fmla="*/ 66 h 85"/>
                <a:gd name="T24" fmla="*/ 29 w 39"/>
                <a:gd name="T25" fmla="*/ 76 h 85"/>
                <a:gd name="T26" fmla="*/ 39 w 39"/>
                <a:gd name="T27" fmla="*/ 74 h 85"/>
                <a:gd name="T28" fmla="*/ 39 w 39"/>
                <a:gd name="T29" fmla="*/ 82 h 85"/>
                <a:gd name="T30" fmla="*/ 27 w 39"/>
                <a:gd name="T31" fmla="*/ 85 h 85"/>
                <a:gd name="T32" fmla="*/ 9 w 39"/>
                <a:gd name="T33"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5">
                  <a:moveTo>
                    <a:pt x="9" y="67"/>
                  </a:moveTo>
                  <a:cubicBezTo>
                    <a:pt x="9" y="28"/>
                    <a:pt x="9" y="28"/>
                    <a:pt x="9" y="28"/>
                  </a:cubicBezTo>
                  <a:cubicBezTo>
                    <a:pt x="0" y="28"/>
                    <a:pt x="0" y="28"/>
                    <a:pt x="0" y="28"/>
                  </a:cubicBezTo>
                  <a:cubicBezTo>
                    <a:pt x="0" y="20"/>
                    <a:pt x="0" y="20"/>
                    <a:pt x="0" y="20"/>
                  </a:cubicBezTo>
                  <a:cubicBezTo>
                    <a:pt x="9" y="20"/>
                    <a:pt x="9" y="20"/>
                    <a:pt x="9" y="20"/>
                  </a:cubicBezTo>
                  <a:cubicBezTo>
                    <a:pt x="9" y="0"/>
                    <a:pt x="9" y="0"/>
                    <a:pt x="9" y="0"/>
                  </a:cubicBezTo>
                  <a:cubicBezTo>
                    <a:pt x="18" y="0"/>
                    <a:pt x="18" y="0"/>
                    <a:pt x="18" y="0"/>
                  </a:cubicBezTo>
                  <a:cubicBezTo>
                    <a:pt x="18" y="20"/>
                    <a:pt x="18" y="20"/>
                    <a:pt x="18" y="20"/>
                  </a:cubicBezTo>
                  <a:cubicBezTo>
                    <a:pt x="39" y="20"/>
                    <a:pt x="39" y="20"/>
                    <a:pt x="39" y="20"/>
                  </a:cubicBezTo>
                  <a:cubicBezTo>
                    <a:pt x="39" y="28"/>
                    <a:pt x="39" y="28"/>
                    <a:pt x="39" y="28"/>
                  </a:cubicBezTo>
                  <a:cubicBezTo>
                    <a:pt x="18" y="28"/>
                    <a:pt x="18" y="28"/>
                    <a:pt x="18" y="28"/>
                  </a:cubicBezTo>
                  <a:cubicBezTo>
                    <a:pt x="18" y="66"/>
                    <a:pt x="18" y="66"/>
                    <a:pt x="18" y="66"/>
                  </a:cubicBezTo>
                  <a:cubicBezTo>
                    <a:pt x="18" y="74"/>
                    <a:pt x="23" y="76"/>
                    <a:pt x="29" y="76"/>
                  </a:cubicBezTo>
                  <a:cubicBezTo>
                    <a:pt x="33" y="76"/>
                    <a:pt x="35" y="76"/>
                    <a:pt x="39" y="74"/>
                  </a:cubicBezTo>
                  <a:cubicBezTo>
                    <a:pt x="39" y="82"/>
                    <a:pt x="39" y="82"/>
                    <a:pt x="39" y="82"/>
                  </a:cubicBezTo>
                  <a:cubicBezTo>
                    <a:pt x="35" y="84"/>
                    <a:pt x="32" y="85"/>
                    <a:pt x="27" y="85"/>
                  </a:cubicBezTo>
                  <a:cubicBezTo>
                    <a:pt x="17" y="85"/>
                    <a:pt x="9" y="80"/>
                    <a:pt x="9" y="6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2" name="Freeform 42">
              <a:extLst>
                <a:ext uri="{FF2B5EF4-FFF2-40B4-BE49-F238E27FC236}">
                  <a16:creationId xmlns:a16="http://schemas.microsoft.com/office/drawing/2014/main" id="{02D3089A-006E-4AE7-88D0-0EDE3505EA0A}"/>
                </a:ext>
              </a:extLst>
            </p:cNvPr>
            <p:cNvSpPr>
              <a:spLocks noEditPoints="1"/>
            </p:cNvSpPr>
            <p:nvPr userDrawn="1"/>
          </p:nvSpPr>
          <p:spPr bwMode="auto">
            <a:xfrm>
              <a:off x="8412163" y="496888"/>
              <a:ext cx="66675" cy="66675"/>
            </a:xfrm>
            <a:custGeom>
              <a:avLst/>
              <a:gdLst>
                <a:gd name="T0" fmla="*/ 0 w 67"/>
                <a:gd name="T1" fmla="*/ 34 h 67"/>
                <a:gd name="T2" fmla="*/ 0 w 67"/>
                <a:gd name="T3" fmla="*/ 34 h 67"/>
                <a:gd name="T4" fmla="*/ 34 w 67"/>
                <a:gd name="T5" fmla="*/ 0 h 67"/>
                <a:gd name="T6" fmla="*/ 67 w 67"/>
                <a:gd name="T7" fmla="*/ 34 h 67"/>
                <a:gd name="T8" fmla="*/ 67 w 67"/>
                <a:gd name="T9" fmla="*/ 34 h 67"/>
                <a:gd name="T10" fmla="*/ 34 w 67"/>
                <a:gd name="T11" fmla="*/ 67 h 67"/>
                <a:gd name="T12" fmla="*/ 0 w 67"/>
                <a:gd name="T13" fmla="*/ 34 h 67"/>
                <a:gd name="T14" fmla="*/ 57 w 67"/>
                <a:gd name="T15" fmla="*/ 34 h 67"/>
                <a:gd name="T16" fmla="*/ 57 w 67"/>
                <a:gd name="T17" fmla="*/ 34 h 67"/>
                <a:gd name="T18" fmla="*/ 34 w 67"/>
                <a:gd name="T19" fmla="*/ 9 h 67"/>
                <a:gd name="T20" fmla="*/ 10 w 67"/>
                <a:gd name="T21" fmla="*/ 34 h 67"/>
                <a:gd name="T22" fmla="*/ 10 w 67"/>
                <a:gd name="T23" fmla="*/ 34 h 67"/>
                <a:gd name="T24" fmla="*/ 34 w 67"/>
                <a:gd name="T25" fmla="*/ 59 h 67"/>
                <a:gd name="T26" fmla="*/ 57 w 67"/>
                <a:gd name="T27"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0" y="34"/>
                  </a:moveTo>
                  <a:cubicBezTo>
                    <a:pt x="0" y="34"/>
                    <a:pt x="0" y="34"/>
                    <a:pt x="0" y="34"/>
                  </a:cubicBezTo>
                  <a:cubicBezTo>
                    <a:pt x="0" y="16"/>
                    <a:pt x="15" y="0"/>
                    <a:pt x="34" y="0"/>
                  </a:cubicBezTo>
                  <a:cubicBezTo>
                    <a:pt x="53" y="0"/>
                    <a:pt x="67" y="16"/>
                    <a:pt x="67" y="34"/>
                  </a:cubicBezTo>
                  <a:cubicBezTo>
                    <a:pt x="67" y="34"/>
                    <a:pt x="67" y="34"/>
                    <a:pt x="67" y="34"/>
                  </a:cubicBezTo>
                  <a:cubicBezTo>
                    <a:pt x="67" y="52"/>
                    <a:pt x="53" y="67"/>
                    <a:pt x="34" y="67"/>
                  </a:cubicBezTo>
                  <a:cubicBezTo>
                    <a:pt x="14" y="67"/>
                    <a:pt x="0" y="52"/>
                    <a:pt x="0" y="34"/>
                  </a:cubicBezTo>
                  <a:moveTo>
                    <a:pt x="57" y="34"/>
                  </a:moveTo>
                  <a:cubicBezTo>
                    <a:pt x="57" y="34"/>
                    <a:pt x="57" y="34"/>
                    <a:pt x="57" y="34"/>
                  </a:cubicBezTo>
                  <a:cubicBezTo>
                    <a:pt x="57" y="20"/>
                    <a:pt x="47" y="9"/>
                    <a:pt x="34" y="9"/>
                  </a:cubicBezTo>
                  <a:cubicBezTo>
                    <a:pt x="20" y="9"/>
                    <a:pt x="10" y="20"/>
                    <a:pt x="10" y="34"/>
                  </a:cubicBezTo>
                  <a:cubicBezTo>
                    <a:pt x="10" y="34"/>
                    <a:pt x="10" y="34"/>
                    <a:pt x="10" y="34"/>
                  </a:cubicBezTo>
                  <a:cubicBezTo>
                    <a:pt x="10" y="48"/>
                    <a:pt x="20" y="59"/>
                    <a:pt x="34" y="59"/>
                  </a:cubicBezTo>
                  <a:cubicBezTo>
                    <a:pt x="48" y="59"/>
                    <a:pt x="57" y="48"/>
                    <a:pt x="57" y="34"/>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3" name="Freeform 43">
              <a:extLst>
                <a:ext uri="{FF2B5EF4-FFF2-40B4-BE49-F238E27FC236}">
                  <a16:creationId xmlns:a16="http://schemas.microsoft.com/office/drawing/2014/main" id="{9FB6CF8E-04AB-47BF-B68B-2A4B572C5C1B}"/>
                </a:ext>
              </a:extLst>
            </p:cNvPr>
            <p:cNvSpPr>
              <a:spLocks/>
            </p:cNvSpPr>
            <p:nvPr userDrawn="1"/>
          </p:nvSpPr>
          <p:spPr bwMode="auto">
            <a:xfrm>
              <a:off x="8497888" y="496888"/>
              <a:ext cx="36513" cy="66675"/>
            </a:xfrm>
            <a:custGeom>
              <a:avLst/>
              <a:gdLst>
                <a:gd name="T0" fmla="*/ 0 w 36"/>
                <a:gd name="T1" fmla="*/ 2 h 66"/>
                <a:gd name="T2" fmla="*/ 9 w 36"/>
                <a:gd name="T3" fmla="*/ 2 h 66"/>
                <a:gd name="T4" fmla="*/ 9 w 36"/>
                <a:gd name="T5" fmla="*/ 19 h 66"/>
                <a:gd name="T6" fmla="*/ 36 w 36"/>
                <a:gd name="T7" fmla="*/ 1 h 66"/>
                <a:gd name="T8" fmla="*/ 36 w 36"/>
                <a:gd name="T9" fmla="*/ 11 h 66"/>
                <a:gd name="T10" fmla="*/ 35 w 36"/>
                <a:gd name="T11" fmla="*/ 11 h 66"/>
                <a:gd name="T12" fmla="*/ 9 w 36"/>
                <a:gd name="T13" fmla="*/ 40 h 66"/>
                <a:gd name="T14" fmla="*/ 9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9" y="2"/>
                    <a:pt x="9" y="2"/>
                    <a:pt x="9" y="2"/>
                  </a:cubicBezTo>
                  <a:cubicBezTo>
                    <a:pt x="9" y="19"/>
                    <a:pt x="9" y="19"/>
                    <a:pt x="9" y="19"/>
                  </a:cubicBezTo>
                  <a:cubicBezTo>
                    <a:pt x="14" y="8"/>
                    <a:pt x="23" y="0"/>
                    <a:pt x="36" y="1"/>
                  </a:cubicBezTo>
                  <a:cubicBezTo>
                    <a:pt x="36" y="11"/>
                    <a:pt x="36" y="11"/>
                    <a:pt x="36" y="11"/>
                  </a:cubicBezTo>
                  <a:cubicBezTo>
                    <a:pt x="35" y="11"/>
                    <a:pt x="35" y="11"/>
                    <a:pt x="35" y="11"/>
                  </a:cubicBezTo>
                  <a:cubicBezTo>
                    <a:pt x="21" y="11"/>
                    <a:pt x="9" y="21"/>
                    <a:pt x="9" y="40"/>
                  </a:cubicBezTo>
                  <a:cubicBezTo>
                    <a:pt x="9" y="66"/>
                    <a:pt x="9" y="66"/>
                    <a:pt x="9"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4" name="Rectangle 44">
              <a:extLst>
                <a:ext uri="{FF2B5EF4-FFF2-40B4-BE49-F238E27FC236}">
                  <a16:creationId xmlns:a16="http://schemas.microsoft.com/office/drawing/2014/main" id="{C8653938-4DF6-427F-A011-126738445D0E}"/>
                </a:ext>
              </a:extLst>
            </p:cNvPr>
            <p:cNvSpPr>
              <a:spLocks noChangeArrowheads="1"/>
            </p:cNvSpPr>
            <p:nvPr userDrawn="1"/>
          </p:nvSpPr>
          <p:spPr bwMode="auto">
            <a:xfrm>
              <a:off x="8537575" y="550863"/>
              <a:ext cx="11113" cy="1270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5" name="Freeform 45">
              <a:extLst>
                <a:ext uri="{FF2B5EF4-FFF2-40B4-BE49-F238E27FC236}">
                  <a16:creationId xmlns:a16="http://schemas.microsoft.com/office/drawing/2014/main" id="{8F1C2997-FA39-4449-92CC-0E05E2179C2A}"/>
                </a:ext>
              </a:extLst>
            </p:cNvPr>
            <p:cNvSpPr>
              <a:spLocks noEditPoints="1"/>
            </p:cNvSpPr>
            <p:nvPr userDrawn="1"/>
          </p:nvSpPr>
          <p:spPr bwMode="auto">
            <a:xfrm>
              <a:off x="8548688" y="463550"/>
              <a:ext cx="34925" cy="34925"/>
            </a:xfrm>
            <a:custGeom>
              <a:avLst/>
              <a:gdLst>
                <a:gd name="T0" fmla="*/ 0 w 35"/>
                <a:gd name="T1" fmla="*/ 17 h 35"/>
                <a:gd name="T2" fmla="*/ 2 w 35"/>
                <a:gd name="T3" fmla="*/ 8 h 35"/>
                <a:gd name="T4" fmla="*/ 9 w 35"/>
                <a:gd name="T5" fmla="*/ 2 h 35"/>
                <a:gd name="T6" fmla="*/ 17 w 35"/>
                <a:gd name="T7" fmla="*/ 0 h 35"/>
                <a:gd name="T8" fmla="*/ 26 w 35"/>
                <a:gd name="T9" fmla="*/ 2 h 35"/>
                <a:gd name="T10" fmla="*/ 33 w 35"/>
                <a:gd name="T11" fmla="*/ 8 h 35"/>
                <a:gd name="T12" fmla="*/ 35 w 35"/>
                <a:gd name="T13" fmla="*/ 17 h 35"/>
                <a:gd name="T14" fmla="*/ 33 w 35"/>
                <a:gd name="T15" fmla="*/ 26 h 35"/>
                <a:gd name="T16" fmla="*/ 26 w 35"/>
                <a:gd name="T17" fmla="*/ 32 h 35"/>
                <a:gd name="T18" fmla="*/ 17 w 35"/>
                <a:gd name="T19" fmla="*/ 35 h 35"/>
                <a:gd name="T20" fmla="*/ 8 w 35"/>
                <a:gd name="T21" fmla="*/ 32 h 35"/>
                <a:gd name="T22" fmla="*/ 2 w 35"/>
                <a:gd name="T23" fmla="*/ 26 h 35"/>
                <a:gd name="T24" fmla="*/ 0 w 35"/>
                <a:gd name="T25" fmla="*/ 17 h 35"/>
                <a:gd name="T26" fmla="*/ 2 w 35"/>
                <a:gd name="T27" fmla="*/ 17 h 35"/>
                <a:gd name="T28" fmla="*/ 4 w 35"/>
                <a:gd name="T29" fmla="*/ 25 h 35"/>
                <a:gd name="T30" fmla="*/ 10 w 35"/>
                <a:gd name="T31" fmla="*/ 30 h 35"/>
                <a:gd name="T32" fmla="*/ 17 w 35"/>
                <a:gd name="T33" fmla="*/ 32 h 35"/>
                <a:gd name="T34" fmla="*/ 25 w 35"/>
                <a:gd name="T35" fmla="*/ 30 h 35"/>
                <a:gd name="T36" fmla="*/ 30 w 35"/>
                <a:gd name="T37" fmla="*/ 25 h 35"/>
                <a:gd name="T38" fmla="*/ 33 w 35"/>
                <a:gd name="T39" fmla="*/ 17 h 35"/>
                <a:gd name="T40" fmla="*/ 31 w 35"/>
                <a:gd name="T41" fmla="*/ 10 h 35"/>
                <a:gd name="T42" fmla="*/ 25 w 35"/>
                <a:gd name="T43" fmla="*/ 4 h 35"/>
                <a:gd name="T44" fmla="*/ 17 w 35"/>
                <a:gd name="T45" fmla="*/ 2 h 35"/>
                <a:gd name="T46" fmla="*/ 10 w 35"/>
                <a:gd name="T47" fmla="*/ 4 h 35"/>
                <a:gd name="T48" fmla="*/ 4 w 35"/>
                <a:gd name="T49" fmla="*/ 10 h 35"/>
                <a:gd name="T50" fmla="*/ 2 w 35"/>
                <a:gd name="T51" fmla="*/ 17 h 35"/>
                <a:gd name="T52" fmla="*/ 25 w 35"/>
                <a:gd name="T53" fmla="*/ 13 h 35"/>
                <a:gd name="T54" fmla="*/ 24 w 35"/>
                <a:gd name="T55" fmla="*/ 16 h 35"/>
                <a:gd name="T56" fmla="*/ 21 w 35"/>
                <a:gd name="T57" fmla="*/ 18 h 35"/>
                <a:gd name="T58" fmla="*/ 26 w 35"/>
                <a:gd name="T59" fmla="*/ 28 h 35"/>
                <a:gd name="T60" fmla="*/ 22 w 35"/>
                <a:gd name="T61" fmla="*/ 28 h 35"/>
                <a:gd name="T62" fmla="*/ 18 w 35"/>
                <a:gd name="T63" fmla="*/ 19 h 35"/>
                <a:gd name="T64" fmla="*/ 14 w 35"/>
                <a:gd name="T65" fmla="*/ 19 h 35"/>
                <a:gd name="T66" fmla="*/ 14 w 35"/>
                <a:gd name="T67" fmla="*/ 28 h 35"/>
                <a:gd name="T68" fmla="*/ 11 w 35"/>
                <a:gd name="T69" fmla="*/ 28 h 35"/>
                <a:gd name="T70" fmla="*/ 11 w 35"/>
                <a:gd name="T71" fmla="*/ 7 h 35"/>
                <a:gd name="T72" fmla="*/ 17 w 35"/>
                <a:gd name="T73" fmla="*/ 7 h 35"/>
                <a:gd name="T74" fmla="*/ 23 w 35"/>
                <a:gd name="T75" fmla="*/ 8 h 35"/>
                <a:gd name="T76" fmla="*/ 25 w 35"/>
                <a:gd name="T77" fmla="*/ 13 h 35"/>
                <a:gd name="T78" fmla="*/ 14 w 35"/>
                <a:gd name="T79" fmla="*/ 17 h 35"/>
                <a:gd name="T80" fmla="*/ 17 w 35"/>
                <a:gd name="T81" fmla="*/ 17 h 35"/>
                <a:gd name="T82" fmla="*/ 20 w 35"/>
                <a:gd name="T83" fmla="*/ 16 h 35"/>
                <a:gd name="T84" fmla="*/ 21 w 35"/>
                <a:gd name="T85" fmla="*/ 13 h 35"/>
                <a:gd name="T86" fmla="*/ 20 w 35"/>
                <a:gd name="T87" fmla="*/ 11 h 35"/>
                <a:gd name="T88" fmla="*/ 17 w 35"/>
                <a:gd name="T89" fmla="*/ 10 h 35"/>
                <a:gd name="T90" fmla="*/ 14 w 35"/>
                <a:gd name="T91" fmla="*/ 10 h 35"/>
                <a:gd name="T92" fmla="*/ 14 w 35"/>
                <a:gd name="T9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 h="35">
                  <a:moveTo>
                    <a:pt x="0" y="17"/>
                  </a:moveTo>
                  <a:cubicBezTo>
                    <a:pt x="0" y="14"/>
                    <a:pt x="1" y="11"/>
                    <a:pt x="2" y="8"/>
                  </a:cubicBezTo>
                  <a:cubicBezTo>
                    <a:pt x="4" y="6"/>
                    <a:pt x="6" y="4"/>
                    <a:pt x="9" y="2"/>
                  </a:cubicBezTo>
                  <a:cubicBezTo>
                    <a:pt x="11" y="0"/>
                    <a:pt x="14" y="0"/>
                    <a:pt x="17" y="0"/>
                  </a:cubicBezTo>
                  <a:cubicBezTo>
                    <a:pt x="21" y="0"/>
                    <a:pt x="23" y="0"/>
                    <a:pt x="26" y="2"/>
                  </a:cubicBezTo>
                  <a:cubicBezTo>
                    <a:pt x="29" y="4"/>
                    <a:pt x="31" y="6"/>
                    <a:pt x="33" y="8"/>
                  </a:cubicBezTo>
                  <a:cubicBezTo>
                    <a:pt x="34" y="11"/>
                    <a:pt x="35" y="14"/>
                    <a:pt x="35" y="17"/>
                  </a:cubicBezTo>
                  <a:cubicBezTo>
                    <a:pt x="35" y="20"/>
                    <a:pt x="34" y="23"/>
                    <a:pt x="33" y="26"/>
                  </a:cubicBezTo>
                  <a:cubicBezTo>
                    <a:pt x="31" y="29"/>
                    <a:pt x="29" y="31"/>
                    <a:pt x="26" y="32"/>
                  </a:cubicBezTo>
                  <a:cubicBezTo>
                    <a:pt x="24" y="34"/>
                    <a:pt x="21" y="35"/>
                    <a:pt x="17" y="35"/>
                  </a:cubicBezTo>
                  <a:cubicBezTo>
                    <a:pt x="14" y="35"/>
                    <a:pt x="11" y="34"/>
                    <a:pt x="8" y="32"/>
                  </a:cubicBezTo>
                  <a:cubicBezTo>
                    <a:pt x="6" y="31"/>
                    <a:pt x="4" y="29"/>
                    <a:pt x="2" y="26"/>
                  </a:cubicBezTo>
                  <a:cubicBezTo>
                    <a:pt x="1" y="23"/>
                    <a:pt x="0" y="20"/>
                    <a:pt x="0" y="17"/>
                  </a:cubicBezTo>
                  <a:close/>
                  <a:moveTo>
                    <a:pt x="2" y="17"/>
                  </a:moveTo>
                  <a:cubicBezTo>
                    <a:pt x="2" y="20"/>
                    <a:pt x="3" y="22"/>
                    <a:pt x="4" y="25"/>
                  </a:cubicBezTo>
                  <a:cubicBezTo>
                    <a:pt x="6" y="27"/>
                    <a:pt x="7" y="29"/>
                    <a:pt x="10" y="30"/>
                  </a:cubicBezTo>
                  <a:cubicBezTo>
                    <a:pt x="12" y="32"/>
                    <a:pt x="15" y="32"/>
                    <a:pt x="17" y="32"/>
                  </a:cubicBezTo>
                  <a:cubicBezTo>
                    <a:pt x="20" y="32"/>
                    <a:pt x="23" y="32"/>
                    <a:pt x="25" y="30"/>
                  </a:cubicBezTo>
                  <a:cubicBezTo>
                    <a:pt x="27" y="29"/>
                    <a:pt x="29" y="27"/>
                    <a:pt x="30" y="25"/>
                  </a:cubicBezTo>
                  <a:cubicBezTo>
                    <a:pt x="32" y="23"/>
                    <a:pt x="33" y="20"/>
                    <a:pt x="33" y="17"/>
                  </a:cubicBezTo>
                  <a:cubicBezTo>
                    <a:pt x="33" y="15"/>
                    <a:pt x="32" y="12"/>
                    <a:pt x="31" y="10"/>
                  </a:cubicBezTo>
                  <a:cubicBezTo>
                    <a:pt x="29" y="7"/>
                    <a:pt x="27" y="5"/>
                    <a:pt x="25" y="4"/>
                  </a:cubicBezTo>
                  <a:cubicBezTo>
                    <a:pt x="23" y="3"/>
                    <a:pt x="20" y="2"/>
                    <a:pt x="17" y="2"/>
                  </a:cubicBezTo>
                  <a:cubicBezTo>
                    <a:pt x="15" y="2"/>
                    <a:pt x="12" y="3"/>
                    <a:pt x="10" y="4"/>
                  </a:cubicBezTo>
                  <a:cubicBezTo>
                    <a:pt x="7" y="5"/>
                    <a:pt x="6" y="7"/>
                    <a:pt x="4" y="10"/>
                  </a:cubicBezTo>
                  <a:cubicBezTo>
                    <a:pt x="3" y="12"/>
                    <a:pt x="2" y="14"/>
                    <a:pt x="2" y="17"/>
                  </a:cubicBezTo>
                  <a:close/>
                  <a:moveTo>
                    <a:pt x="25" y="13"/>
                  </a:moveTo>
                  <a:cubicBezTo>
                    <a:pt x="25" y="14"/>
                    <a:pt x="24" y="15"/>
                    <a:pt x="24" y="16"/>
                  </a:cubicBezTo>
                  <a:cubicBezTo>
                    <a:pt x="23" y="17"/>
                    <a:pt x="22" y="18"/>
                    <a:pt x="21" y="18"/>
                  </a:cubicBezTo>
                  <a:cubicBezTo>
                    <a:pt x="26" y="28"/>
                    <a:pt x="26" y="28"/>
                    <a:pt x="26" y="28"/>
                  </a:cubicBezTo>
                  <a:cubicBezTo>
                    <a:pt x="22" y="28"/>
                    <a:pt x="22" y="28"/>
                    <a:pt x="22" y="28"/>
                  </a:cubicBezTo>
                  <a:cubicBezTo>
                    <a:pt x="18" y="19"/>
                    <a:pt x="18" y="19"/>
                    <a:pt x="18" y="19"/>
                  </a:cubicBezTo>
                  <a:cubicBezTo>
                    <a:pt x="14" y="19"/>
                    <a:pt x="14" y="19"/>
                    <a:pt x="14" y="19"/>
                  </a:cubicBezTo>
                  <a:cubicBezTo>
                    <a:pt x="14" y="28"/>
                    <a:pt x="14" y="28"/>
                    <a:pt x="14" y="28"/>
                  </a:cubicBezTo>
                  <a:cubicBezTo>
                    <a:pt x="11" y="28"/>
                    <a:pt x="11" y="28"/>
                    <a:pt x="11" y="28"/>
                  </a:cubicBezTo>
                  <a:cubicBezTo>
                    <a:pt x="11" y="7"/>
                    <a:pt x="11" y="7"/>
                    <a:pt x="11" y="7"/>
                  </a:cubicBezTo>
                  <a:cubicBezTo>
                    <a:pt x="17" y="7"/>
                    <a:pt x="17" y="7"/>
                    <a:pt x="17" y="7"/>
                  </a:cubicBezTo>
                  <a:cubicBezTo>
                    <a:pt x="20" y="7"/>
                    <a:pt x="21" y="7"/>
                    <a:pt x="23" y="8"/>
                  </a:cubicBezTo>
                  <a:cubicBezTo>
                    <a:pt x="24" y="9"/>
                    <a:pt x="25" y="11"/>
                    <a:pt x="25" y="13"/>
                  </a:cubicBezTo>
                  <a:close/>
                  <a:moveTo>
                    <a:pt x="14" y="17"/>
                  </a:moveTo>
                  <a:cubicBezTo>
                    <a:pt x="17" y="17"/>
                    <a:pt x="17" y="17"/>
                    <a:pt x="17" y="17"/>
                  </a:cubicBezTo>
                  <a:cubicBezTo>
                    <a:pt x="18" y="17"/>
                    <a:pt x="19" y="16"/>
                    <a:pt x="20" y="16"/>
                  </a:cubicBezTo>
                  <a:cubicBezTo>
                    <a:pt x="21" y="15"/>
                    <a:pt x="21" y="14"/>
                    <a:pt x="21" y="13"/>
                  </a:cubicBezTo>
                  <a:cubicBezTo>
                    <a:pt x="21" y="12"/>
                    <a:pt x="21" y="11"/>
                    <a:pt x="20" y="11"/>
                  </a:cubicBezTo>
                  <a:cubicBezTo>
                    <a:pt x="19" y="10"/>
                    <a:pt x="18" y="10"/>
                    <a:pt x="17" y="10"/>
                  </a:cubicBezTo>
                  <a:cubicBezTo>
                    <a:pt x="14" y="10"/>
                    <a:pt x="14" y="10"/>
                    <a:pt x="14" y="10"/>
                  </a:cubicBezTo>
                  <a:lnTo>
                    <a:pt x="1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sp>
        <p:nvSpPr>
          <p:cNvPr id="2" name="Rectangle 24">
            <a:extLst>
              <a:ext uri="{FF2B5EF4-FFF2-40B4-BE49-F238E27FC236}">
                <a16:creationId xmlns:a16="http://schemas.microsoft.com/office/drawing/2014/main" id="{8C3111C9-BCDC-6E64-73EA-069C2D0C0941}"/>
              </a:ext>
            </a:extLst>
          </p:cNvPr>
          <p:cNvSpPr>
            <a:spLocks noChangeArrowheads="1"/>
          </p:cNvSpPr>
          <p:nvPr userDrawn="1"/>
        </p:nvSpPr>
        <p:spPr bwMode="auto">
          <a:xfrm>
            <a:off x="3093194" y="655628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2023 by Hartford Funds</a:t>
            </a:r>
            <a:endParaRPr lang="en-US" sz="800" b="0" dirty="0">
              <a:solidFill>
                <a:schemeClr val="tx1"/>
              </a:solidFill>
              <a:latin typeface="Calibri" panose="020F0502020204030204" pitchFamily="34" charset="0"/>
              <a:cs typeface="ＭＳ Ｐゴシック"/>
            </a:endParaRPr>
          </a:p>
        </p:txBody>
      </p:sp>
    </p:spTree>
    <p:extLst>
      <p:ext uri="{BB962C8B-B14F-4D97-AF65-F5344CB8AC3E}">
        <p14:creationId xmlns:p14="http://schemas.microsoft.com/office/powerpoint/2010/main" val="1024951308"/>
      </p:ext>
    </p:extLst>
  </p:cSld>
  <p:clrMap bg1="lt1" tx1="dk1" bg2="lt2" tx2="dk2" accent1="accent1" accent2="accent2" accent3="accent3" accent4="accent4" accent5="accent5" accent6="accent6" hlink="hlink" folHlink="folHlink"/>
  <p:sldLayoutIdLst>
    <p:sldLayoutId id="2147483686" r:id="rId1"/>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3175" t="14556" r="11587" b="76184"/>
          <a:stretch/>
        </p:blipFill>
        <p:spPr>
          <a:xfrm>
            <a:off x="-19351" y="0"/>
            <a:ext cx="12319910" cy="682172"/>
          </a:xfrm>
          <a:prstGeom prst="rect">
            <a:avLst/>
          </a:prstGeom>
        </p:spPr>
      </p:pic>
      <p:sp>
        <p:nvSpPr>
          <p:cNvPr id="52" name="Rectangle 6"/>
          <p:cNvSpPr>
            <a:spLocks noGrp="1" noChangeArrowheads="1"/>
          </p:cNvSpPr>
          <p:nvPr>
            <p:ph type="sldNum" sz="quarter" idx="4"/>
          </p:nvPr>
        </p:nvSpPr>
        <p:spPr bwMode="auto">
          <a:xfrm>
            <a:off x="9181559" y="6294198"/>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dirty="0"/>
          </a:p>
        </p:txBody>
      </p:sp>
      <p:grpSp>
        <p:nvGrpSpPr>
          <p:cNvPr id="54" name="Group 53">
            <a:extLst>
              <a:ext uri="{FF2B5EF4-FFF2-40B4-BE49-F238E27FC236}">
                <a16:creationId xmlns:a16="http://schemas.microsoft.com/office/drawing/2014/main" id="{BE4A569C-6B14-43D8-8DE3-72B34510D116}"/>
              </a:ext>
            </a:extLst>
          </p:cNvPr>
          <p:cNvGrpSpPr/>
          <p:nvPr userDrawn="1"/>
        </p:nvGrpSpPr>
        <p:grpSpPr>
          <a:xfrm>
            <a:off x="9362402" y="138113"/>
            <a:ext cx="2268538" cy="425450"/>
            <a:chOff x="6456363" y="138113"/>
            <a:chExt cx="2268538" cy="425450"/>
          </a:xfrm>
        </p:grpSpPr>
        <p:sp>
          <p:nvSpPr>
            <p:cNvPr id="55" name="Freeform 5">
              <a:extLst>
                <a:ext uri="{FF2B5EF4-FFF2-40B4-BE49-F238E27FC236}">
                  <a16:creationId xmlns:a16="http://schemas.microsoft.com/office/drawing/2014/main" id="{88EB0CEB-378F-41CF-A590-B67D9FA799EB}"/>
                </a:ext>
              </a:extLst>
            </p:cNvPr>
            <p:cNvSpPr>
              <a:spLocks/>
            </p:cNvSpPr>
            <p:nvPr userDrawn="1"/>
          </p:nvSpPr>
          <p:spPr bwMode="auto">
            <a:xfrm>
              <a:off x="6461125" y="141288"/>
              <a:ext cx="139700" cy="166687"/>
            </a:xfrm>
            <a:custGeom>
              <a:avLst/>
              <a:gdLst>
                <a:gd name="T0" fmla="*/ 0 w 88"/>
                <a:gd name="T1" fmla="*/ 0 h 105"/>
                <a:gd name="T2" fmla="*/ 23 w 88"/>
                <a:gd name="T3" fmla="*/ 0 h 105"/>
                <a:gd name="T4" fmla="*/ 23 w 88"/>
                <a:gd name="T5" fmla="*/ 41 h 105"/>
                <a:gd name="T6" fmla="*/ 65 w 88"/>
                <a:gd name="T7" fmla="*/ 41 h 105"/>
                <a:gd name="T8" fmla="*/ 65 w 88"/>
                <a:gd name="T9" fmla="*/ 0 h 105"/>
                <a:gd name="T10" fmla="*/ 88 w 88"/>
                <a:gd name="T11" fmla="*/ 0 h 105"/>
                <a:gd name="T12" fmla="*/ 88 w 88"/>
                <a:gd name="T13" fmla="*/ 105 h 105"/>
                <a:gd name="T14" fmla="*/ 65 w 88"/>
                <a:gd name="T15" fmla="*/ 105 h 105"/>
                <a:gd name="T16" fmla="*/ 65 w 88"/>
                <a:gd name="T17" fmla="*/ 63 h 105"/>
                <a:gd name="T18" fmla="*/ 23 w 88"/>
                <a:gd name="T19" fmla="*/ 63 h 105"/>
                <a:gd name="T20" fmla="*/ 23 w 88"/>
                <a:gd name="T21" fmla="*/ 105 h 105"/>
                <a:gd name="T22" fmla="*/ 0 w 88"/>
                <a:gd name="T23" fmla="*/ 105 h 105"/>
                <a:gd name="T24" fmla="*/ 0 w 88"/>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05">
                  <a:moveTo>
                    <a:pt x="0" y="0"/>
                  </a:moveTo>
                  <a:lnTo>
                    <a:pt x="23" y="0"/>
                  </a:lnTo>
                  <a:lnTo>
                    <a:pt x="23" y="41"/>
                  </a:lnTo>
                  <a:lnTo>
                    <a:pt x="65" y="41"/>
                  </a:lnTo>
                  <a:lnTo>
                    <a:pt x="65" y="0"/>
                  </a:lnTo>
                  <a:lnTo>
                    <a:pt x="88" y="0"/>
                  </a:lnTo>
                  <a:lnTo>
                    <a:pt x="88" y="105"/>
                  </a:lnTo>
                  <a:lnTo>
                    <a:pt x="65" y="105"/>
                  </a:lnTo>
                  <a:lnTo>
                    <a:pt x="65" y="63"/>
                  </a:lnTo>
                  <a:lnTo>
                    <a:pt x="23" y="63"/>
                  </a:lnTo>
                  <a:lnTo>
                    <a:pt x="23"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6" name="Freeform 6">
              <a:extLst>
                <a:ext uri="{FF2B5EF4-FFF2-40B4-BE49-F238E27FC236}">
                  <a16:creationId xmlns:a16="http://schemas.microsoft.com/office/drawing/2014/main" id="{60833F54-2964-4D58-B48D-7513A4BFEB01}"/>
                </a:ext>
              </a:extLst>
            </p:cNvPr>
            <p:cNvSpPr>
              <a:spLocks noEditPoints="1"/>
            </p:cNvSpPr>
            <p:nvPr userDrawn="1"/>
          </p:nvSpPr>
          <p:spPr bwMode="auto">
            <a:xfrm>
              <a:off x="6629400" y="139700"/>
              <a:ext cx="176213" cy="168275"/>
            </a:xfrm>
            <a:custGeom>
              <a:avLst/>
              <a:gdLst>
                <a:gd name="T0" fmla="*/ 45 w 111"/>
                <a:gd name="T1" fmla="*/ 0 h 106"/>
                <a:gd name="T2" fmla="*/ 66 w 111"/>
                <a:gd name="T3" fmla="*/ 0 h 106"/>
                <a:gd name="T4" fmla="*/ 111 w 111"/>
                <a:gd name="T5" fmla="*/ 106 h 106"/>
                <a:gd name="T6" fmla="*/ 87 w 111"/>
                <a:gd name="T7" fmla="*/ 106 h 106"/>
                <a:gd name="T8" fmla="*/ 77 w 111"/>
                <a:gd name="T9" fmla="*/ 82 h 106"/>
                <a:gd name="T10" fmla="*/ 33 w 111"/>
                <a:gd name="T11" fmla="*/ 82 h 106"/>
                <a:gd name="T12" fmla="*/ 23 w 111"/>
                <a:gd name="T13" fmla="*/ 106 h 106"/>
                <a:gd name="T14" fmla="*/ 0 w 111"/>
                <a:gd name="T15" fmla="*/ 106 h 106"/>
                <a:gd name="T16" fmla="*/ 45 w 111"/>
                <a:gd name="T17" fmla="*/ 0 h 106"/>
                <a:gd name="T18" fmla="*/ 69 w 111"/>
                <a:gd name="T19" fmla="*/ 62 h 106"/>
                <a:gd name="T20" fmla="*/ 55 w 111"/>
                <a:gd name="T21" fmla="*/ 28 h 106"/>
                <a:gd name="T22" fmla="*/ 41 w 111"/>
                <a:gd name="T23" fmla="*/ 62 h 106"/>
                <a:gd name="T24" fmla="*/ 69 w 111"/>
                <a:gd name="T25"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06">
                  <a:moveTo>
                    <a:pt x="45" y="0"/>
                  </a:moveTo>
                  <a:lnTo>
                    <a:pt x="66" y="0"/>
                  </a:lnTo>
                  <a:lnTo>
                    <a:pt x="111" y="106"/>
                  </a:lnTo>
                  <a:lnTo>
                    <a:pt x="87" y="106"/>
                  </a:lnTo>
                  <a:lnTo>
                    <a:pt x="77" y="82"/>
                  </a:lnTo>
                  <a:lnTo>
                    <a:pt x="33" y="82"/>
                  </a:lnTo>
                  <a:lnTo>
                    <a:pt x="23" y="106"/>
                  </a:lnTo>
                  <a:lnTo>
                    <a:pt x="0" y="106"/>
                  </a:lnTo>
                  <a:lnTo>
                    <a:pt x="45" y="0"/>
                  </a:lnTo>
                  <a:close/>
                  <a:moveTo>
                    <a:pt x="69" y="62"/>
                  </a:moveTo>
                  <a:lnTo>
                    <a:pt x="55" y="28"/>
                  </a:lnTo>
                  <a:lnTo>
                    <a:pt x="41" y="62"/>
                  </a:lnTo>
                  <a:lnTo>
                    <a:pt x="69" y="6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7" name="Freeform 7">
              <a:extLst>
                <a:ext uri="{FF2B5EF4-FFF2-40B4-BE49-F238E27FC236}">
                  <a16:creationId xmlns:a16="http://schemas.microsoft.com/office/drawing/2014/main" id="{D63FDD8D-2B13-4067-8DD2-113E4DA8F151}"/>
                </a:ext>
              </a:extLst>
            </p:cNvPr>
            <p:cNvSpPr>
              <a:spLocks noEditPoints="1"/>
            </p:cNvSpPr>
            <p:nvPr userDrawn="1"/>
          </p:nvSpPr>
          <p:spPr bwMode="auto">
            <a:xfrm>
              <a:off x="6832600" y="141288"/>
              <a:ext cx="144463" cy="166687"/>
            </a:xfrm>
            <a:custGeom>
              <a:avLst/>
              <a:gdLst>
                <a:gd name="T0" fmla="*/ 0 w 143"/>
                <a:gd name="T1" fmla="*/ 0 h 165"/>
                <a:gd name="T2" fmla="*/ 76 w 143"/>
                <a:gd name="T3" fmla="*/ 0 h 165"/>
                <a:gd name="T4" fmla="*/ 124 w 143"/>
                <a:gd name="T5" fmla="*/ 16 h 165"/>
                <a:gd name="T6" fmla="*/ 138 w 143"/>
                <a:gd name="T7" fmla="*/ 54 h 165"/>
                <a:gd name="T8" fmla="*/ 138 w 143"/>
                <a:gd name="T9" fmla="*/ 55 h 165"/>
                <a:gd name="T10" fmla="*/ 103 w 143"/>
                <a:gd name="T11" fmla="*/ 106 h 165"/>
                <a:gd name="T12" fmla="*/ 143 w 143"/>
                <a:gd name="T13" fmla="*/ 165 h 165"/>
                <a:gd name="T14" fmla="*/ 101 w 143"/>
                <a:gd name="T15" fmla="*/ 165 h 165"/>
                <a:gd name="T16" fmla="*/ 65 w 143"/>
                <a:gd name="T17" fmla="*/ 112 h 165"/>
                <a:gd name="T18" fmla="*/ 65 w 143"/>
                <a:gd name="T19" fmla="*/ 112 h 165"/>
                <a:gd name="T20" fmla="*/ 37 w 143"/>
                <a:gd name="T21" fmla="*/ 112 h 165"/>
                <a:gd name="T22" fmla="*/ 37 w 143"/>
                <a:gd name="T23" fmla="*/ 165 h 165"/>
                <a:gd name="T24" fmla="*/ 0 w 143"/>
                <a:gd name="T25" fmla="*/ 165 h 165"/>
                <a:gd name="T26" fmla="*/ 0 w 143"/>
                <a:gd name="T27" fmla="*/ 0 h 165"/>
                <a:gd name="T28" fmla="*/ 74 w 143"/>
                <a:gd name="T29" fmla="*/ 80 h 165"/>
                <a:gd name="T30" fmla="*/ 101 w 143"/>
                <a:gd name="T31" fmla="*/ 57 h 165"/>
                <a:gd name="T32" fmla="*/ 101 w 143"/>
                <a:gd name="T33" fmla="*/ 56 h 165"/>
                <a:gd name="T34" fmla="*/ 73 w 143"/>
                <a:gd name="T35" fmla="*/ 33 h 165"/>
                <a:gd name="T36" fmla="*/ 37 w 143"/>
                <a:gd name="T37" fmla="*/ 33 h 165"/>
                <a:gd name="T38" fmla="*/ 37 w 143"/>
                <a:gd name="T39" fmla="*/ 80 h 165"/>
                <a:gd name="T40" fmla="*/ 74 w 143"/>
                <a:gd name="T41" fmla="*/ 8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5">
                  <a:moveTo>
                    <a:pt x="0" y="0"/>
                  </a:moveTo>
                  <a:cubicBezTo>
                    <a:pt x="76" y="0"/>
                    <a:pt x="76" y="0"/>
                    <a:pt x="76" y="0"/>
                  </a:cubicBezTo>
                  <a:cubicBezTo>
                    <a:pt x="97" y="0"/>
                    <a:pt x="113" y="6"/>
                    <a:pt x="124" y="16"/>
                  </a:cubicBezTo>
                  <a:cubicBezTo>
                    <a:pt x="133" y="26"/>
                    <a:pt x="138" y="39"/>
                    <a:pt x="138" y="54"/>
                  </a:cubicBezTo>
                  <a:cubicBezTo>
                    <a:pt x="138" y="55"/>
                    <a:pt x="138" y="55"/>
                    <a:pt x="138" y="55"/>
                  </a:cubicBezTo>
                  <a:cubicBezTo>
                    <a:pt x="138" y="81"/>
                    <a:pt x="124" y="98"/>
                    <a:pt x="103" y="106"/>
                  </a:cubicBezTo>
                  <a:cubicBezTo>
                    <a:pt x="143" y="165"/>
                    <a:pt x="143" y="165"/>
                    <a:pt x="143" y="165"/>
                  </a:cubicBezTo>
                  <a:cubicBezTo>
                    <a:pt x="101" y="165"/>
                    <a:pt x="101" y="165"/>
                    <a:pt x="101" y="165"/>
                  </a:cubicBezTo>
                  <a:cubicBezTo>
                    <a:pt x="65" y="112"/>
                    <a:pt x="65" y="112"/>
                    <a:pt x="65" y="112"/>
                  </a:cubicBezTo>
                  <a:cubicBezTo>
                    <a:pt x="65" y="112"/>
                    <a:pt x="65" y="112"/>
                    <a:pt x="65" y="112"/>
                  </a:cubicBezTo>
                  <a:cubicBezTo>
                    <a:pt x="37" y="112"/>
                    <a:pt x="37" y="112"/>
                    <a:pt x="37" y="112"/>
                  </a:cubicBezTo>
                  <a:cubicBezTo>
                    <a:pt x="37" y="165"/>
                    <a:pt x="37" y="165"/>
                    <a:pt x="37" y="165"/>
                  </a:cubicBezTo>
                  <a:cubicBezTo>
                    <a:pt x="0" y="165"/>
                    <a:pt x="0" y="165"/>
                    <a:pt x="0" y="165"/>
                  </a:cubicBezTo>
                  <a:lnTo>
                    <a:pt x="0" y="0"/>
                  </a:lnTo>
                  <a:close/>
                  <a:moveTo>
                    <a:pt x="74" y="80"/>
                  </a:moveTo>
                  <a:cubicBezTo>
                    <a:pt x="91" y="80"/>
                    <a:pt x="101" y="71"/>
                    <a:pt x="101" y="57"/>
                  </a:cubicBezTo>
                  <a:cubicBezTo>
                    <a:pt x="101" y="56"/>
                    <a:pt x="101" y="56"/>
                    <a:pt x="101" y="56"/>
                  </a:cubicBezTo>
                  <a:cubicBezTo>
                    <a:pt x="101" y="41"/>
                    <a:pt x="91" y="33"/>
                    <a:pt x="73" y="33"/>
                  </a:cubicBezTo>
                  <a:cubicBezTo>
                    <a:pt x="37" y="33"/>
                    <a:pt x="37" y="33"/>
                    <a:pt x="37" y="33"/>
                  </a:cubicBezTo>
                  <a:cubicBezTo>
                    <a:pt x="37" y="80"/>
                    <a:pt x="37" y="80"/>
                    <a:pt x="37" y="80"/>
                  </a:cubicBezTo>
                  <a:lnTo>
                    <a:pt x="74" y="8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8" name="Freeform 8">
              <a:extLst>
                <a:ext uri="{FF2B5EF4-FFF2-40B4-BE49-F238E27FC236}">
                  <a16:creationId xmlns:a16="http://schemas.microsoft.com/office/drawing/2014/main" id="{7360B38E-60CE-4341-B631-9B71E4B54707}"/>
                </a:ext>
              </a:extLst>
            </p:cNvPr>
            <p:cNvSpPr>
              <a:spLocks/>
            </p:cNvSpPr>
            <p:nvPr userDrawn="1"/>
          </p:nvSpPr>
          <p:spPr bwMode="auto">
            <a:xfrm>
              <a:off x="6996113" y="141288"/>
              <a:ext cx="136525" cy="166687"/>
            </a:xfrm>
            <a:custGeom>
              <a:avLst/>
              <a:gdLst>
                <a:gd name="T0" fmla="*/ 31 w 86"/>
                <a:gd name="T1" fmla="*/ 21 h 105"/>
                <a:gd name="T2" fmla="*/ 0 w 86"/>
                <a:gd name="T3" fmla="*/ 21 h 105"/>
                <a:gd name="T4" fmla="*/ 0 w 86"/>
                <a:gd name="T5" fmla="*/ 0 h 105"/>
                <a:gd name="T6" fmla="*/ 86 w 86"/>
                <a:gd name="T7" fmla="*/ 0 h 105"/>
                <a:gd name="T8" fmla="*/ 86 w 86"/>
                <a:gd name="T9" fmla="*/ 21 h 105"/>
                <a:gd name="T10" fmla="*/ 55 w 86"/>
                <a:gd name="T11" fmla="*/ 21 h 105"/>
                <a:gd name="T12" fmla="*/ 55 w 86"/>
                <a:gd name="T13" fmla="*/ 105 h 105"/>
                <a:gd name="T14" fmla="*/ 31 w 86"/>
                <a:gd name="T15" fmla="*/ 105 h 105"/>
                <a:gd name="T16" fmla="*/ 31 w 86"/>
                <a:gd name="T17"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05">
                  <a:moveTo>
                    <a:pt x="31" y="21"/>
                  </a:moveTo>
                  <a:lnTo>
                    <a:pt x="0" y="21"/>
                  </a:lnTo>
                  <a:lnTo>
                    <a:pt x="0" y="0"/>
                  </a:lnTo>
                  <a:lnTo>
                    <a:pt x="86" y="0"/>
                  </a:lnTo>
                  <a:lnTo>
                    <a:pt x="86" y="21"/>
                  </a:lnTo>
                  <a:lnTo>
                    <a:pt x="55" y="21"/>
                  </a:lnTo>
                  <a:lnTo>
                    <a:pt x="55" y="105"/>
                  </a:lnTo>
                  <a:lnTo>
                    <a:pt x="31" y="105"/>
                  </a:lnTo>
                  <a:lnTo>
                    <a:pt x="31" y="2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9" name="Freeform 9">
              <a:extLst>
                <a:ext uri="{FF2B5EF4-FFF2-40B4-BE49-F238E27FC236}">
                  <a16:creationId xmlns:a16="http://schemas.microsoft.com/office/drawing/2014/main" id="{83C0C746-192D-43DF-B10F-518D5F062198}"/>
                </a:ext>
              </a:extLst>
            </p:cNvPr>
            <p:cNvSpPr>
              <a:spLocks/>
            </p:cNvSpPr>
            <p:nvPr userDrawn="1"/>
          </p:nvSpPr>
          <p:spPr bwMode="auto">
            <a:xfrm>
              <a:off x="7164388" y="141288"/>
              <a:ext cx="125413" cy="166687"/>
            </a:xfrm>
            <a:custGeom>
              <a:avLst/>
              <a:gdLst>
                <a:gd name="T0" fmla="*/ 0 w 79"/>
                <a:gd name="T1" fmla="*/ 0 h 105"/>
                <a:gd name="T2" fmla="*/ 79 w 79"/>
                <a:gd name="T3" fmla="*/ 0 h 105"/>
                <a:gd name="T4" fmla="*/ 79 w 79"/>
                <a:gd name="T5" fmla="*/ 21 h 105"/>
                <a:gd name="T6" fmla="*/ 23 w 79"/>
                <a:gd name="T7" fmla="*/ 21 h 105"/>
                <a:gd name="T8" fmla="*/ 23 w 79"/>
                <a:gd name="T9" fmla="*/ 43 h 105"/>
                <a:gd name="T10" fmla="*/ 73 w 79"/>
                <a:gd name="T11" fmla="*/ 43 h 105"/>
                <a:gd name="T12" fmla="*/ 73 w 79"/>
                <a:gd name="T13" fmla="*/ 64 h 105"/>
                <a:gd name="T14" fmla="*/ 23 w 79"/>
                <a:gd name="T15" fmla="*/ 64 h 105"/>
                <a:gd name="T16" fmla="*/ 23 w 79"/>
                <a:gd name="T17" fmla="*/ 105 h 105"/>
                <a:gd name="T18" fmla="*/ 0 w 79"/>
                <a:gd name="T19" fmla="*/ 105 h 105"/>
                <a:gd name="T20" fmla="*/ 0 w 79"/>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05">
                  <a:moveTo>
                    <a:pt x="0" y="0"/>
                  </a:moveTo>
                  <a:lnTo>
                    <a:pt x="79" y="0"/>
                  </a:lnTo>
                  <a:lnTo>
                    <a:pt x="79" y="21"/>
                  </a:lnTo>
                  <a:lnTo>
                    <a:pt x="23" y="21"/>
                  </a:lnTo>
                  <a:lnTo>
                    <a:pt x="23" y="43"/>
                  </a:lnTo>
                  <a:lnTo>
                    <a:pt x="73" y="43"/>
                  </a:lnTo>
                  <a:lnTo>
                    <a:pt x="73" y="64"/>
                  </a:lnTo>
                  <a:lnTo>
                    <a:pt x="23" y="64"/>
                  </a:lnTo>
                  <a:lnTo>
                    <a:pt x="23"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0" name="Freeform 10">
              <a:extLst>
                <a:ext uri="{FF2B5EF4-FFF2-40B4-BE49-F238E27FC236}">
                  <a16:creationId xmlns:a16="http://schemas.microsoft.com/office/drawing/2014/main" id="{5F0C7B9D-50DD-4028-AC1B-57509BD4C7EC}"/>
                </a:ext>
              </a:extLst>
            </p:cNvPr>
            <p:cNvSpPr>
              <a:spLocks noEditPoints="1"/>
            </p:cNvSpPr>
            <p:nvPr userDrawn="1"/>
          </p:nvSpPr>
          <p:spPr bwMode="auto">
            <a:xfrm>
              <a:off x="7315200" y="138113"/>
              <a:ext cx="176213" cy="173037"/>
            </a:xfrm>
            <a:custGeom>
              <a:avLst/>
              <a:gdLst>
                <a:gd name="T0" fmla="*/ 0 w 176"/>
                <a:gd name="T1" fmla="*/ 86 h 171"/>
                <a:gd name="T2" fmla="*/ 0 w 176"/>
                <a:gd name="T3" fmla="*/ 85 h 171"/>
                <a:gd name="T4" fmla="*/ 88 w 176"/>
                <a:gd name="T5" fmla="*/ 0 h 171"/>
                <a:gd name="T6" fmla="*/ 176 w 176"/>
                <a:gd name="T7" fmla="*/ 85 h 171"/>
                <a:gd name="T8" fmla="*/ 176 w 176"/>
                <a:gd name="T9" fmla="*/ 85 h 171"/>
                <a:gd name="T10" fmla="*/ 87 w 176"/>
                <a:gd name="T11" fmla="*/ 171 h 171"/>
                <a:gd name="T12" fmla="*/ 0 w 176"/>
                <a:gd name="T13" fmla="*/ 86 h 171"/>
                <a:gd name="T14" fmla="*/ 138 w 176"/>
                <a:gd name="T15" fmla="*/ 86 h 171"/>
                <a:gd name="T16" fmla="*/ 138 w 176"/>
                <a:gd name="T17" fmla="*/ 85 h 171"/>
                <a:gd name="T18" fmla="*/ 87 w 176"/>
                <a:gd name="T19" fmla="*/ 33 h 171"/>
                <a:gd name="T20" fmla="*/ 38 w 176"/>
                <a:gd name="T21" fmla="*/ 85 h 171"/>
                <a:gd name="T22" fmla="*/ 38 w 176"/>
                <a:gd name="T23" fmla="*/ 85 h 171"/>
                <a:gd name="T24" fmla="*/ 88 w 176"/>
                <a:gd name="T25" fmla="*/ 137 h 171"/>
                <a:gd name="T26" fmla="*/ 138 w 176"/>
                <a:gd name="T27"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1">
                  <a:moveTo>
                    <a:pt x="0" y="86"/>
                  </a:moveTo>
                  <a:cubicBezTo>
                    <a:pt x="0" y="85"/>
                    <a:pt x="0" y="85"/>
                    <a:pt x="0" y="85"/>
                  </a:cubicBezTo>
                  <a:cubicBezTo>
                    <a:pt x="0" y="38"/>
                    <a:pt x="37" y="0"/>
                    <a:pt x="88" y="0"/>
                  </a:cubicBezTo>
                  <a:cubicBezTo>
                    <a:pt x="139" y="0"/>
                    <a:pt x="176" y="38"/>
                    <a:pt x="176" y="85"/>
                  </a:cubicBezTo>
                  <a:cubicBezTo>
                    <a:pt x="176" y="85"/>
                    <a:pt x="176" y="85"/>
                    <a:pt x="176" y="85"/>
                  </a:cubicBezTo>
                  <a:cubicBezTo>
                    <a:pt x="176" y="132"/>
                    <a:pt x="138" y="171"/>
                    <a:pt x="87" y="171"/>
                  </a:cubicBezTo>
                  <a:cubicBezTo>
                    <a:pt x="36" y="171"/>
                    <a:pt x="0" y="133"/>
                    <a:pt x="0" y="86"/>
                  </a:cubicBezTo>
                  <a:moveTo>
                    <a:pt x="138" y="86"/>
                  </a:moveTo>
                  <a:cubicBezTo>
                    <a:pt x="138" y="85"/>
                    <a:pt x="138" y="85"/>
                    <a:pt x="138" y="85"/>
                  </a:cubicBezTo>
                  <a:cubicBezTo>
                    <a:pt x="138" y="57"/>
                    <a:pt x="117" y="33"/>
                    <a:pt x="87" y="33"/>
                  </a:cubicBezTo>
                  <a:cubicBezTo>
                    <a:pt x="58" y="33"/>
                    <a:pt x="38" y="57"/>
                    <a:pt x="38" y="85"/>
                  </a:cubicBezTo>
                  <a:cubicBezTo>
                    <a:pt x="38" y="85"/>
                    <a:pt x="38" y="85"/>
                    <a:pt x="38" y="85"/>
                  </a:cubicBezTo>
                  <a:cubicBezTo>
                    <a:pt x="38" y="114"/>
                    <a:pt x="59" y="137"/>
                    <a:pt x="88" y="137"/>
                  </a:cubicBezTo>
                  <a:cubicBezTo>
                    <a:pt x="117" y="137"/>
                    <a:pt x="138" y="114"/>
                    <a:pt x="138" y="86"/>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1" name="Freeform 11">
              <a:extLst>
                <a:ext uri="{FF2B5EF4-FFF2-40B4-BE49-F238E27FC236}">
                  <a16:creationId xmlns:a16="http://schemas.microsoft.com/office/drawing/2014/main" id="{D1E35334-5770-4AA0-BF14-CDCA201316E4}"/>
                </a:ext>
              </a:extLst>
            </p:cNvPr>
            <p:cNvSpPr>
              <a:spLocks noEditPoints="1"/>
            </p:cNvSpPr>
            <p:nvPr userDrawn="1"/>
          </p:nvSpPr>
          <p:spPr bwMode="auto">
            <a:xfrm>
              <a:off x="7526338" y="141288"/>
              <a:ext cx="142875" cy="166687"/>
            </a:xfrm>
            <a:custGeom>
              <a:avLst/>
              <a:gdLst>
                <a:gd name="T0" fmla="*/ 0 w 142"/>
                <a:gd name="T1" fmla="*/ 0 h 165"/>
                <a:gd name="T2" fmla="*/ 75 w 142"/>
                <a:gd name="T3" fmla="*/ 0 h 165"/>
                <a:gd name="T4" fmla="*/ 123 w 142"/>
                <a:gd name="T5" fmla="*/ 16 h 165"/>
                <a:gd name="T6" fmla="*/ 137 w 142"/>
                <a:gd name="T7" fmla="*/ 54 h 165"/>
                <a:gd name="T8" fmla="*/ 137 w 142"/>
                <a:gd name="T9" fmla="*/ 55 h 165"/>
                <a:gd name="T10" fmla="*/ 102 w 142"/>
                <a:gd name="T11" fmla="*/ 106 h 165"/>
                <a:gd name="T12" fmla="*/ 142 w 142"/>
                <a:gd name="T13" fmla="*/ 165 h 165"/>
                <a:gd name="T14" fmla="*/ 100 w 142"/>
                <a:gd name="T15" fmla="*/ 165 h 165"/>
                <a:gd name="T16" fmla="*/ 65 w 142"/>
                <a:gd name="T17" fmla="*/ 112 h 165"/>
                <a:gd name="T18" fmla="*/ 64 w 142"/>
                <a:gd name="T19" fmla="*/ 112 h 165"/>
                <a:gd name="T20" fmla="*/ 36 w 142"/>
                <a:gd name="T21" fmla="*/ 112 h 165"/>
                <a:gd name="T22" fmla="*/ 36 w 142"/>
                <a:gd name="T23" fmla="*/ 165 h 165"/>
                <a:gd name="T24" fmla="*/ 0 w 142"/>
                <a:gd name="T25" fmla="*/ 165 h 165"/>
                <a:gd name="T26" fmla="*/ 0 w 142"/>
                <a:gd name="T27" fmla="*/ 0 h 165"/>
                <a:gd name="T28" fmla="*/ 73 w 142"/>
                <a:gd name="T29" fmla="*/ 80 h 165"/>
                <a:gd name="T30" fmla="*/ 101 w 142"/>
                <a:gd name="T31" fmla="*/ 57 h 165"/>
                <a:gd name="T32" fmla="*/ 101 w 142"/>
                <a:gd name="T33" fmla="*/ 56 h 165"/>
                <a:gd name="T34" fmla="*/ 72 w 142"/>
                <a:gd name="T35" fmla="*/ 33 h 165"/>
                <a:gd name="T36" fmla="*/ 36 w 142"/>
                <a:gd name="T37" fmla="*/ 33 h 165"/>
                <a:gd name="T38" fmla="*/ 36 w 142"/>
                <a:gd name="T39" fmla="*/ 80 h 165"/>
                <a:gd name="T40" fmla="*/ 73 w 142"/>
                <a:gd name="T41" fmla="*/ 8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5">
                  <a:moveTo>
                    <a:pt x="0" y="0"/>
                  </a:moveTo>
                  <a:cubicBezTo>
                    <a:pt x="75" y="0"/>
                    <a:pt x="75" y="0"/>
                    <a:pt x="75" y="0"/>
                  </a:cubicBezTo>
                  <a:cubicBezTo>
                    <a:pt x="96" y="0"/>
                    <a:pt x="112" y="6"/>
                    <a:pt x="123" y="16"/>
                  </a:cubicBezTo>
                  <a:cubicBezTo>
                    <a:pt x="133" y="26"/>
                    <a:pt x="137" y="39"/>
                    <a:pt x="137" y="54"/>
                  </a:cubicBezTo>
                  <a:cubicBezTo>
                    <a:pt x="137" y="55"/>
                    <a:pt x="137" y="55"/>
                    <a:pt x="137" y="55"/>
                  </a:cubicBezTo>
                  <a:cubicBezTo>
                    <a:pt x="137" y="81"/>
                    <a:pt x="123" y="98"/>
                    <a:pt x="102" y="106"/>
                  </a:cubicBezTo>
                  <a:cubicBezTo>
                    <a:pt x="142" y="165"/>
                    <a:pt x="142" y="165"/>
                    <a:pt x="142" y="165"/>
                  </a:cubicBezTo>
                  <a:cubicBezTo>
                    <a:pt x="100" y="165"/>
                    <a:pt x="100" y="165"/>
                    <a:pt x="100" y="165"/>
                  </a:cubicBezTo>
                  <a:cubicBezTo>
                    <a:pt x="65" y="112"/>
                    <a:pt x="65" y="112"/>
                    <a:pt x="65" y="112"/>
                  </a:cubicBezTo>
                  <a:cubicBezTo>
                    <a:pt x="64" y="112"/>
                    <a:pt x="64" y="112"/>
                    <a:pt x="64" y="112"/>
                  </a:cubicBezTo>
                  <a:cubicBezTo>
                    <a:pt x="36" y="112"/>
                    <a:pt x="36" y="112"/>
                    <a:pt x="36" y="112"/>
                  </a:cubicBezTo>
                  <a:cubicBezTo>
                    <a:pt x="36" y="165"/>
                    <a:pt x="36" y="165"/>
                    <a:pt x="36" y="165"/>
                  </a:cubicBezTo>
                  <a:cubicBezTo>
                    <a:pt x="0" y="165"/>
                    <a:pt x="0" y="165"/>
                    <a:pt x="0" y="165"/>
                  </a:cubicBezTo>
                  <a:lnTo>
                    <a:pt x="0" y="0"/>
                  </a:lnTo>
                  <a:close/>
                  <a:moveTo>
                    <a:pt x="73" y="80"/>
                  </a:moveTo>
                  <a:cubicBezTo>
                    <a:pt x="91" y="80"/>
                    <a:pt x="101" y="71"/>
                    <a:pt x="101" y="57"/>
                  </a:cubicBezTo>
                  <a:cubicBezTo>
                    <a:pt x="101" y="56"/>
                    <a:pt x="101" y="56"/>
                    <a:pt x="101" y="56"/>
                  </a:cubicBezTo>
                  <a:cubicBezTo>
                    <a:pt x="101" y="41"/>
                    <a:pt x="90" y="33"/>
                    <a:pt x="72" y="33"/>
                  </a:cubicBezTo>
                  <a:cubicBezTo>
                    <a:pt x="36" y="33"/>
                    <a:pt x="36" y="33"/>
                    <a:pt x="36" y="33"/>
                  </a:cubicBezTo>
                  <a:cubicBezTo>
                    <a:pt x="36" y="80"/>
                    <a:pt x="36" y="80"/>
                    <a:pt x="36" y="80"/>
                  </a:cubicBezTo>
                  <a:lnTo>
                    <a:pt x="73" y="8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2" name="Freeform 12">
              <a:extLst>
                <a:ext uri="{FF2B5EF4-FFF2-40B4-BE49-F238E27FC236}">
                  <a16:creationId xmlns:a16="http://schemas.microsoft.com/office/drawing/2014/main" id="{AD21B1BA-3689-427F-A72E-10453F38E296}"/>
                </a:ext>
              </a:extLst>
            </p:cNvPr>
            <p:cNvSpPr>
              <a:spLocks noEditPoints="1"/>
            </p:cNvSpPr>
            <p:nvPr userDrawn="1"/>
          </p:nvSpPr>
          <p:spPr bwMode="auto">
            <a:xfrm>
              <a:off x="7700963" y="141288"/>
              <a:ext cx="152400" cy="166687"/>
            </a:xfrm>
            <a:custGeom>
              <a:avLst/>
              <a:gdLst>
                <a:gd name="T0" fmla="*/ 0 w 152"/>
                <a:gd name="T1" fmla="*/ 0 h 165"/>
                <a:gd name="T2" fmla="*/ 65 w 152"/>
                <a:gd name="T3" fmla="*/ 0 h 165"/>
                <a:gd name="T4" fmla="*/ 152 w 152"/>
                <a:gd name="T5" fmla="*/ 82 h 165"/>
                <a:gd name="T6" fmla="*/ 152 w 152"/>
                <a:gd name="T7" fmla="*/ 82 h 165"/>
                <a:gd name="T8" fmla="*/ 65 w 152"/>
                <a:gd name="T9" fmla="*/ 165 h 165"/>
                <a:gd name="T10" fmla="*/ 0 w 152"/>
                <a:gd name="T11" fmla="*/ 165 h 165"/>
                <a:gd name="T12" fmla="*/ 0 w 152"/>
                <a:gd name="T13" fmla="*/ 0 h 165"/>
                <a:gd name="T14" fmla="*/ 65 w 152"/>
                <a:gd name="T15" fmla="*/ 132 h 165"/>
                <a:gd name="T16" fmla="*/ 114 w 152"/>
                <a:gd name="T17" fmla="*/ 83 h 165"/>
                <a:gd name="T18" fmla="*/ 114 w 152"/>
                <a:gd name="T19" fmla="*/ 82 h 165"/>
                <a:gd name="T20" fmla="*/ 65 w 152"/>
                <a:gd name="T21" fmla="*/ 33 h 165"/>
                <a:gd name="T22" fmla="*/ 36 w 152"/>
                <a:gd name="T23" fmla="*/ 33 h 165"/>
                <a:gd name="T24" fmla="*/ 36 w 152"/>
                <a:gd name="T25" fmla="*/ 132 h 165"/>
                <a:gd name="T26" fmla="*/ 65 w 152"/>
                <a:gd name="T27" fmla="*/ 13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65">
                  <a:moveTo>
                    <a:pt x="0" y="0"/>
                  </a:moveTo>
                  <a:cubicBezTo>
                    <a:pt x="65" y="0"/>
                    <a:pt x="65" y="0"/>
                    <a:pt x="65" y="0"/>
                  </a:cubicBezTo>
                  <a:cubicBezTo>
                    <a:pt x="116" y="0"/>
                    <a:pt x="152" y="35"/>
                    <a:pt x="152" y="82"/>
                  </a:cubicBezTo>
                  <a:cubicBezTo>
                    <a:pt x="152" y="82"/>
                    <a:pt x="152" y="82"/>
                    <a:pt x="152" y="82"/>
                  </a:cubicBezTo>
                  <a:cubicBezTo>
                    <a:pt x="152" y="129"/>
                    <a:pt x="116" y="165"/>
                    <a:pt x="65" y="165"/>
                  </a:cubicBezTo>
                  <a:cubicBezTo>
                    <a:pt x="0" y="165"/>
                    <a:pt x="0" y="165"/>
                    <a:pt x="0" y="165"/>
                  </a:cubicBezTo>
                  <a:lnTo>
                    <a:pt x="0" y="0"/>
                  </a:lnTo>
                  <a:close/>
                  <a:moveTo>
                    <a:pt x="65" y="132"/>
                  </a:moveTo>
                  <a:cubicBezTo>
                    <a:pt x="94" y="132"/>
                    <a:pt x="114" y="112"/>
                    <a:pt x="114" y="83"/>
                  </a:cubicBezTo>
                  <a:cubicBezTo>
                    <a:pt x="114" y="82"/>
                    <a:pt x="114" y="82"/>
                    <a:pt x="114" y="82"/>
                  </a:cubicBezTo>
                  <a:cubicBezTo>
                    <a:pt x="114" y="53"/>
                    <a:pt x="94" y="33"/>
                    <a:pt x="65" y="33"/>
                  </a:cubicBezTo>
                  <a:cubicBezTo>
                    <a:pt x="36" y="33"/>
                    <a:pt x="36" y="33"/>
                    <a:pt x="36" y="33"/>
                  </a:cubicBezTo>
                  <a:cubicBezTo>
                    <a:pt x="36" y="132"/>
                    <a:pt x="36" y="132"/>
                    <a:pt x="36" y="132"/>
                  </a:cubicBezTo>
                  <a:lnTo>
                    <a:pt x="65" y="13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3" name="Freeform 13">
              <a:extLst>
                <a:ext uri="{FF2B5EF4-FFF2-40B4-BE49-F238E27FC236}">
                  <a16:creationId xmlns:a16="http://schemas.microsoft.com/office/drawing/2014/main" id="{2681ECA3-ADF3-4220-99CF-28C8AAB94693}"/>
                </a:ext>
              </a:extLst>
            </p:cNvPr>
            <p:cNvSpPr>
              <a:spLocks/>
            </p:cNvSpPr>
            <p:nvPr userDrawn="1"/>
          </p:nvSpPr>
          <p:spPr bwMode="auto">
            <a:xfrm>
              <a:off x="7891463" y="141288"/>
              <a:ext cx="120650" cy="166687"/>
            </a:xfrm>
            <a:custGeom>
              <a:avLst/>
              <a:gdLst>
                <a:gd name="T0" fmla="*/ 0 w 76"/>
                <a:gd name="T1" fmla="*/ 0 h 105"/>
                <a:gd name="T2" fmla="*/ 76 w 76"/>
                <a:gd name="T3" fmla="*/ 0 h 105"/>
                <a:gd name="T4" fmla="*/ 76 w 76"/>
                <a:gd name="T5" fmla="*/ 11 h 105"/>
                <a:gd name="T6" fmla="*/ 12 w 76"/>
                <a:gd name="T7" fmla="*/ 11 h 105"/>
                <a:gd name="T8" fmla="*/ 12 w 76"/>
                <a:gd name="T9" fmla="*/ 48 h 105"/>
                <a:gd name="T10" fmla="*/ 69 w 76"/>
                <a:gd name="T11" fmla="*/ 48 h 105"/>
                <a:gd name="T12" fmla="*/ 69 w 76"/>
                <a:gd name="T13" fmla="*/ 59 h 105"/>
                <a:gd name="T14" fmla="*/ 12 w 76"/>
                <a:gd name="T15" fmla="*/ 59 h 105"/>
                <a:gd name="T16" fmla="*/ 12 w 76"/>
                <a:gd name="T17" fmla="*/ 105 h 105"/>
                <a:gd name="T18" fmla="*/ 0 w 76"/>
                <a:gd name="T19" fmla="*/ 105 h 105"/>
                <a:gd name="T20" fmla="*/ 0 w 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5">
                  <a:moveTo>
                    <a:pt x="0" y="0"/>
                  </a:moveTo>
                  <a:lnTo>
                    <a:pt x="76" y="0"/>
                  </a:lnTo>
                  <a:lnTo>
                    <a:pt x="76" y="11"/>
                  </a:lnTo>
                  <a:lnTo>
                    <a:pt x="12" y="11"/>
                  </a:lnTo>
                  <a:lnTo>
                    <a:pt x="12" y="48"/>
                  </a:lnTo>
                  <a:lnTo>
                    <a:pt x="69" y="48"/>
                  </a:lnTo>
                  <a:lnTo>
                    <a:pt x="69" y="59"/>
                  </a:lnTo>
                  <a:lnTo>
                    <a:pt x="12" y="59"/>
                  </a:lnTo>
                  <a:lnTo>
                    <a:pt x="12"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4" name="Freeform 14">
              <a:extLst>
                <a:ext uri="{FF2B5EF4-FFF2-40B4-BE49-F238E27FC236}">
                  <a16:creationId xmlns:a16="http://schemas.microsoft.com/office/drawing/2014/main" id="{D30E6083-CED1-4E8D-BC52-9168084F9771}"/>
                </a:ext>
              </a:extLst>
            </p:cNvPr>
            <p:cNvSpPr>
              <a:spLocks/>
            </p:cNvSpPr>
            <p:nvPr userDrawn="1"/>
          </p:nvSpPr>
          <p:spPr bwMode="auto">
            <a:xfrm>
              <a:off x="8047038" y="141288"/>
              <a:ext cx="139700" cy="169862"/>
            </a:xfrm>
            <a:custGeom>
              <a:avLst/>
              <a:gdLst>
                <a:gd name="T0" fmla="*/ 0 w 138"/>
                <a:gd name="T1" fmla="*/ 96 h 168"/>
                <a:gd name="T2" fmla="*/ 0 w 138"/>
                <a:gd name="T3" fmla="*/ 0 h 168"/>
                <a:gd name="T4" fmla="*/ 19 w 138"/>
                <a:gd name="T5" fmla="*/ 0 h 168"/>
                <a:gd name="T6" fmla="*/ 19 w 138"/>
                <a:gd name="T7" fmla="*/ 95 h 168"/>
                <a:gd name="T8" fmla="*/ 69 w 138"/>
                <a:gd name="T9" fmla="*/ 150 h 168"/>
                <a:gd name="T10" fmla="*/ 119 w 138"/>
                <a:gd name="T11" fmla="*/ 96 h 168"/>
                <a:gd name="T12" fmla="*/ 119 w 138"/>
                <a:gd name="T13" fmla="*/ 0 h 168"/>
                <a:gd name="T14" fmla="*/ 138 w 138"/>
                <a:gd name="T15" fmla="*/ 0 h 168"/>
                <a:gd name="T16" fmla="*/ 138 w 138"/>
                <a:gd name="T17" fmla="*/ 94 h 168"/>
                <a:gd name="T18" fmla="*/ 69 w 138"/>
                <a:gd name="T19" fmla="*/ 168 h 168"/>
                <a:gd name="T20" fmla="*/ 0 w 138"/>
                <a:gd name="T21"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68">
                  <a:moveTo>
                    <a:pt x="0" y="96"/>
                  </a:moveTo>
                  <a:cubicBezTo>
                    <a:pt x="0" y="0"/>
                    <a:pt x="0" y="0"/>
                    <a:pt x="0" y="0"/>
                  </a:cubicBezTo>
                  <a:cubicBezTo>
                    <a:pt x="19" y="0"/>
                    <a:pt x="19" y="0"/>
                    <a:pt x="19" y="0"/>
                  </a:cubicBezTo>
                  <a:cubicBezTo>
                    <a:pt x="19" y="95"/>
                    <a:pt x="19" y="95"/>
                    <a:pt x="19" y="95"/>
                  </a:cubicBezTo>
                  <a:cubicBezTo>
                    <a:pt x="19" y="130"/>
                    <a:pt x="38" y="150"/>
                    <a:pt x="69" y="150"/>
                  </a:cubicBezTo>
                  <a:cubicBezTo>
                    <a:pt x="100" y="150"/>
                    <a:pt x="119" y="132"/>
                    <a:pt x="119" y="96"/>
                  </a:cubicBezTo>
                  <a:cubicBezTo>
                    <a:pt x="119" y="0"/>
                    <a:pt x="119" y="0"/>
                    <a:pt x="119" y="0"/>
                  </a:cubicBezTo>
                  <a:cubicBezTo>
                    <a:pt x="138" y="0"/>
                    <a:pt x="138" y="0"/>
                    <a:pt x="138" y="0"/>
                  </a:cubicBezTo>
                  <a:cubicBezTo>
                    <a:pt x="138" y="94"/>
                    <a:pt x="138" y="94"/>
                    <a:pt x="138" y="94"/>
                  </a:cubicBezTo>
                  <a:cubicBezTo>
                    <a:pt x="138" y="143"/>
                    <a:pt x="110" y="168"/>
                    <a:pt x="69" y="168"/>
                  </a:cubicBezTo>
                  <a:cubicBezTo>
                    <a:pt x="28" y="168"/>
                    <a:pt x="0" y="143"/>
                    <a:pt x="0" y="96"/>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5" name="Freeform 15">
              <a:extLst>
                <a:ext uri="{FF2B5EF4-FFF2-40B4-BE49-F238E27FC236}">
                  <a16:creationId xmlns:a16="http://schemas.microsoft.com/office/drawing/2014/main" id="{5B4A4855-F9B7-4BB2-ACB2-D31ABA3ED0B4}"/>
                </a:ext>
              </a:extLst>
            </p:cNvPr>
            <p:cNvSpPr>
              <a:spLocks/>
            </p:cNvSpPr>
            <p:nvPr userDrawn="1"/>
          </p:nvSpPr>
          <p:spPr bwMode="auto">
            <a:xfrm>
              <a:off x="8232775" y="141288"/>
              <a:ext cx="139700" cy="166687"/>
            </a:xfrm>
            <a:custGeom>
              <a:avLst/>
              <a:gdLst>
                <a:gd name="T0" fmla="*/ 0 w 88"/>
                <a:gd name="T1" fmla="*/ 0 h 105"/>
                <a:gd name="T2" fmla="*/ 11 w 88"/>
                <a:gd name="T3" fmla="*/ 0 h 105"/>
                <a:gd name="T4" fmla="*/ 77 w 88"/>
                <a:gd name="T5" fmla="*/ 84 h 105"/>
                <a:gd name="T6" fmla="*/ 77 w 88"/>
                <a:gd name="T7" fmla="*/ 0 h 105"/>
                <a:gd name="T8" fmla="*/ 88 w 88"/>
                <a:gd name="T9" fmla="*/ 0 h 105"/>
                <a:gd name="T10" fmla="*/ 88 w 88"/>
                <a:gd name="T11" fmla="*/ 105 h 105"/>
                <a:gd name="T12" fmla="*/ 79 w 88"/>
                <a:gd name="T13" fmla="*/ 105 h 105"/>
                <a:gd name="T14" fmla="*/ 12 w 88"/>
                <a:gd name="T15" fmla="*/ 18 h 105"/>
                <a:gd name="T16" fmla="*/ 12 w 88"/>
                <a:gd name="T17" fmla="*/ 105 h 105"/>
                <a:gd name="T18" fmla="*/ 0 w 88"/>
                <a:gd name="T19" fmla="*/ 105 h 105"/>
                <a:gd name="T20" fmla="*/ 0 w 88"/>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5">
                  <a:moveTo>
                    <a:pt x="0" y="0"/>
                  </a:moveTo>
                  <a:lnTo>
                    <a:pt x="11" y="0"/>
                  </a:lnTo>
                  <a:lnTo>
                    <a:pt x="77" y="84"/>
                  </a:lnTo>
                  <a:lnTo>
                    <a:pt x="77" y="0"/>
                  </a:lnTo>
                  <a:lnTo>
                    <a:pt x="88" y="0"/>
                  </a:lnTo>
                  <a:lnTo>
                    <a:pt x="88" y="105"/>
                  </a:lnTo>
                  <a:lnTo>
                    <a:pt x="79" y="105"/>
                  </a:lnTo>
                  <a:lnTo>
                    <a:pt x="12" y="18"/>
                  </a:lnTo>
                  <a:lnTo>
                    <a:pt x="12" y="105"/>
                  </a:lnTo>
                  <a:lnTo>
                    <a:pt x="0" y="10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6" name="Freeform 16">
              <a:extLst>
                <a:ext uri="{FF2B5EF4-FFF2-40B4-BE49-F238E27FC236}">
                  <a16:creationId xmlns:a16="http://schemas.microsoft.com/office/drawing/2014/main" id="{6A2BEF29-E5FA-42FE-8FFA-575850EBF806}"/>
                </a:ext>
              </a:extLst>
            </p:cNvPr>
            <p:cNvSpPr>
              <a:spLocks noEditPoints="1"/>
            </p:cNvSpPr>
            <p:nvPr userDrawn="1"/>
          </p:nvSpPr>
          <p:spPr bwMode="auto">
            <a:xfrm>
              <a:off x="8423275" y="141288"/>
              <a:ext cx="144463" cy="166687"/>
            </a:xfrm>
            <a:custGeom>
              <a:avLst/>
              <a:gdLst>
                <a:gd name="T0" fmla="*/ 0 w 145"/>
                <a:gd name="T1" fmla="*/ 0 h 165"/>
                <a:gd name="T2" fmla="*/ 57 w 145"/>
                <a:gd name="T3" fmla="*/ 0 h 165"/>
                <a:gd name="T4" fmla="*/ 145 w 145"/>
                <a:gd name="T5" fmla="*/ 82 h 165"/>
                <a:gd name="T6" fmla="*/ 145 w 145"/>
                <a:gd name="T7" fmla="*/ 82 h 165"/>
                <a:gd name="T8" fmla="*/ 57 w 145"/>
                <a:gd name="T9" fmla="*/ 165 h 165"/>
                <a:gd name="T10" fmla="*/ 0 w 145"/>
                <a:gd name="T11" fmla="*/ 165 h 165"/>
                <a:gd name="T12" fmla="*/ 0 w 145"/>
                <a:gd name="T13" fmla="*/ 0 h 165"/>
                <a:gd name="T14" fmla="*/ 57 w 145"/>
                <a:gd name="T15" fmla="*/ 148 h 165"/>
                <a:gd name="T16" fmla="*/ 126 w 145"/>
                <a:gd name="T17" fmla="*/ 83 h 165"/>
                <a:gd name="T18" fmla="*/ 126 w 145"/>
                <a:gd name="T19" fmla="*/ 82 h 165"/>
                <a:gd name="T20" fmla="*/ 57 w 145"/>
                <a:gd name="T21" fmla="*/ 17 h 165"/>
                <a:gd name="T22" fmla="*/ 19 w 145"/>
                <a:gd name="T23" fmla="*/ 17 h 165"/>
                <a:gd name="T24" fmla="*/ 19 w 145"/>
                <a:gd name="T25" fmla="*/ 148 h 165"/>
                <a:gd name="T26" fmla="*/ 57 w 145"/>
                <a:gd name="T27" fmla="*/ 14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65">
                  <a:moveTo>
                    <a:pt x="0" y="0"/>
                  </a:moveTo>
                  <a:cubicBezTo>
                    <a:pt x="57" y="0"/>
                    <a:pt x="57" y="0"/>
                    <a:pt x="57" y="0"/>
                  </a:cubicBezTo>
                  <a:cubicBezTo>
                    <a:pt x="109" y="0"/>
                    <a:pt x="145" y="35"/>
                    <a:pt x="145" y="82"/>
                  </a:cubicBezTo>
                  <a:cubicBezTo>
                    <a:pt x="145" y="82"/>
                    <a:pt x="145" y="82"/>
                    <a:pt x="145" y="82"/>
                  </a:cubicBezTo>
                  <a:cubicBezTo>
                    <a:pt x="145" y="129"/>
                    <a:pt x="109" y="165"/>
                    <a:pt x="57" y="165"/>
                  </a:cubicBezTo>
                  <a:cubicBezTo>
                    <a:pt x="0" y="165"/>
                    <a:pt x="0" y="165"/>
                    <a:pt x="0" y="165"/>
                  </a:cubicBezTo>
                  <a:lnTo>
                    <a:pt x="0" y="0"/>
                  </a:lnTo>
                  <a:close/>
                  <a:moveTo>
                    <a:pt x="57" y="148"/>
                  </a:moveTo>
                  <a:cubicBezTo>
                    <a:pt x="99" y="148"/>
                    <a:pt x="126" y="119"/>
                    <a:pt x="126" y="83"/>
                  </a:cubicBezTo>
                  <a:cubicBezTo>
                    <a:pt x="126" y="82"/>
                    <a:pt x="126" y="82"/>
                    <a:pt x="126" y="82"/>
                  </a:cubicBezTo>
                  <a:cubicBezTo>
                    <a:pt x="126" y="46"/>
                    <a:pt x="99" y="17"/>
                    <a:pt x="57" y="17"/>
                  </a:cubicBezTo>
                  <a:cubicBezTo>
                    <a:pt x="19" y="17"/>
                    <a:pt x="19" y="17"/>
                    <a:pt x="19" y="17"/>
                  </a:cubicBezTo>
                  <a:cubicBezTo>
                    <a:pt x="19" y="148"/>
                    <a:pt x="19" y="148"/>
                    <a:pt x="19" y="148"/>
                  </a:cubicBezTo>
                  <a:lnTo>
                    <a:pt x="57" y="14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7" name="Freeform 17">
              <a:extLst>
                <a:ext uri="{FF2B5EF4-FFF2-40B4-BE49-F238E27FC236}">
                  <a16:creationId xmlns:a16="http://schemas.microsoft.com/office/drawing/2014/main" id="{79F55D09-6FE5-40F6-A395-AFC5767B9FEC}"/>
                </a:ext>
              </a:extLst>
            </p:cNvPr>
            <p:cNvSpPr>
              <a:spLocks/>
            </p:cNvSpPr>
            <p:nvPr userDrawn="1"/>
          </p:nvSpPr>
          <p:spPr bwMode="auto">
            <a:xfrm>
              <a:off x="8597900" y="138113"/>
              <a:ext cx="123825" cy="171450"/>
            </a:xfrm>
            <a:custGeom>
              <a:avLst/>
              <a:gdLst>
                <a:gd name="T0" fmla="*/ 0 w 124"/>
                <a:gd name="T1" fmla="*/ 144 h 170"/>
                <a:gd name="T2" fmla="*/ 12 w 124"/>
                <a:gd name="T3" fmla="*/ 130 h 170"/>
                <a:gd name="T4" fmla="*/ 68 w 124"/>
                <a:gd name="T5" fmla="*/ 154 h 170"/>
                <a:gd name="T6" fmla="*/ 105 w 124"/>
                <a:gd name="T7" fmla="*/ 125 h 170"/>
                <a:gd name="T8" fmla="*/ 105 w 124"/>
                <a:gd name="T9" fmla="*/ 125 h 170"/>
                <a:gd name="T10" fmla="*/ 62 w 124"/>
                <a:gd name="T11" fmla="*/ 94 h 170"/>
                <a:gd name="T12" fmla="*/ 7 w 124"/>
                <a:gd name="T13" fmla="*/ 46 h 170"/>
                <a:gd name="T14" fmla="*/ 7 w 124"/>
                <a:gd name="T15" fmla="*/ 45 h 170"/>
                <a:gd name="T16" fmla="*/ 61 w 124"/>
                <a:gd name="T17" fmla="*/ 0 h 170"/>
                <a:gd name="T18" fmla="*/ 119 w 124"/>
                <a:gd name="T19" fmla="*/ 21 h 170"/>
                <a:gd name="T20" fmla="*/ 108 w 124"/>
                <a:gd name="T21" fmla="*/ 35 h 170"/>
                <a:gd name="T22" fmla="*/ 60 w 124"/>
                <a:gd name="T23" fmla="*/ 17 h 170"/>
                <a:gd name="T24" fmla="*/ 25 w 124"/>
                <a:gd name="T25" fmla="*/ 44 h 170"/>
                <a:gd name="T26" fmla="*/ 25 w 124"/>
                <a:gd name="T27" fmla="*/ 44 h 170"/>
                <a:gd name="T28" fmla="*/ 70 w 124"/>
                <a:gd name="T29" fmla="*/ 76 h 170"/>
                <a:gd name="T30" fmla="*/ 124 w 124"/>
                <a:gd name="T31" fmla="*/ 123 h 170"/>
                <a:gd name="T32" fmla="*/ 124 w 124"/>
                <a:gd name="T33" fmla="*/ 124 h 170"/>
                <a:gd name="T34" fmla="*/ 68 w 124"/>
                <a:gd name="T35" fmla="*/ 170 h 170"/>
                <a:gd name="T36" fmla="*/ 0 w 124"/>
                <a:gd name="T37" fmla="*/ 14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70">
                  <a:moveTo>
                    <a:pt x="0" y="144"/>
                  </a:moveTo>
                  <a:cubicBezTo>
                    <a:pt x="12" y="130"/>
                    <a:pt x="12" y="130"/>
                    <a:pt x="12" y="130"/>
                  </a:cubicBezTo>
                  <a:cubicBezTo>
                    <a:pt x="29" y="146"/>
                    <a:pt x="45" y="154"/>
                    <a:pt x="68" y="154"/>
                  </a:cubicBezTo>
                  <a:cubicBezTo>
                    <a:pt x="90" y="154"/>
                    <a:pt x="105" y="142"/>
                    <a:pt x="105" y="125"/>
                  </a:cubicBezTo>
                  <a:cubicBezTo>
                    <a:pt x="105" y="125"/>
                    <a:pt x="105" y="125"/>
                    <a:pt x="105" y="125"/>
                  </a:cubicBezTo>
                  <a:cubicBezTo>
                    <a:pt x="105" y="110"/>
                    <a:pt x="97" y="101"/>
                    <a:pt x="62" y="94"/>
                  </a:cubicBezTo>
                  <a:cubicBezTo>
                    <a:pt x="24" y="85"/>
                    <a:pt x="7" y="73"/>
                    <a:pt x="7" y="46"/>
                  </a:cubicBezTo>
                  <a:cubicBezTo>
                    <a:pt x="7" y="45"/>
                    <a:pt x="7" y="45"/>
                    <a:pt x="7" y="45"/>
                  </a:cubicBezTo>
                  <a:cubicBezTo>
                    <a:pt x="7" y="19"/>
                    <a:pt x="30" y="0"/>
                    <a:pt x="61" y="0"/>
                  </a:cubicBezTo>
                  <a:cubicBezTo>
                    <a:pt x="85" y="0"/>
                    <a:pt x="102" y="7"/>
                    <a:pt x="119" y="21"/>
                  </a:cubicBezTo>
                  <a:cubicBezTo>
                    <a:pt x="108" y="35"/>
                    <a:pt x="108" y="35"/>
                    <a:pt x="108" y="35"/>
                  </a:cubicBezTo>
                  <a:cubicBezTo>
                    <a:pt x="93" y="23"/>
                    <a:pt x="77" y="17"/>
                    <a:pt x="60" y="17"/>
                  </a:cubicBezTo>
                  <a:cubicBezTo>
                    <a:pt x="39" y="17"/>
                    <a:pt x="25" y="29"/>
                    <a:pt x="25" y="44"/>
                  </a:cubicBezTo>
                  <a:cubicBezTo>
                    <a:pt x="25" y="44"/>
                    <a:pt x="25" y="44"/>
                    <a:pt x="25" y="44"/>
                  </a:cubicBezTo>
                  <a:cubicBezTo>
                    <a:pt x="25" y="60"/>
                    <a:pt x="34" y="69"/>
                    <a:pt x="70" y="76"/>
                  </a:cubicBezTo>
                  <a:cubicBezTo>
                    <a:pt x="107" y="84"/>
                    <a:pt x="124" y="98"/>
                    <a:pt x="124" y="123"/>
                  </a:cubicBezTo>
                  <a:cubicBezTo>
                    <a:pt x="124" y="124"/>
                    <a:pt x="124" y="124"/>
                    <a:pt x="124" y="124"/>
                  </a:cubicBezTo>
                  <a:cubicBezTo>
                    <a:pt x="124" y="152"/>
                    <a:pt x="100" y="170"/>
                    <a:pt x="68" y="170"/>
                  </a:cubicBezTo>
                  <a:cubicBezTo>
                    <a:pt x="41" y="170"/>
                    <a:pt x="20" y="162"/>
                    <a:pt x="0" y="144"/>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8" name="Line 18">
              <a:extLst>
                <a:ext uri="{FF2B5EF4-FFF2-40B4-BE49-F238E27FC236}">
                  <a16:creationId xmlns:a16="http://schemas.microsoft.com/office/drawing/2014/main" id="{2E77D95C-75EA-482D-9665-6238D0C9714A}"/>
                </a:ext>
              </a:extLst>
            </p:cNvPr>
            <p:cNvSpPr>
              <a:spLocks noChangeShapeType="1"/>
            </p:cNvSpPr>
            <p:nvPr userDrawn="1"/>
          </p:nvSpPr>
          <p:spPr bwMode="auto">
            <a:xfrm>
              <a:off x="6456363" y="392113"/>
              <a:ext cx="2268538" cy="0"/>
            </a:xfrm>
            <a:prstGeom prst="line">
              <a:avLst/>
            </a:prstGeom>
            <a:noFill/>
            <a:ln w="1111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9" name="Freeform 19">
              <a:extLst>
                <a:ext uri="{FF2B5EF4-FFF2-40B4-BE49-F238E27FC236}">
                  <a16:creationId xmlns:a16="http://schemas.microsoft.com/office/drawing/2014/main" id="{DFD647B1-8E4F-4D45-87F2-0D725D47B83D}"/>
                </a:ext>
              </a:extLst>
            </p:cNvPr>
            <p:cNvSpPr>
              <a:spLocks noEditPoints="1"/>
            </p:cNvSpPr>
            <p:nvPr userDrawn="1"/>
          </p:nvSpPr>
          <p:spPr bwMode="auto">
            <a:xfrm>
              <a:off x="6645275" y="474663"/>
              <a:ext cx="88900" cy="88900"/>
            </a:xfrm>
            <a:custGeom>
              <a:avLst/>
              <a:gdLst>
                <a:gd name="T0" fmla="*/ 0 w 89"/>
                <a:gd name="T1" fmla="*/ 45 h 89"/>
                <a:gd name="T2" fmla="*/ 0 w 89"/>
                <a:gd name="T3" fmla="*/ 45 h 89"/>
                <a:gd name="T4" fmla="*/ 45 w 89"/>
                <a:gd name="T5" fmla="*/ 0 h 89"/>
                <a:gd name="T6" fmla="*/ 89 w 89"/>
                <a:gd name="T7" fmla="*/ 44 h 89"/>
                <a:gd name="T8" fmla="*/ 89 w 89"/>
                <a:gd name="T9" fmla="*/ 45 h 89"/>
                <a:gd name="T10" fmla="*/ 44 w 89"/>
                <a:gd name="T11" fmla="*/ 89 h 89"/>
                <a:gd name="T12" fmla="*/ 0 w 89"/>
                <a:gd name="T13" fmla="*/ 45 h 89"/>
                <a:gd name="T14" fmla="*/ 79 w 89"/>
                <a:gd name="T15" fmla="*/ 45 h 89"/>
                <a:gd name="T16" fmla="*/ 79 w 89"/>
                <a:gd name="T17" fmla="*/ 45 h 89"/>
                <a:gd name="T18" fmla="*/ 44 w 89"/>
                <a:gd name="T19" fmla="*/ 9 h 89"/>
                <a:gd name="T20" fmla="*/ 10 w 89"/>
                <a:gd name="T21" fmla="*/ 44 h 89"/>
                <a:gd name="T22" fmla="*/ 10 w 89"/>
                <a:gd name="T23" fmla="*/ 45 h 89"/>
                <a:gd name="T24" fmla="*/ 45 w 89"/>
                <a:gd name="T25" fmla="*/ 80 h 89"/>
                <a:gd name="T26" fmla="*/ 79 w 89"/>
                <a:gd name="T27" fmla="*/ 4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89">
                  <a:moveTo>
                    <a:pt x="0" y="45"/>
                  </a:moveTo>
                  <a:cubicBezTo>
                    <a:pt x="0" y="45"/>
                    <a:pt x="0" y="45"/>
                    <a:pt x="0" y="45"/>
                  </a:cubicBezTo>
                  <a:cubicBezTo>
                    <a:pt x="0" y="21"/>
                    <a:pt x="18" y="0"/>
                    <a:pt x="45" y="0"/>
                  </a:cubicBezTo>
                  <a:cubicBezTo>
                    <a:pt x="71" y="0"/>
                    <a:pt x="89" y="20"/>
                    <a:pt x="89" y="44"/>
                  </a:cubicBezTo>
                  <a:cubicBezTo>
                    <a:pt x="89" y="44"/>
                    <a:pt x="89" y="44"/>
                    <a:pt x="89" y="45"/>
                  </a:cubicBezTo>
                  <a:cubicBezTo>
                    <a:pt x="89" y="68"/>
                    <a:pt x="71" y="89"/>
                    <a:pt x="44" y="89"/>
                  </a:cubicBezTo>
                  <a:cubicBezTo>
                    <a:pt x="18" y="89"/>
                    <a:pt x="0" y="69"/>
                    <a:pt x="0" y="45"/>
                  </a:cubicBezTo>
                  <a:moveTo>
                    <a:pt x="79" y="45"/>
                  </a:moveTo>
                  <a:cubicBezTo>
                    <a:pt x="79" y="45"/>
                    <a:pt x="79" y="45"/>
                    <a:pt x="79" y="45"/>
                  </a:cubicBezTo>
                  <a:cubicBezTo>
                    <a:pt x="79" y="25"/>
                    <a:pt x="64" y="9"/>
                    <a:pt x="44" y="9"/>
                  </a:cubicBezTo>
                  <a:cubicBezTo>
                    <a:pt x="25" y="9"/>
                    <a:pt x="10" y="25"/>
                    <a:pt x="10" y="44"/>
                  </a:cubicBezTo>
                  <a:cubicBezTo>
                    <a:pt x="10" y="45"/>
                    <a:pt x="10" y="45"/>
                    <a:pt x="10" y="45"/>
                  </a:cubicBezTo>
                  <a:cubicBezTo>
                    <a:pt x="10" y="64"/>
                    <a:pt x="25" y="80"/>
                    <a:pt x="45" y="80"/>
                  </a:cubicBezTo>
                  <a:cubicBezTo>
                    <a:pt x="65" y="80"/>
                    <a:pt x="79" y="65"/>
                    <a:pt x="79" y="45"/>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0" name="Freeform 20">
              <a:extLst>
                <a:ext uri="{FF2B5EF4-FFF2-40B4-BE49-F238E27FC236}">
                  <a16:creationId xmlns:a16="http://schemas.microsoft.com/office/drawing/2014/main" id="{3E85A17D-A2E6-4488-9088-C08D50762920}"/>
                </a:ext>
              </a:extLst>
            </p:cNvPr>
            <p:cNvSpPr>
              <a:spLocks/>
            </p:cNvSpPr>
            <p:nvPr userDrawn="1"/>
          </p:nvSpPr>
          <p:spPr bwMode="auto">
            <a:xfrm>
              <a:off x="6753225" y="498475"/>
              <a:ext cx="55563" cy="65087"/>
            </a:xfrm>
            <a:custGeom>
              <a:avLst/>
              <a:gdLst>
                <a:gd name="T0" fmla="*/ 0 w 56"/>
                <a:gd name="T1" fmla="*/ 40 h 65"/>
                <a:gd name="T2" fmla="*/ 0 w 56"/>
                <a:gd name="T3" fmla="*/ 0 h 65"/>
                <a:gd name="T4" fmla="*/ 10 w 56"/>
                <a:gd name="T5" fmla="*/ 0 h 65"/>
                <a:gd name="T6" fmla="*/ 10 w 56"/>
                <a:gd name="T7" fmla="*/ 37 h 65"/>
                <a:gd name="T8" fmla="*/ 28 w 56"/>
                <a:gd name="T9" fmla="*/ 57 h 65"/>
                <a:gd name="T10" fmla="*/ 47 w 56"/>
                <a:gd name="T11" fmla="*/ 37 h 65"/>
                <a:gd name="T12" fmla="*/ 47 w 56"/>
                <a:gd name="T13" fmla="*/ 0 h 65"/>
                <a:gd name="T14" fmla="*/ 56 w 56"/>
                <a:gd name="T15" fmla="*/ 0 h 65"/>
                <a:gd name="T16" fmla="*/ 56 w 56"/>
                <a:gd name="T17" fmla="*/ 64 h 65"/>
                <a:gd name="T18" fmla="*/ 47 w 56"/>
                <a:gd name="T19" fmla="*/ 64 h 65"/>
                <a:gd name="T20" fmla="*/ 47 w 56"/>
                <a:gd name="T21" fmla="*/ 53 h 65"/>
                <a:gd name="T22" fmla="*/ 25 w 56"/>
                <a:gd name="T23" fmla="*/ 65 h 65"/>
                <a:gd name="T24" fmla="*/ 0 w 56"/>
                <a:gd name="T25" fmla="*/ 4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5">
                  <a:moveTo>
                    <a:pt x="0" y="40"/>
                  </a:moveTo>
                  <a:cubicBezTo>
                    <a:pt x="0" y="0"/>
                    <a:pt x="0" y="0"/>
                    <a:pt x="0" y="0"/>
                  </a:cubicBezTo>
                  <a:cubicBezTo>
                    <a:pt x="10" y="0"/>
                    <a:pt x="10" y="0"/>
                    <a:pt x="10" y="0"/>
                  </a:cubicBezTo>
                  <a:cubicBezTo>
                    <a:pt x="10" y="37"/>
                    <a:pt x="10" y="37"/>
                    <a:pt x="10" y="37"/>
                  </a:cubicBezTo>
                  <a:cubicBezTo>
                    <a:pt x="10" y="49"/>
                    <a:pt x="16" y="57"/>
                    <a:pt x="28" y="57"/>
                  </a:cubicBezTo>
                  <a:cubicBezTo>
                    <a:pt x="39" y="57"/>
                    <a:pt x="47" y="49"/>
                    <a:pt x="47" y="37"/>
                  </a:cubicBezTo>
                  <a:cubicBezTo>
                    <a:pt x="47" y="0"/>
                    <a:pt x="47" y="0"/>
                    <a:pt x="47" y="0"/>
                  </a:cubicBezTo>
                  <a:cubicBezTo>
                    <a:pt x="56" y="0"/>
                    <a:pt x="56" y="0"/>
                    <a:pt x="56" y="0"/>
                  </a:cubicBezTo>
                  <a:cubicBezTo>
                    <a:pt x="56" y="64"/>
                    <a:pt x="56" y="64"/>
                    <a:pt x="56" y="64"/>
                  </a:cubicBezTo>
                  <a:cubicBezTo>
                    <a:pt x="47" y="64"/>
                    <a:pt x="47" y="64"/>
                    <a:pt x="47" y="64"/>
                  </a:cubicBezTo>
                  <a:cubicBezTo>
                    <a:pt x="47" y="53"/>
                    <a:pt x="47" y="53"/>
                    <a:pt x="47" y="53"/>
                  </a:cubicBezTo>
                  <a:cubicBezTo>
                    <a:pt x="43" y="60"/>
                    <a:pt x="36" y="65"/>
                    <a:pt x="25" y="65"/>
                  </a:cubicBezTo>
                  <a:cubicBezTo>
                    <a:pt x="9" y="65"/>
                    <a:pt x="0" y="55"/>
                    <a:pt x="0" y="40"/>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1" name="Freeform 21">
              <a:extLst>
                <a:ext uri="{FF2B5EF4-FFF2-40B4-BE49-F238E27FC236}">
                  <a16:creationId xmlns:a16="http://schemas.microsoft.com/office/drawing/2014/main" id="{4ED5E144-C116-49FD-8288-60804F6AE287}"/>
                </a:ext>
              </a:extLst>
            </p:cNvPr>
            <p:cNvSpPr>
              <a:spLocks/>
            </p:cNvSpPr>
            <p:nvPr userDrawn="1"/>
          </p:nvSpPr>
          <p:spPr bwMode="auto">
            <a:xfrm>
              <a:off x="6832600" y="496888"/>
              <a:ext cx="36513" cy="66675"/>
            </a:xfrm>
            <a:custGeom>
              <a:avLst/>
              <a:gdLst>
                <a:gd name="T0" fmla="*/ 0 w 36"/>
                <a:gd name="T1" fmla="*/ 2 h 66"/>
                <a:gd name="T2" fmla="*/ 10 w 36"/>
                <a:gd name="T3" fmla="*/ 2 h 66"/>
                <a:gd name="T4" fmla="*/ 10 w 36"/>
                <a:gd name="T5" fmla="*/ 19 h 66"/>
                <a:gd name="T6" fmla="*/ 36 w 36"/>
                <a:gd name="T7" fmla="*/ 1 h 66"/>
                <a:gd name="T8" fmla="*/ 36 w 36"/>
                <a:gd name="T9" fmla="*/ 11 h 66"/>
                <a:gd name="T10" fmla="*/ 35 w 36"/>
                <a:gd name="T11" fmla="*/ 11 h 66"/>
                <a:gd name="T12" fmla="*/ 10 w 36"/>
                <a:gd name="T13" fmla="*/ 40 h 66"/>
                <a:gd name="T14" fmla="*/ 10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10" y="2"/>
                    <a:pt x="10" y="2"/>
                    <a:pt x="10" y="2"/>
                  </a:cubicBezTo>
                  <a:cubicBezTo>
                    <a:pt x="10" y="19"/>
                    <a:pt x="10" y="19"/>
                    <a:pt x="10" y="19"/>
                  </a:cubicBezTo>
                  <a:cubicBezTo>
                    <a:pt x="15" y="8"/>
                    <a:pt x="24" y="0"/>
                    <a:pt x="36" y="1"/>
                  </a:cubicBezTo>
                  <a:cubicBezTo>
                    <a:pt x="36" y="11"/>
                    <a:pt x="36" y="11"/>
                    <a:pt x="36" y="11"/>
                  </a:cubicBezTo>
                  <a:cubicBezTo>
                    <a:pt x="35" y="11"/>
                    <a:pt x="35" y="11"/>
                    <a:pt x="35" y="11"/>
                  </a:cubicBezTo>
                  <a:cubicBezTo>
                    <a:pt x="21" y="11"/>
                    <a:pt x="10" y="21"/>
                    <a:pt x="10" y="40"/>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2" name="Freeform 22">
              <a:extLst>
                <a:ext uri="{FF2B5EF4-FFF2-40B4-BE49-F238E27FC236}">
                  <a16:creationId xmlns:a16="http://schemas.microsoft.com/office/drawing/2014/main" id="{7EB359BB-4B3C-4338-9036-F593E1924AA8}"/>
                </a:ext>
              </a:extLst>
            </p:cNvPr>
            <p:cNvSpPr>
              <a:spLocks noEditPoints="1"/>
            </p:cNvSpPr>
            <p:nvPr userDrawn="1"/>
          </p:nvSpPr>
          <p:spPr bwMode="auto">
            <a:xfrm>
              <a:off x="6923088" y="471488"/>
              <a:ext cx="65088" cy="92075"/>
            </a:xfrm>
            <a:custGeom>
              <a:avLst/>
              <a:gdLst>
                <a:gd name="T0" fmla="*/ 9 w 64"/>
                <a:gd name="T1" fmla="*/ 79 h 92"/>
                <a:gd name="T2" fmla="*/ 9 w 64"/>
                <a:gd name="T3" fmla="*/ 91 h 92"/>
                <a:gd name="T4" fmla="*/ 0 w 64"/>
                <a:gd name="T5" fmla="*/ 91 h 92"/>
                <a:gd name="T6" fmla="*/ 0 w 64"/>
                <a:gd name="T7" fmla="*/ 0 h 92"/>
                <a:gd name="T8" fmla="*/ 9 w 64"/>
                <a:gd name="T9" fmla="*/ 0 h 92"/>
                <a:gd name="T10" fmla="*/ 9 w 64"/>
                <a:gd name="T11" fmla="*/ 40 h 92"/>
                <a:gd name="T12" fmla="*/ 34 w 64"/>
                <a:gd name="T13" fmla="*/ 25 h 92"/>
                <a:gd name="T14" fmla="*/ 64 w 64"/>
                <a:gd name="T15" fmla="*/ 59 h 92"/>
                <a:gd name="T16" fmla="*/ 64 w 64"/>
                <a:gd name="T17" fmla="*/ 59 h 92"/>
                <a:gd name="T18" fmla="*/ 34 w 64"/>
                <a:gd name="T19" fmla="*/ 92 h 92"/>
                <a:gd name="T20" fmla="*/ 9 w 64"/>
                <a:gd name="T21" fmla="*/ 79 h 92"/>
                <a:gd name="T22" fmla="*/ 55 w 64"/>
                <a:gd name="T23" fmla="*/ 59 h 92"/>
                <a:gd name="T24" fmla="*/ 55 w 64"/>
                <a:gd name="T25" fmla="*/ 59 h 92"/>
                <a:gd name="T26" fmla="*/ 32 w 64"/>
                <a:gd name="T27" fmla="*/ 34 h 92"/>
                <a:gd name="T28" fmla="*/ 9 w 64"/>
                <a:gd name="T29" fmla="*/ 59 h 92"/>
                <a:gd name="T30" fmla="*/ 9 w 64"/>
                <a:gd name="T31" fmla="*/ 59 h 92"/>
                <a:gd name="T32" fmla="*/ 32 w 64"/>
                <a:gd name="T33" fmla="*/ 84 h 92"/>
                <a:gd name="T34" fmla="*/ 55 w 64"/>
                <a:gd name="T35"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92">
                  <a:moveTo>
                    <a:pt x="9" y="79"/>
                  </a:moveTo>
                  <a:cubicBezTo>
                    <a:pt x="9" y="91"/>
                    <a:pt x="9" y="91"/>
                    <a:pt x="9" y="91"/>
                  </a:cubicBezTo>
                  <a:cubicBezTo>
                    <a:pt x="0" y="91"/>
                    <a:pt x="0" y="91"/>
                    <a:pt x="0" y="91"/>
                  </a:cubicBezTo>
                  <a:cubicBezTo>
                    <a:pt x="0" y="0"/>
                    <a:pt x="0" y="0"/>
                    <a:pt x="0" y="0"/>
                  </a:cubicBezTo>
                  <a:cubicBezTo>
                    <a:pt x="9" y="0"/>
                    <a:pt x="9" y="0"/>
                    <a:pt x="9" y="0"/>
                  </a:cubicBezTo>
                  <a:cubicBezTo>
                    <a:pt x="9" y="40"/>
                    <a:pt x="9" y="40"/>
                    <a:pt x="9" y="40"/>
                  </a:cubicBezTo>
                  <a:cubicBezTo>
                    <a:pt x="14" y="32"/>
                    <a:pt x="22" y="25"/>
                    <a:pt x="34" y="25"/>
                  </a:cubicBezTo>
                  <a:cubicBezTo>
                    <a:pt x="49" y="25"/>
                    <a:pt x="64" y="38"/>
                    <a:pt x="64" y="59"/>
                  </a:cubicBezTo>
                  <a:cubicBezTo>
                    <a:pt x="64" y="59"/>
                    <a:pt x="64" y="59"/>
                    <a:pt x="64" y="59"/>
                  </a:cubicBezTo>
                  <a:cubicBezTo>
                    <a:pt x="64" y="80"/>
                    <a:pt x="49" y="92"/>
                    <a:pt x="34" y="92"/>
                  </a:cubicBezTo>
                  <a:cubicBezTo>
                    <a:pt x="22" y="92"/>
                    <a:pt x="14" y="86"/>
                    <a:pt x="9" y="79"/>
                  </a:cubicBezTo>
                  <a:moveTo>
                    <a:pt x="55" y="59"/>
                  </a:moveTo>
                  <a:cubicBezTo>
                    <a:pt x="55" y="59"/>
                    <a:pt x="55" y="59"/>
                    <a:pt x="55" y="59"/>
                  </a:cubicBezTo>
                  <a:cubicBezTo>
                    <a:pt x="55" y="44"/>
                    <a:pt x="44" y="34"/>
                    <a:pt x="32" y="34"/>
                  </a:cubicBezTo>
                  <a:cubicBezTo>
                    <a:pt x="20" y="34"/>
                    <a:pt x="9" y="44"/>
                    <a:pt x="9" y="59"/>
                  </a:cubicBezTo>
                  <a:cubicBezTo>
                    <a:pt x="9" y="59"/>
                    <a:pt x="9" y="59"/>
                    <a:pt x="9" y="59"/>
                  </a:cubicBezTo>
                  <a:cubicBezTo>
                    <a:pt x="9" y="74"/>
                    <a:pt x="20" y="84"/>
                    <a:pt x="32" y="84"/>
                  </a:cubicBezTo>
                  <a:cubicBezTo>
                    <a:pt x="44" y="84"/>
                    <a:pt x="55" y="75"/>
                    <a:pt x="55" y="59"/>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3" name="Freeform 23">
              <a:extLst>
                <a:ext uri="{FF2B5EF4-FFF2-40B4-BE49-F238E27FC236}">
                  <a16:creationId xmlns:a16="http://schemas.microsoft.com/office/drawing/2014/main" id="{DB586BA5-3D61-4A9A-9D9B-7FB332F2A41B}"/>
                </a:ext>
              </a:extLst>
            </p:cNvPr>
            <p:cNvSpPr>
              <a:spLocks noEditPoints="1"/>
            </p:cNvSpPr>
            <p:nvPr userDrawn="1"/>
          </p:nvSpPr>
          <p:spPr bwMode="auto">
            <a:xfrm>
              <a:off x="7004050" y="496888"/>
              <a:ext cx="60325" cy="66675"/>
            </a:xfrm>
            <a:custGeom>
              <a:avLst/>
              <a:gdLst>
                <a:gd name="T0" fmla="*/ 32 w 60"/>
                <a:gd name="T1" fmla="*/ 59 h 67"/>
                <a:gd name="T2" fmla="*/ 52 w 60"/>
                <a:gd name="T3" fmla="*/ 50 h 67"/>
                <a:gd name="T4" fmla="*/ 58 w 60"/>
                <a:gd name="T5" fmla="*/ 55 h 67"/>
                <a:gd name="T6" fmla="*/ 32 w 60"/>
                <a:gd name="T7" fmla="*/ 67 h 67"/>
                <a:gd name="T8" fmla="*/ 0 w 60"/>
                <a:gd name="T9" fmla="*/ 34 h 67"/>
                <a:gd name="T10" fmla="*/ 30 w 60"/>
                <a:gd name="T11" fmla="*/ 0 h 67"/>
                <a:gd name="T12" fmla="*/ 60 w 60"/>
                <a:gd name="T13" fmla="*/ 34 h 67"/>
                <a:gd name="T14" fmla="*/ 60 w 60"/>
                <a:gd name="T15" fmla="*/ 38 h 67"/>
                <a:gd name="T16" fmla="*/ 9 w 60"/>
                <a:gd name="T17" fmla="*/ 38 h 67"/>
                <a:gd name="T18" fmla="*/ 32 w 60"/>
                <a:gd name="T19" fmla="*/ 59 h 67"/>
                <a:gd name="T20" fmla="*/ 51 w 60"/>
                <a:gd name="T21" fmla="*/ 30 h 67"/>
                <a:gd name="T22" fmla="*/ 30 w 60"/>
                <a:gd name="T23" fmla="*/ 9 h 67"/>
                <a:gd name="T24" fmla="*/ 9 w 60"/>
                <a:gd name="T25" fmla="*/ 30 h 67"/>
                <a:gd name="T26" fmla="*/ 51 w 60"/>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32" y="59"/>
                  </a:moveTo>
                  <a:cubicBezTo>
                    <a:pt x="41" y="59"/>
                    <a:pt x="47" y="56"/>
                    <a:pt x="52" y="50"/>
                  </a:cubicBezTo>
                  <a:cubicBezTo>
                    <a:pt x="58" y="55"/>
                    <a:pt x="58" y="55"/>
                    <a:pt x="58" y="55"/>
                  </a:cubicBezTo>
                  <a:cubicBezTo>
                    <a:pt x="52" y="63"/>
                    <a:pt x="44" y="67"/>
                    <a:pt x="32" y="67"/>
                  </a:cubicBezTo>
                  <a:cubicBezTo>
                    <a:pt x="14" y="67"/>
                    <a:pt x="0" y="54"/>
                    <a:pt x="0" y="34"/>
                  </a:cubicBezTo>
                  <a:cubicBezTo>
                    <a:pt x="0" y="15"/>
                    <a:pt x="13" y="0"/>
                    <a:pt x="30" y="0"/>
                  </a:cubicBezTo>
                  <a:cubicBezTo>
                    <a:pt x="49" y="0"/>
                    <a:pt x="60" y="16"/>
                    <a:pt x="60" y="34"/>
                  </a:cubicBezTo>
                  <a:cubicBezTo>
                    <a:pt x="60" y="35"/>
                    <a:pt x="60" y="36"/>
                    <a:pt x="60" y="38"/>
                  </a:cubicBezTo>
                  <a:cubicBezTo>
                    <a:pt x="9" y="38"/>
                    <a:pt x="9" y="38"/>
                    <a:pt x="9" y="38"/>
                  </a:cubicBezTo>
                  <a:cubicBezTo>
                    <a:pt x="11" y="51"/>
                    <a:pt x="20" y="59"/>
                    <a:pt x="32" y="59"/>
                  </a:cubicBezTo>
                  <a:moveTo>
                    <a:pt x="51" y="30"/>
                  </a:moveTo>
                  <a:cubicBezTo>
                    <a:pt x="49" y="18"/>
                    <a:pt x="43" y="9"/>
                    <a:pt x="30" y="9"/>
                  </a:cubicBezTo>
                  <a:cubicBezTo>
                    <a:pt x="19" y="9"/>
                    <a:pt x="11" y="18"/>
                    <a:pt x="9" y="30"/>
                  </a:cubicBezTo>
                  <a:lnTo>
                    <a:pt x="51"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4" name="Freeform 24">
              <a:extLst>
                <a:ext uri="{FF2B5EF4-FFF2-40B4-BE49-F238E27FC236}">
                  <a16:creationId xmlns:a16="http://schemas.microsoft.com/office/drawing/2014/main" id="{DB85BE7F-18E9-469A-963E-C8C6A25449DE}"/>
                </a:ext>
              </a:extLst>
            </p:cNvPr>
            <p:cNvSpPr>
              <a:spLocks/>
            </p:cNvSpPr>
            <p:nvPr userDrawn="1"/>
          </p:nvSpPr>
          <p:spPr bwMode="auto">
            <a:xfrm>
              <a:off x="7081838" y="496888"/>
              <a:ext cx="57150" cy="66675"/>
            </a:xfrm>
            <a:custGeom>
              <a:avLst/>
              <a:gdLst>
                <a:gd name="T0" fmla="*/ 0 w 56"/>
                <a:gd name="T1" fmla="*/ 2 h 66"/>
                <a:gd name="T2" fmla="*/ 10 w 56"/>
                <a:gd name="T3" fmla="*/ 2 h 66"/>
                <a:gd name="T4" fmla="*/ 10 w 56"/>
                <a:gd name="T5" fmla="*/ 13 h 66"/>
                <a:gd name="T6" fmla="*/ 32 w 56"/>
                <a:gd name="T7" fmla="*/ 0 h 66"/>
                <a:gd name="T8" fmla="*/ 56 w 56"/>
                <a:gd name="T9" fmla="*/ 26 h 66"/>
                <a:gd name="T10" fmla="*/ 56 w 56"/>
                <a:gd name="T11" fmla="*/ 66 h 66"/>
                <a:gd name="T12" fmla="*/ 47 w 56"/>
                <a:gd name="T13" fmla="*/ 66 h 66"/>
                <a:gd name="T14" fmla="*/ 47 w 56"/>
                <a:gd name="T15" fmla="*/ 29 h 66"/>
                <a:gd name="T16" fmla="*/ 29 w 56"/>
                <a:gd name="T17" fmla="*/ 9 h 66"/>
                <a:gd name="T18" fmla="*/ 10 w 56"/>
                <a:gd name="T19" fmla="*/ 29 h 66"/>
                <a:gd name="T20" fmla="*/ 10 w 56"/>
                <a:gd name="T21" fmla="*/ 66 h 66"/>
                <a:gd name="T22" fmla="*/ 0 w 56"/>
                <a:gd name="T23" fmla="*/ 66 h 66"/>
                <a:gd name="T24" fmla="*/ 0 w 56"/>
                <a:gd name="T25"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6">
                  <a:moveTo>
                    <a:pt x="0" y="2"/>
                  </a:moveTo>
                  <a:cubicBezTo>
                    <a:pt x="10" y="2"/>
                    <a:pt x="10" y="2"/>
                    <a:pt x="10" y="2"/>
                  </a:cubicBezTo>
                  <a:cubicBezTo>
                    <a:pt x="10" y="13"/>
                    <a:pt x="10" y="13"/>
                    <a:pt x="10" y="13"/>
                  </a:cubicBezTo>
                  <a:cubicBezTo>
                    <a:pt x="14" y="6"/>
                    <a:pt x="21" y="0"/>
                    <a:pt x="32" y="0"/>
                  </a:cubicBezTo>
                  <a:cubicBezTo>
                    <a:pt x="47" y="0"/>
                    <a:pt x="56" y="11"/>
                    <a:pt x="56" y="26"/>
                  </a:cubicBezTo>
                  <a:cubicBezTo>
                    <a:pt x="56" y="66"/>
                    <a:pt x="56" y="66"/>
                    <a:pt x="56" y="66"/>
                  </a:cubicBezTo>
                  <a:cubicBezTo>
                    <a:pt x="47" y="66"/>
                    <a:pt x="47" y="66"/>
                    <a:pt x="47" y="66"/>
                  </a:cubicBezTo>
                  <a:cubicBezTo>
                    <a:pt x="47" y="29"/>
                    <a:pt x="47" y="29"/>
                    <a:pt x="47" y="29"/>
                  </a:cubicBezTo>
                  <a:cubicBezTo>
                    <a:pt x="47" y="17"/>
                    <a:pt x="40" y="9"/>
                    <a:pt x="29" y="9"/>
                  </a:cubicBezTo>
                  <a:cubicBezTo>
                    <a:pt x="18" y="9"/>
                    <a:pt x="10" y="17"/>
                    <a:pt x="10" y="29"/>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5" name="Freeform 25">
              <a:extLst>
                <a:ext uri="{FF2B5EF4-FFF2-40B4-BE49-F238E27FC236}">
                  <a16:creationId xmlns:a16="http://schemas.microsoft.com/office/drawing/2014/main" id="{C0EF3B12-3F00-4DD7-84D5-E8252C54178E}"/>
                </a:ext>
              </a:extLst>
            </p:cNvPr>
            <p:cNvSpPr>
              <a:spLocks/>
            </p:cNvSpPr>
            <p:nvPr userDrawn="1"/>
          </p:nvSpPr>
          <p:spPr bwMode="auto">
            <a:xfrm>
              <a:off x="7156450" y="496888"/>
              <a:ext cx="58738" cy="66675"/>
            </a:xfrm>
            <a:custGeom>
              <a:avLst/>
              <a:gdLst>
                <a:gd name="T0" fmla="*/ 0 w 59"/>
                <a:gd name="T1" fmla="*/ 34 h 67"/>
                <a:gd name="T2" fmla="*/ 0 w 59"/>
                <a:gd name="T3" fmla="*/ 34 h 67"/>
                <a:gd name="T4" fmla="*/ 33 w 59"/>
                <a:gd name="T5" fmla="*/ 0 h 67"/>
                <a:gd name="T6" fmla="*/ 59 w 59"/>
                <a:gd name="T7" fmla="*/ 12 h 67"/>
                <a:gd name="T8" fmla="*/ 53 w 59"/>
                <a:gd name="T9" fmla="*/ 19 h 67"/>
                <a:gd name="T10" fmla="*/ 33 w 59"/>
                <a:gd name="T11" fmla="*/ 9 h 67"/>
                <a:gd name="T12" fmla="*/ 10 w 59"/>
                <a:gd name="T13" fmla="*/ 34 h 67"/>
                <a:gd name="T14" fmla="*/ 10 w 59"/>
                <a:gd name="T15" fmla="*/ 34 h 67"/>
                <a:gd name="T16" fmla="*/ 34 w 59"/>
                <a:gd name="T17" fmla="*/ 59 h 67"/>
                <a:gd name="T18" fmla="*/ 53 w 59"/>
                <a:gd name="T19" fmla="*/ 49 h 67"/>
                <a:gd name="T20" fmla="*/ 59 w 59"/>
                <a:gd name="T21" fmla="*/ 55 h 67"/>
                <a:gd name="T22" fmla="*/ 33 w 59"/>
                <a:gd name="T23" fmla="*/ 67 h 67"/>
                <a:gd name="T24" fmla="*/ 0 w 59"/>
                <a:gd name="T25"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7">
                  <a:moveTo>
                    <a:pt x="0" y="34"/>
                  </a:moveTo>
                  <a:cubicBezTo>
                    <a:pt x="0" y="34"/>
                    <a:pt x="0" y="34"/>
                    <a:pt x="0" y="34"/>
                  </a:cubicBezTo>
                  <a:cubicBezTo>
                    <a:pt x="0" y="16"/>
                    <a:pt x="14" y="0"/>
                    <a:pt x="33" y="0"/>
                  </a:cubicBezTo>
                  <a:cubicBezTo>
                    <a:pt x="45" y="0"/>
                    <a:pt x="53" y="6"/>
                    <a:pt x="59" y="12"/>
                  </a:cubicBezTo>
                  <a:cubicBezTo>
                    <a:pt x="53" y="19"/>
                    <a:pt x="53" y="19"/>
                    <a:pt x="53" y="19"/>
                  </a:cubicBezTo>
                  <a:cubicBezTo>
                    <a:pt x="47" y="13"/>
                    <a:pt x="42" y="9"/>
                    <a:pt x="33" y="9"/>
                  </a:cubicBezTo>
                  <a:cubicBezTo>
                    <a:pt x="20" y="9"/>
                    <a:pt x="10" y="20"/>
                    <a:pt x="10" y="34"/>
                  </a:cubicBezTo>
                  <a:cubicBezTo>
                    <a:pt x="10" y="34"/>
                    <a:pt x="10" y="34"/>
                    <a:pt x="10" y="34"/>
                  </a:cubicBezTo>
                  <a:cubicBezTo>
                    <a:pt x="10" y="48"/>
                    <a:pt x="20" y="59"/>
                    <a:pt x="34" y="59"/>
                  </a:cubicBezTo>
                  <a:cubicBezTo>
                    <a:pt x="42" y="59"/>
                    <a:pt x="48" y="55"/>
                    <a:pt x="53" y="49"/>
                  </a:cubicBezTo>
                  <a:cubicBezTo>
                    <a:pt x="59" y="55"/>
                    <a:pt x="59" y="55"/>
                    <a:pt x="59" y="55"/>
                  </a:cubicBezTo>
                  <a:cubicBezTo>
                    <a:pt x="53" y="62"/>
                    <a:pt x="45" y="67"/>
                    <a:pt x="33" y="67"/>
                  </a:cubicBezTo>
                  <a:cubicBezTo>
                    <a:pt x="14" y="67"/>
                    <a:pt x="0" y="52"/>
                    <a:pt x="0" y="34"/>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6" name="Freeform 26">
              <a:extLst>
                <a:ext uri="{FF2B5EF4-FFF2-40B4-BE49-F238E27FC236}">
                  <a16:creationId xmlns:a16="http://schemas.microsoft.com/office/drawing/2014/main" id="{F99995CE-76CF-4ABE-B1D3-4EDF1C5CE089}"/>
                </a:ext>
              </a:extLst>
            </p:cNvPr>
            <p:cNvSpPr>
              <a:spLocks/>
            </p:cNvSpPr>
            <p:nvPr userDrawn="1"/>
          </p:nvSpPr>
          <p:spPr bwMode="auto">
            <a:xfrm>
              <a:off x="7234238" y="471488"/>
              <a:ext cx="55563" cy="92075"/>
            </a:xfrm>
            <a:custGeom>
              <a:avLst/>
              <a:gdLst>
                <a:gd name="T0" fmla="*/ 0 w 56"/>
                <a:gd name="T1" fmla="*/ 0 h 91"/>
                <a:gd name="T2" fmla="*/ 9 w 56"/>
                <a:gd name="T3" fmla="*/ 0 h 91"/>
                <a:gd name="T4" fmla="*/ 9 w 56"/>
                <a:gd name="T5" fmla="*/ 38 h 91"/>
                <a:gd name="T6" fmla="*/ 31 w 56"/>
                <a:gd name="T7" fmla="*/ 25 h 91"/>
                <a:gd name="T8" fmla="*/ 56 w 56"/>
                <a:gd name="T9" fmla="*/ 51 h 91"/>
                <a:gd name="T10" fmla="*/ 56 w 56"/>
                <a:gd name="T11" fmla="*/ 91 h 91"/>
                <a:gd name="T12" fmla="*/ 46 w 56"/>
                <a:gd name="T13" fmla="*/ 91 h 91"/>
                <a:gd name="T14" fmla="*/ 46 w 56"/>
                <a:gd name="T15" fmla="*/ 54 h 91"/>
                <a:gd name="T16" fmla="*/ 28 w 56"/>
                <a:gd name="T17" fmla="*/ 34 h 91"/>
                <a:gd name="T18" fmla="*/ 9 w 56"/>
                <a:gd name="T19" fmla="*/ 54 h 91"/>
                <a:gd name="T20" fmla="*/ 9 w 56"/>
                <a:gd name="T21" fmla="*/ 91 h 91"/>
                <a:gd name="T22" fmla="*/ 0 w 56"/>
                <a:gd name="T23" fmla="*/ 91 h 91"/>
                <a:gd name="T24" fmla="*/ 0 w 5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
                  <a:moveTo>
                    <a:pt x="0" y="0"/>
                  </a:moveTo>
                  <a:cubicBezTo>
                    <a:pt x="9" y="0"/>
                    <a:pt x="9" y="0"/>
                    <a:pt x="9" y="0"/>
                  </a:cubicBezTo>
                  <a:cubicBezTo>
                    <a:pt x="9" y="38"/>
                    <a:pt x="9" y="38"/>
                    <a:pt x="9" y="38"/>
                  </a:cubicBezTo>
                  <a:cubicBezTo>
                    <a:pt x="13" y="31"/>
                    <a:pt x="20" y="25"/>
                    <a:pt x="31" y="25"/>
                  </a:cubicBezTo>
                  <a:cubicBezTo>
                    <a:pt x="47" y="25"/>
                    <a:pt x="56" y="36"/>
                    <a:pt x="56" y="51"/>
                  </a:cubicBezTo>
                  <a:cubicBezTo>
                    <a:pt x="56" y="91"/>
                    <a:pt x="56" y="91"/>
                    <a:pt x="56" y="91"/>
                  </a:cubicBezTo>
                  <a:cubicBezTo>
                    <a:pt x="46" y="91"/>
                    <a:pt x="46" y="91"/>
                    <a:pt x="46" y="91"/>
                  </a:cubicBezTo>
                  <a:cubicBezTo>
                    <a:pt x="46" y="54"/>
                    <a:pt x="46" y="54"/>
                    <a:pt x="46" y="54"/>
                  </a:cubicBezTo>
                  <a:cubicBezTo>
                    <a:pt x="46" y="42"/>
                    <a:pt x="40" y="34"/>
                    <a:pt x="28" y="34"/>
                  </a:cubicBezTo>
                  <a:cubicBezTo>
                    <a:pt x="17" y="34"/>
                    <a:pt x="9" y="42"/>
                    <a:pt x="9" y="54"/>
                  </a:cubicBezTo>
                  <a:cubicBezTo>
                    <a:pt x="9" y="91"/>
                    <a:pt x="9" y="91"/>
                    <a:pt x="9" y="91"/>
                  </a:cubicBezTo>
                  <a:cubicBezTo>
                    <a:pt x="0" y="91"/>
                    <a:pt x="0" y="91"/>
                    <a:pt x="0" y="91"/>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7" name="Freeform 27">
              <a:extLst>
                <a:ext uri="{FF2B5EF4-FFF2-40B4-BE49-F238E27FC236}">
                  <a16:creationId xmlns:a16="http://schemas.microsoft.com/office/drawing/2014/main" id="{65D3FB84-8501-488B-AF07-AE947587F4F5}"/>
                </a:ext>
              </a:extLst>
            </p:cNvPr>
            <p:cNvSpPr>
              <a:spLocks/>
            </p:cNvSpPr>
            <p:nvPr userDrawn="1"/>
          </p:nvSpPr>
          <p:spPr bwMode="auto">
            <a:xfrm>
              <a:off x="7310438" y="496888"/>
              <a:ext cx="98425" cy="66675"/>
            </a:xfrm>
            <a:custGeom>
              <a:avLst/>
              <a:gdLst>
                <a:gd name="T0" fmla="*/ 0 w 98"/>
                <a:gd name="T1" fmla="*/ 2 h 66"/>
                <a:gd name="T2" fmla="*/ 10 w 98"/>
                <a:gd name="T3" fmla="*/ 2 h 66"/>
                <a:gd name="T4" fmla="*/ 10 w 98"/>
                <a:gd name="T5" fmla="*/ 13 h 66"/>
                <a:gd name="T6" fmla="*/ 31 w 98"/>
                <a:gd name="T7" fmla="*/ 0 h 66"/>
                <a:gd name="T8" fmla="*/ 51 w 98"/>
                <a:gd name="T9" fmla="*/ 13 h 66"/>
                <a:gd name="T10" fmla="*/ 74 w 98"/>
                <a:gd name="T11" fmla="*/ 0 h 66"/>
                <a:gd name="T12" fmla="*/ 98 w 98"/>
                <a:gd name="T13" fmla="*/ 26 h 66"/>
                <a:gd name="T14" fmla="*/ 98 w 98"/>
                <a:gd name="T15" fmla="*/ 66 h 66"/>
                <a:gd name="T16" fmla="*/ 88 w 98"/>
                <a:gd name="T17" fmla="*/ 66 h 66"/>
                <a:gd name="T18" fmla="*/ 88 w 98"/>
                <a:gd name="T19" fmla="*/ 29 h 66"/>
                <a:gd name="T20" fmla="*/ 72 w 98"/>
                <a:gd name="T21" fmla="*/ 9 h 66"/>
                <a:gd name="T22" fmla="*/ 54 w 98"/>
                <a:gd name="T23" fmla="*/ 29 h 66"/>
                <a:gd name="T24" fmla="*/ 54 w 98"/>
                <a:gd name="T25" fmla="*/ 66 h 66"/>
                <a:gd name="T26" fmla="*/ 44 w 98"/>
                <a:gd name="T27" fmla="*/ 66 h 66"/>
                <a:gd name="T28" fmla="*/ 44 w 98"/>
                <a:gd name="T29" fmla="*/ 28 h 66"/>
                <a:gd name="T30" fmla="*/ 28 w 98"/>
                <a:gd name="T31" fmla="*/ 9 h 66"/>
                <a:gd name="T32" fmla="*/ 10 w 98"/>
                <a:gd name="T33" fmla="*/ 29 h 66"/>
                <a:gd name="T34" fmla="*/ 10 w 98"/>
                <a:gd name="T35" fmla="*/ 66 h 66"/>
                <a:gd name="T36" fmla="*/ 0 w 98"/>
                <a:gd name="T37" fmla="*/ 66 h 66"/>
                <a:gd name="T38" fmla="*/ 0 w 98"/>
                <a:gd name="T3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66">
                  <a:moveTo>
                    <a:pt x="0" y="2"/>
                  </a:moveTo>
                  <a:cubicBezTo>
                    <a:pt x="10" y="2"/>
                    <a:pt x="10" y="2"/>
                    <a:pt x="10" y="2"/>
                  </a:cubicBezTo>
                  <a:cubicBezTo>
                    <a:pt x="10" y="13"/>
                    <a:pt x="10" y="13"/>
                    <a:pt x="10" y="13"/>
                  </a:cubicBezTo>
                  <a:cubicBezTo>
                    <a:pt x="14" y="6"/>
                    <a:pt x="20" y="0"/>
                    <a:pt x="31" y="0"/>
                  </a:cubicBezTo>
                  <a:cubicBezTo>
                    <a:pt x="41" y="0"/>
                    <a:pt x="48" y="6"/>
                    <a:pt x="51" y="13"/>
                  </a:cubicBezTo>
                  <a:cubicBezTo>
                    <a:pt x="56" y="6"/>
                    <a:pt x="63" y="0"/>
                    <a:pt x="74" y="0"/>
                  </a:cubicBezTo>
                  <a:cubicBezTo>
                    <a:pt x="89" y="0"/>
                    <a:pt x="98" y="10"/>
                    <a:pt x="98" y="26"/>
                  </a:cubicBezTo>
                  <a:cubicBezTo>
                    <a:pt x="98" y="66"/>
                    <a:pt x="98" y="66"/>
                    <a:pt x="98" y="66"/>
                  </a:cubicBezTo>
                  <a:cubicBezTo>
                    <a:pt x="88" y="66"/>
                    <a:pt x="88" y="66"/>
                    <a:pt x="88" y="66"/>
                  </a:cubicBezTo>
                  <a:cubicBezTo>
                    <a:pt x="88" y="29"/>
                    <a:pt x="88" y="29"/>
                    <a:pt x="88" y="29"/>
                  </a:cubicBezTo>
                  <a:cubicBezTo>
                    <a:pt x="88" y="16"/>
                    <a:pt x="82" y="9"/>
                    <a:pt x="72" y="9"/>
                  </a:cubicBezTo>
                  <a:cubicBezTo>
                    <a:pt x="62" y="9"/>
                    <a:pt x="54" y="16"/>
                    <a:pt x="54" y="29"/>
                  </a:cubicBezTo>
                  <a:cubicBezTo>
                    <a:pt x="54" y="66"/>
                    <a:pt x="54" y="66"/>
                    <a:pt x="54" y="66"/>
                  </a:cubicBezTo>
                  <a:cubicBezTo>
                    <a:pt x="44" y="66"/>
                    <a:pt x="44" y="66"/>
                    <a:pt x="44" y="66"/>
                  </a:cubicBezTo>
                  <a:cubicBezTo>
                    <a:pt x="44" y="28"/>
                    <a:pt x="44" y="28"/>
                    <a:pt x="44" y="28"/>
                  </a:cubicBezTo>
                  <a:cubicBezTo>
                    <a:pt x="44" y="16"/>
                    <a:pt x="38" y="9"/>
                    <a:pt x="28" y="9"/>
                  </a:cubicBezTo>
                  <a:cubicBezTo>
                    <a:pt x="18" y="9"/>
                    <a:pt x="10" y="18"/>
                    <a:pt x="10" y="29"/>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8" name="Freeform 28">
              <a:extLst>
                <a:ext uri="{FF2B5EF4-FFF2-40B4-BE49-F238E27FC236}">
                  <a16:creationId xmlns:a16="http://schemas.microsoft.com/office/drawing/2014/main" id="{8D4FDB64-9686-4F86-A80C-922866F2A370}"/>
                </a:ext>
              </a:extLst>
            </p:cNvPr>
            <p:cNvSpPr>
              <a:spLocks noEditPoints="1"/>
            </p:cNvSpPr>
            <p:nvPr userDrawn="1"/>
          </p:nvSpPr>
          <p:spPr bwMode="auto">
            <a:xfrm>
              <a:off x="7426325" y="496888"/>
              <a:ext cx="55563" cy="66675"/>
            </a:xfrm>
            <a:custGeom>
              <a:avLst/>
              <a:gdLst>
                <a:gd name="T0" fmla="*/ 0 w 56"/>
                <a:gd name="T1" fmla="*/ 46 h 66"/>
                <a:gd name="T2" fmla="*/ 0 w 56"/>
                <a:gd name="T3" fmla="*/ 46 h 66"/>
                <a:gd name="T4" fmla="*/ 27 w 56"/>
                <a:gd name="T5" fmla="*/ 25 h 66"/>
                <a:gd name="T6" fmla="*/ 47 w 56"/>
                <a:gd name="T7" fmla="*/ 28 h 66"/>
                <a:gd name="T8" fmla="*/ 47 w 56"/>
                <a:gd name="T9" fmla="*/ 26 h 66"/>
                <a:gd name="T10" fmla="*/ 28 w 56"/>
                <a:gd name="T11" fmla="*/ 9 h 66"/>
                <a:gd name="T12" fmla="*/ 9 w 56"/>
                <a:gd name="T13" fmla="*/ 13 h 66"/>
                <a:gd name="T14" fmla="*/ 6 w 56"/>
                <a:gd name="T15" fmla="*/ 5 h 66"/>
                <a:gd name="T16" fmla="*/ 29 w 56"/>
                <a:gd name="T17" fmla="*/ 0 h 66"/>
                <a:gd name="T18" fmla="*/ 50 w 56"/>
                <a:gd name="T19" fmla="*/ 7 h 66"/>
                <a:gd name="T20" fmla="*/ 56 w 56"/>
                <a:gd name="T21" fmla="*/ 26 h 66"/>
                <a:gd name="T22" fmla="*/ 56 w 56"/>
                <a:gd name="T23" fmla="*/ 65 h 66"/>
                <a:gd name="T24" fmla="*/ 47 w 56"/>
                <a:gd name="T25" fmla="*/ 65 h 66"/>
                <a:gd name="T26" fmla="*/ 47 w 56"/>
                <a:gd name="T27" fmla="*/ 55 h 66"/>
                <a:gd name="T28" fmla="*/ 24 w 56"/>
                <a:gd name="T29" fmla="*/ 66 h 66"/>
                <a:gd name="T30" fmla="*/ 0 w 56"/>
                <a:gd name="T31" fmla="*/ 46 h 66"/>
                <a:gd name="T32" fmla="*/ 47 w 56"/>
                <a:gd name="T33" fmla="*/ 41 h 66"/>
                <a:gd name="T34" fmla="*/ 47 w 56"/>
                <a:gd name="T35" fmla="*/ 35 h 66"/>
                <a:gd name="T36" fmla="*/ 28 w 56"/>
                <a:gd name="T37" fmla="*/ 33 h 66"/>
                <a:gd name="T38" fmla="*/ 10 w 56"/>
                <a:gd name="T39" fmla="*/ 46 h 66"/>
                <a:gd name="T40" fmla="*/ 10 w 56"/>
                <a:gd name="T41" fmla="*/ 46 h 66"/>
                <a:gd name="T42" fmla="*/ 26 w 56"/>
                <a:gd name="T43" fmla="*/ 59 h 66"/>
                <a:gd name="T44" fmla="*/ 47 w 56"/>
                <a:gd name="T45"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0" y="46"/>
                  </a:moveTo>
                  <a:cubicBezTo>
                    <a:pt x="0" y="46"/>
                    <a:pt x="0" y="46"/>
                    <a:pt x="0" y="46"/>
                  </a:cubicBezTo>
                  <a:cubicBezTo>
                    <a:pt x="0" y="32"/>
                    <a:pt x="11" y="25"/>
                    <a:pt x="27" y="25"/>
                  </a:cubicBezTo>
                  <a:cubicBezTo>
                    <a:pt x="36" y="25"/>
                    <a:pt x="41" y="26"/>
                    <a:pt x="47" y="28"/>
                  </a:cubicBezTo>
                  <a:cubicBezTo>
                    <a:pt x="47" y="26"/>
                    <a:pt x="47" y="26"/>
                    <a:pt x="47" y="26"/>
                  </a:cubicBezTo>
                  <a:cubicBezTo>
                    <a:pt x="47" y="14"/>
                    <a:pt x="40" y="9"/>
                    <a:pt x="28" y="9"/>
                  </a:cubicBezTo>
                  <a:cubicBezTo>
                    <a:pt x="20" y="9"/>
                    <a:pt x="15" y="10"/>
                    <a:pt x="9" y="13"/>
                  </a:cubicBezTo>
                  <a:cubicBezTo>
                    <a:pt x="6" y="5"/>
                    <a:pt x="6" y="5"/>
                    <a:pt x="6" y="5"/>
                  </a:cubicBezTo>
                  <a:cubicBezTo>
                    <a:pt x="13" y="2"/>
                    <a:pt x="20" y="0"/>
                    <a:pt x="29" y="0"/>
                  </a:cubicBezTo>
                  <a:cubicBezTo>
                    <a:pt x="38" y="0"/>
                    <a:pt x="45" y="2"/>
                    <a:pt x="50" y="7"/>
                  </a:cubicBezTo>
                  <a:cubicBezTo>
                    <a:pt x="54" y="11"/>
                    <a:pt x="56" y="18"/>
                    <a:pt x="56" y="26"/>
                  </a:cubicBezTo>
                  <a:cubicBezTo>
                    <a:pt x="56" y="65"/>
                    <a:pt x="56" y="65"/>
                    <a:pt x="56" y="65"/>
                  </a:cubicBezTo>
                  <a:cubicBezTo>
                    <a:pt x="47" y="65"/>
                    <a:pt x="47" y="65"/>
                    <a:pt x="47" y="65"/>
                  </a:cubicBezTo>
                  <a:cubicBezTo>
                    <a:pt x="47" y="55"/>
                    <a:pt x="47" y="55"/>
                    <a:pt x="47" y="55"/>
                  </a:cubicBezTo>
                  <a:cubicBezTo>
                    <a:pt x="43" y="61"/>
                    <a:pt x="35" y="66"/>
                    <a:pt x="24" y="66"/>
                  </a:cubicBezTo>
                  <a:cubicBezTo>
                    <a:pt x="12" y="66"/>
                    <a:pt x="0" y="60"/>
                    <a:pt x="0" y="46"/>
                  </a:cubicBezTo>
                  <a:moveTo>
                    <a:pt x="47" y="41"/>
                  </a:moveTo>
                  <a:cubicBezTo>
                    <a:pt x="47" y="35"/>
                    <a:pt x="47" y="35"/>
                    <a:pt x="47" y="35"/>
                  </a:cubicBezTo>
                  <a:cubicBezTo>
                    <a:pt x="42" y="34"/>
                    <a:pt x="36" y="33"/>
                    <a:pt x="28" y="33"/>
                  </a:cubicBezTo>
                  <a:cubicBezTo>
                    <a:pt x="17" y="33"/>
                    <a:pt x="10" y="38"/>
                    <a:pt x="10" y="46"/>
                  </a:cubicBezTo>
                  <a:cubicBezTo>
                    <a:pt x="10" y="46"/>
                    <a:pt x="10" y="46"/>
                    <a:pt x="10" y="46"/>
                  </a:cubicBezTo>
                  <a:cubicBezTo>
                    <a:pt x="10" y="54"/>
                    <a:pt x="17" y="59"/>
                    <a:pt x="26" y="59"/>
                  </a:cubicBezTo>
                  <a:cubicBezTo>
                    <a:pt x="38" y="59"/>
                    <a:pt x="47" y="52"/>
                    <a:pt x="47" y="41"/>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9" name="Freeform 29">
              <a:extLst>
                <a:ext uri="{FF2B5EF4-FFF2-40B4-BE49-F238E27FC236}">
                  <a16:creationId xmlns:a16="http://schemas.microsoft.com/office/drawing/2014/main" id="{C9111D8C-E41D-4AEF-B4E7-13E1D35BDD0C}"/>
                </a:ext>
              </a:extLst>
            </p:cNvPr>
            <p:cNvSpPr>
              <a:spLocks/>
            </p:cNvSpPr>
            <p:nvPr userDrawn="1"/>
          </p:nvSpPr>
          <p:spPr bwMode="auto">
            <a:xfrm>
              <a:off x="7504113" y="496888"/>
              <a:ext cx="36513" cy="66675"/>
            </a:xfrm>
            <a:custGeom>
              <a:avLst/>
              <a:gdLst>
                <a:gd name="T0" fmla="*/ 0 w 36"/>
                <a:gd name="T1" fmla="*/ 2 h 66"/>
                <a:gd name="T2" fmla="*/ 10 w 36"/>
                <a:gd name="T3" fmla="*/ 2 h 66"/>
                <a:gd name="T4" fmla="*/ 10 w 36"/>
                <a:gd name="T5" fmla="*/ 19 h 66"/>
                <a:gd name="T6" fmla="*/ 36 w 36"/>
                <a:gd name="T7" fmla="*/ 1 h 66"/>
                <a:gd name="T8" fmla="*/ 36 w 36"/>
                <a:gd name="T9" fmla="*/ 11 h 66"/>
                <a:gd name="T10" fmla="*/ 35 w 36"/>
                <a:gd name="T11" fmla="*/ 11 h 66"/>
                <a:gd name="T12" fmla="*/ 10 w 36"/>
                <a:gd name="T13" fmla="*/ 40 h 66"/>
                <a:gd name="T14" fmla="*/ 10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10" y="2"/>
                    <a:pt x="10" y="2"/>
                    <a:pt x="10" y="2"/>
                  </a:cubicBezTo>
                  <a:cubicBezTo>
                    <a:pt x="10" y="19"/>
                    <a:pt x="10" y="19"/>
                    <a:pt x="10" y="19"/>
                  </a:cubicBezTo>
                  <a:cubicBezTo>
                    <a:pt x="14" y="8"/>
                    <a:pt x="24" y="0"/>
                    <a:pt x="36" y="1"/>
                  </a:cubicBezTo>
                  <a:cubicBezTo>
                    <a:pt x="36" y="11"/>
                    <a:pt x="36" y="11"/>
                    <a:pt x="36" y="11"/>
                  </a:cubicBezTo>
                  <a:cubicBezTo>
                    <a:pt x="35" y="11"/>
                    <a:pt x="35" y="11"/>
                    <a:pt x="35" y="11"/>
                  </a:cubicBezTo>
                  <a:cubicBezTo>
                    <a:pt x="21" y="11"/>
                    <a:pt x="10" y="21"/>
                    <a:pt x="10" y="40"/>
                  </a:cubicBezTo>
                  <a:cubicBezTo>
                    <a:pt x="10" y="66"/>
                    <a:pt x="10" y="66"/>
                    <a:pt x="10"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0" name="Freeform 30">
              <a:extLst>
                <a:ext uri="{FF2B5EF4-FFF2-40B4-BE49-F238E27FC236}">
                  <a16:creationId xmlns:a16="http://schemas.microsoft.com/office/drawing/2014/main" id="{1E91351A-9E50-497F-9279-0B8D0C615710}"/>
                </a:ext>
              </a:extLst>
            </p:cNvPr>
            <p:cNvSpPr>
              <a:spLocks/>
            </p:cNvSpPr>
            <p:nvPr userDrawn="1"/>
          </p:nvSpPr>
          <p:spPr bwMode="auto">
            <a:xfrm>
              <a:off x="7556500" y="471488"/>
              <a:ext cx="57150" cy="92075"/>
            </a:xfrm>
            <a:custGeom>
              <a:avLst/>
              <a:gdLst>
                <a:gd name="T0" fmla="*/ 0 w 36"/>
                <a:gd name="T1" fmla="*/ 0 h 58"/>
                <a:gd name="T2" fmla="*/ 6 w 36"/>
                <a:gd name="T3" fmla="*/ 0 h 58"/>
                <a:gd name="T4" fmla="*/ 6 w 36"/>
                <a:gd name="T5" fmla="*/ 40 h 58"/>
                <a:gd name="T6" fmla="*/ 28 w 36"/>
                <a:gd name="T7" fmla="*/ 17 h 58"/>
                <a:gd name="T8" fmla="*/ 36 w 36"/>
                <a:gd name="T9" fmla="*/ 17 h 58"/>
                <a:gd name="T10" fmla="*/ 18 w 36"/>
                <a:gd name="T11" fmla="*/ 34 h 58"/>
                <a:gd name="T12" fmla="*/ 36 w 36"/>
                <a:gd name="T13" fmla="*/ 58 h 58"/>
                <a:gd name="T14" fmla="*/ 29 w 36"/>
                <a:gd name="T15" fmla="*/ 58 h 58"/>
                <a:gd name="T16" fmla="*/ 14 w 36"/>
                <a:gd name="T17" fmla="*/ 39 h 58"/>
                <a:gd name="T18" fmla="*/ 6 w 36"/>
                <a:gd name="T19" fmla="*/ 47 h 58"/>
                <a:gd name="T20" fmla="*/ 6 w 36"/>
                <a:gd name="T21" fmla="*/ 58 h 58"/>
                <a:gd name="T22" fmla="*/ 0 w 36"/>
                <a:gd name="T23" fmla="*/ 58 h 58"/>
                <a:gd name="T24" fmla="*/ 0 w 36"/>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8">
                  <a:moveTo>
                    <a:pt x="0" y="0"/>
                  </a:moveTo>
                  <a:lnTo>
                    <a:pt x="6" y="0"/>
                  </a:lnTo>
                  <a:lnTo>
                    <a:pt x="6" y="40"/>
                  </a:lnTo>
                  <a:lnTo>
                    <a:pt x="28" y="17"/>
                  </a:lnTo>
                  <a:lnTo>
                    <a:pt x="36" y="17"/>
                  </a:lnTo>
                  <a:lnTo>
                    <a:pt x="18" y="34"/>
                  </a:lnTo>
                  <a:lnTo>
                    <a:pt x="36" y="58"/>
                  </a:lnTo>
                  <a:lnTo>
                    <a:pt x="29" y="58"/>
                  </a:lnTo>
                  <a:lnTo>
                    <a:pt x="14" y="39"/>
                  </a:lnTo>
                  <a:lnTo>
                    <a:pt x="6" y="47"/>
                  </a:lnTo>
                  <a:lnTo>
                    <a:pt x="6" y="58"/>
                  </a:lnTo>
                  <a:lnTo>
                    <a:pt x="0" y="58"/>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1" name="Freeform 31">
              <a:extLst>
                <a:ext uri="{FF2B5EF4-FFF2-40B4-BE49-F238E27FC236}">
                  <a16:creationId xmlns:a16="http://schemas.microsoft.com/office/drawing/2014/main" id="{39693551-9B94-4603-9023-3423E16CB4D7}"/>
                </a:ext>
              </a:extLst>
            </p:cNvPr>
            <p:cNvSpPr>
              <a:spLocks noEditPoints="1"/>
            </p:cNvSpPr>
            <p:nvPr userDrawn="1"/>
          </p:nvSpPr>
          <p:spPr bwMode="auto">
            <a:xfrm>
              <a:off x="7667625" y="473075"/>
              <a:ext cx="11113" cy="90487"/>
            </a:xfrm>
            <a:custGeom>
              <a:avLst/>
              <a:gdLst>
                <a:gd name="T0" fmla="*/ 0 w 7"/>
                <a:gd name="T1" fmla="*/ 0 h 57"/>
                <a:gd name="T2" fmla="*/ 7 w 7"/>
                <a:gd name="T3" fmla="*/ 0 h 57"/>
                <a:gd name="T4" fmla="*/ 7 w 7"/>
                <a:gd name="T5" fmla="*/ 7 h 57"/>
                <a:gd name="T6" fmla="*/ 0 w 7"/>
                <a:gd name="T7" fmla="*/ 7 h 57"/>
                <a:gd name="T8" fmla="*/ 0 w 7"/>
                <a:gd name="T9" fmla="*/ 0 h 57"/>
                <a:gd name="T10" fmla="*/ 0 w 7"/>
                <a:gd name="T11" fmla="*/ 16 h 57"/>
                <a:gd name="T12" fmla="*/ 7 w 7"/>
                <a:gd name="T13" fmla="*/ 16 h 57"/>
                <a:gd name="T14" fmla="*/ 7 w 7"/>
                <a:gd name="T15" fmla="*/ 57 h 57"/>
                <a:gd name="T16" fmla="*/ 0 w 7"/>
                <a:gd name="T17" fmla="*/ 57 h 57"/>
                <a:gd name="T18" fmla="*/ 0 w 7"/>
                <a:gd name="T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7">
                  <a:moveTo>
                    <a:pt x="0" y="0"/>
                  </a:moveTo>
                  <a:lnTo>
                    <a:pt x="7" y="0"/>
                  </a:lnTo>
                  <a:lnTo>
                    <a:pt x="7" y="7"/>
                  </a:lnTo>
                  <a:lnTo>
                    <a:pt x="0" y="7"/>
                  </a:lnTo>
                  <a:lnTo>
                    <a:pt x="0" y="0"/>
                  </a:lnTo>
                  <a:close/>
                  <a:moveTo>
                    <a:pt x="0" y="16"/>
                  </a:moveTo>
                  <a:lnTo>
                    <a:pt x="7" y="16"/>
                  </a:lnTo>
                  <a:lnTo>
                    <a:pt x="7" y="57"/>
                  </a:lnTo>
                  <a:lnTo>
                    <a:pt x="0" y="57"/>
                  </a:lnTo>
                  <a:lnTo>
                    <a:pt x="0" y="1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2" name="Freeform 32">
              <a:extLst>
                <a:ext uri="{FF2B5EF4-FFF2-40B4-BE49-F238E27FC236}">
                  <a16:creationId xmlns:a16="http://schemas.microsoft.com/office/drawing/2014/main" id="{59076CAA-EFD4-44EA-994C-C0691D2E01E3}"/>
                </a:ext>
              </a:extLst>
            </p:cNvPr>
            <p:cNvSpPr>
              <a:spLocks/>
            </p:cNvSpPr>
            <p:nvPr userDrawn="1"/>
          </p:nvSpPr>
          <p:spPr bwMode="auto">
            <a:xfrm>
              <a:off x="7696200" y="496888"/>
              <a:ext cx="50800" cy="66675"/>
            </a:xfrm>
            <a:custGeom>
              <a:avLst/>
              <a:gdLst>
                <a:gd name="T0" fmla="*/ 0 w 50"/>
                <a:gd name="T1" fmla="*/ 57 h 66"/>
                <a:gd name="T2" fmla="*/ 5 w 50"/>
                <a:gd name="T3" fmla="*/ 50 h 66"/>
                <a:gd name="T4" fmla="*/ 27 w 50"/>
                <a:gd name="T5" fmla="*/ 58 h 66"/>
                <a:gd name="T6" fmla="*/ 41 w 50"/>
                <a:gd name="T7" fmla="*/ 48 h 66"/>
                <a:gd name="T8" fmla="*/ 41 w 50"/>
                <a:gd name="T9" fmla="*/ 48 h 66"/>
                <a:gd name="T10" fmla="*/ 25 w 50"/>
                <a:gd name="T11" fmla="*/ 36 h 66"/>
                <a:gd name="T12" fmla="*/ 3 w 50"/>
                <a:gd name="T13" fmla="*/ 18 h 66"/>
                <a:gd name="T14" fmla="*/ 3 w 50"/>
                <a:gd name="T15" fmla="*/ 18 h 66"/>
                <a:gd name="T16" fmla="*/ 25 w 50"/>
                <a:gd name="T17" fmla="*/ 0 h 66"/>
                <a:gd name="T18" fmla="*/ 48 w 50"/>
                <a:gd name="T19" fmla="*/ 7 h 66"/>
                <a:gd name="T20" fmla="*/ 44 w 50"/>
                <a:gd name="T21" fmla="*/ 14 h 66"/>
                <a:gd name="T22" fmla="*/ 25 w 50"/>
                <a:gd name="T23" fmla="*/ 8 h 66"/>
                <a:gd name="T24" fmla="*/ 13 w 50"/>
                <a:gd name="T25" fmla="*/ 17 h 66"/>
                <a:gd name="T26" fmla="*/ 13 w 50"/>
                <a:gd name="T27" fmla="*/ 17 h 66"/>
                <a:gd name="T28" fmla="*/ 29 w 50"/>
                <a:gd name="T29" fmla="*/ 28 h 66"/>
                <a:gd name="T30" fmla="*/ 50 w 50"/>
                <a:gd name="T31" fmla="*/ 47 h 66"/>
                <a:gd name="T32" fmla="*/ 50 w 50"/>
                <a:gd name="T33" fmla="*/ 47 h 66"/>
                <a:gd name="T34" fmla="*/ 27 w 50"/>
                <a:gd name="T35" fmla="*/ 66 h 66"/>
                <a:gd name="T36" fmla="*/ 0 w 50"/>
                <a:gd name="T3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6">
                  <a:moveTo>
                    <a:pt x="0" y="57"/>
                  </a:moveTo>
                  <a:cubicBezTo>
                    <a:pt x="5" y="50"/>
                    <a:pt x="5" y="50"/>
                    <a:pt x="5" y="50"/>
                  </a:cubicBezTo>
                  <a:cubicBezTo>
                    <a:pt x="12" y="55"/>
                    <a:pt x="20" y="58"/>
                    <a:pt x="27" y="58"/>
                  </a:cubicBezTo>
                  <a:cubicBezTo>
                    <a:pt x="35" y="58"/>
                    <a:pt x="41" y="54"/>
                    <a:pt x="41" y="48"/>
                  </a:cubicBezTo>
                  <a:cubicBezTo>
                    <a:pt x="41" y="48"/>
                    <a:pt x="41" y="48"/>
                    <a:pt x="41" y="48"/>
                  </a:cubicBezTo>
                  <a:cubicBezTo>
                    <a:pt x="41" y="41"/>
                    <a:pt x="33" y="39"/>
                    <a:pt x="25" y="36"/>
                  </a:cubicBezTo>
                  <a:cubicBezTo>
                    <a:pt x="15" y="34"/>
                    <a:pt x="3" y="30"/>
                    <a:pt x="3" y="18"/>
                  </a:cubicBezTo>
                  <a:cubicBezTo>
                    <a:pt x="3" y="18"/>
                    <a:pt x="3" y="18"/>
                    <a:pt x="3" y="18"/>
                  </a:cubicBezTo>
                  <a:cubicBezTo>
                    <a:pt x="3" y="7"/>
                    <a:pt x="13" y="0"/>
                    <a:pt x="25" y="0"/>
                  </a:cubicBezTo>
                  <a:cubicBezTo>
                    <a:pt x="33" y="0"/>
                    <a:pt x="42" y="2"/>
                    <a:pt x="48" y="7"/>
                  </a:cubicBezTo>
                  <a:cubicBezTo>
                    <a:pt x="44" y="14"/>
                    <a:pt x="44" y="14"/>
                    <a:pt x="44" y="14"/>
                  </a:cubicBezTo>
                  <a:cubicBezTo>
                    <a:pt x="38" y="10"/>
                    <a:pt x="31" y="8"/>
                    <a:pt x="25" y="8"/>
                  </a:cubicBezTo>
                  <a:cubicBezTo>
                    <a:pt x="17" y="8"/>
                    <a:pt x="13" y="12"/>
                    <a:pt x="13" y="17"/>
                  </a:cubicBezTo>
                  <a:cubicBezTo>
                    <a:pt x="13" y="17"/>
                    <a:pt x="13" y="17"/>
                    <a:pt x="13" y="17"/>
                  </a:cubicBezTo>
                  <a:cubicBezTo>
                    <a:pt x="13" y="23"/>
                    <a:pt x="21" y="26"/>
                    <a:pt x="29" y="28"/>
                  </a:cubicBezTo>
                  <a:cubicBezTo>
                    <a:pt x="39" y="31"/>
                    <a:pt x="50" y="35"/>
                    <a:pt x="50" y="47"/>
                  </a:cubicBezTo>
                  <a:cubicBezTo>
                    <a:pt x="50" y="47"/>
                    <a:pt x="50" y="47"/>
                    <a:pt x="50" y="47"/>
                  </a:cubicBezTo>
                  <a:cubicBezTo>
                    <a:pt x="50" y="59"/>
                    <a:pt x="40" y="66"/>
                    <a:pt x="27" y="66"/>
                  </a:cubicBezTo>
                  <a:cubicBezTo>
                    <a:pt x="18" y="66"/>
                    <a:pt x="8" y="63"/>
                    <a:pt x="0" y="5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3" name="Freeform 33">
              <a:extLst>
                <a:ext uri="{FF2B5EF4-FFF2-40B4-BE49-F238E27FC236}">
                  <a16:creationId xmlns:a16="http://schemas.microsoft.com/office/drawing/2014/main" id="{AEC80714-EF5F-45FE-8556-3875E098D7D0}"/>
                </a:ext>
              </a:extLst>
            </p:cNvPr>
            <p:cNvSpPr>
              <a:spLocks/>
            </p:cNvSpPr>
            <p:nvPr userDrawn="1"/>
          </p:nvSpPr>
          <p:spPr bwMode="auto">
            <a:xfrm>
              <a:off x="7799388" y="477838"/>
              <a:ext cx="38100" cy="85725"/>
            </a:xfrm>
            <a:custGeom>
              <a:avLst/>
              <a:gdLst>
                <a:gd name="T0" fmla="*/ 9 w 39"/>
                <a:gd name="T1" fmla="*/ 67 h 85"/>
                <a:gd name="T2" fmla="*/ 9 w 39"/>
                <a:gd name="T3" fmla="*/ 28 h 85"/>
                <a:gd name="T4" fmla="*/ 0 w 39"/>
                <a:gd name="T5" fmla="*/ 28 h 85"/>
                <a:gd name="T6" fmla="*/ 0 w 39"/>
                <a:gd name="T7" fmla="*/ 20 h 85"/>
                <a:gd name="T8" fmla="*/ 9 w 39"/>
                <a:gd name="T9" fmla="*/ 20 h 85"/>
                <a:gd name="T10" fmla="*/ 9 w 39"/>
                <a:gd name="T11" fmla="*/ 0 h 85"/>
                <a:gd name="T12" fmla="*/ 19 w 39"/>
                <a:gd name="T13" fmla="*/ 0 h 85"/>
                <a:gd name="T14" fmla="*/ 19 w 39"/>
                <a:gd name="T15" fmla="*/ 20 h 85"/>
                <a:gd name="T16" fmla="*/ 39 w 39"/>
                <a:gd name="T17" fmla="*/ 20 h 85"/>
                <a:gd name="T18" fmla="*/ 39 w 39"/>
                <a:gd name="T19" fmla="*/ 28 h 85"/>
                <a:gd name="T20" fmla="*/ 19 w 39"/>
                <a:gd name="T21" fmla="*/ 28 h 85"/>
                <a:gd name="T22" fmla="*/ 19 w 39"/>
                <a:gd name="T23" fmla="*/ 66 h 85"/>
                <a:gd name="T24" fmla="*/ 29 w 39"/>
                <a:gd name="T25" fmla="*/ 76 h 85"/>
                <a:gd name="T26" fmla="*/ 39 w 39"/>
                <a:gd name="T27" fmla="*/ 74 h 85"/>
                <a:gd name="T28" fmla="*/ 39 w 39"/>
                <a:gd name="T29" fmla="*/ 82 h 85"/>
                <a:gd name="T30" fmla="*/ 27 w 39"/>
                <a:gd name="T31" fmla="*/ 85 h 85"/>
                <a:gd name="T32" fmla="*/ 9 w 39"/>
                <a:gd name="T33"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5">
                  <a:moveTo>
                    <a:pt x="9" y="67"/>
                  </a:moveTo>
                  <a:cubicBezTo>
                    <a:pt x="9" y="28"/>
                    <a:pt x="9" y="28"/>
                    <a:pt x="9" y="28"/>
                  </a:cubicBezTo>
                  <a:cubicBezTo>
                    <a:pt x="0" y="28"/>
                    <a:pt x="0" y="28"/>
                    <a:pt x="0" y="28"/>
                  </a:cubicBezTo>
                  <a:cubicBezTo>
                    <a:pt x="0" y="20"/>
                    <a:pt x="0" y="20"/>
                    <a:pt x="0" y="20"/>
                  </a:cubicBezTo>
                  <a:cubicBezTo>
                    <a:pt x="9" y="20"/>
                    <a:pt x="9" y="20"/>
                    <a:pt x="9" y="20"/>
                  </a:cubicBezTo>
                  <a:cubicBezTo>
                    <a:pt x="9" y="0"/>
                    <a:pt x="9" y="0"/>
                    <a:pt x="9" y="0"/>
                  </a:cubicBezTo>
                  <a:cubicBezTo>
                    <a:pt x="19" y="0"/>
                    <a:pt x="19" y="0"/>
                    <a:pt x="19" y="0"/>
                  </a:cubicBezTo>
                  <a:cubicBezTo>
                    <a:pt x="19" y="20"/>
                    <a:pt x="19" y="20"/>
                    <a:pt x="19" y="20"/>
                  </a:cubicBezTo>
                  <a:cubicBezTo>
                    <a:pt x="39" y="20"/>
                    <a:pt x="39" y="20"/>
                    <a:pt x="39" y="20"/>
                  </a:cubicBezTo>
                  <a:cubicBezTo>
                    <a:pt x="39" y="28"/>
                    <a:pt x="39" y="28"/>
                    <a:pt x="39" y="28"/>
                  </a:cubicBezTo>
                  <a:cubicBezTo>
                    <a:pt x="19" y="28"/>
                    <a:pt x="19" y="28"/>
                    <a:pt x="19" y="28"/>
                  </a:cubicBezTo>
                  <a:cubicBezTo>
                    <a:pt x="19" y="66"/>
                    <a:pt x="19" y="66"/>
                    <a:pt x="19" y="66"/>
                  </a:cubicBezTo>
                  <a:cubicBezTo>
                    <a:pt x="19" y="74"/>
                    <a:pt x="23" y="76"/>
                    <a:pt x="29" y="76"/>
                  </a:cubicBezTo>
                  <a:cubicBezTo>
                    <a:pt x="33" y="76"/>
                    <a:pt x="35" y="76"/>
                    <a:pt x="39" y="74"/>
                  </a:cubicBezTo>
                  <a:cubicBezTo>
                    <a:pt x="39" y="82"/>
                    <a:pt x="39" y="82"/>
                    <a:pt x="39" y="82"/>
                  </a:cubicBezTo>
                  <a:cubicBezTo>
                    <a:pt x="35" y="84"/>
                    <a:pt x="32" y="85"/>
                    <a:pt x="27" y="85"/>
                  </a:cubicBezTo>
                  <a:cubicBezTo>
                    <a:pt x="17" y="85"/>
                    <a:pt x="9" y="80"/>
                    <a:pt x="9" y="6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4" name="Freeform 34">
              <a:extLst>
                <a:ext uri="{FF2B5EF4-FFF2-40B4-BE49-F238E27FC236}">
                  <a16:creationId xmlns:a16="http://schemas.microsoft.com/office/drawing/2014/main" id="{C34DE1A4-17CD-434D-B612-B086E481C09E}"/>
                </a:ext>
              </a:extLst>
            </p:cNvPr>
            <p:cNvSpPr>
              <a:spLocks/>
            </p:cNvSpPr>
            <p:nvPr userDrawn="1"/>
          </p:nvSpPr>
          <p:spPr bwMode="auto">
            <a:xfrm>
              <a:off x="7856538" y="471488"/>
              <a:ext cx="55563" cy="92075"/>
            </a:xfrm>
            <a:custGeom>
              <a:avLst/>
              <a:gdLst>
                <a:gd name="T0" fmla="*/ 0 w 56"/>
                <a:gd name="T1" fmla="*/ 0 h 91"/>
                <a:gd name="T2" fmla="*/ 10 w 56"/>
                <a:gd name="T3" fmla="*/ 0 h 91"/>
                <a:gd name="T4" fmla="*/ 10 w 56"/>
                <a:gd name="T5" fmla="*/ 38 h 91"/>
                <a:gd name="T6" fmla="*/ 32 w 56"/>
                <a:gd name="T7" fmla="*/ 25 h 91"/>
                <a:gd name="T8" fmla="*/ 56 w 56"/>
                <a:gd name="T9" fmla="*/ 51 h 91"/>
                <a:gd name="T10" fmla="*/ 56 w 56"/>
                <a:gd name="T11" fmla="*/ 91 h 91"/>
                <a:gd name="T12" fmla="*/ 47 w 56"/>
                <a:gd name="T13" fmla="*/ 91 h 91"/>
                <a:gd name="T14" fmla="*/ 47 w 56"/>
                <a:gd name="T15" fmla="*/ 54 h 91"/>
                <a:gd name="T16" fmla="*/ 29 w 56"/>
                <a:gd name="T17" fmla="*/ 34 h 91"/>
                <a:gd name="T18" fmla="*/ 10 w 56"/>
                <a:gd name="T19" fmla="*/ 54 h 91"/>
                <a:gd name="T20" fmla="*/ 10 w 56"/>
                <a:gd name="T21" fmla="*/ 91 h 91"/>
                <a:gd name="T22" fmla="*/ 0 w 56"/>
                <a:gd name="T23" fmla="*/ 91 h 91"/>
                <a:gd name="T24" fmla="*/ 0 w 5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
                  <a:moveTo>
                    <a:pt x="0" y="0"/>
                  </a:moveTo>
                  <a:cubicBezTo>
                    <a:pt x="10" y="0"/>
                    <a:pt x="10" y="0"/>
                    <a:pt x="10" y="0"/>
                  </a:cubicBezTo>
                  <a:cubicBezTo>
                    <a:pt x="10" y="38"/>
                    <a:pt x="10" y="38"/>
                    <a:pt x="10" y="38"/>
                  </a:cubicBezTo>
                  <a:cubicBezTo>
                    <a:pt x="14" y="31"/>
                    <a:pt x="21" y="25"/>
                    <a:pt x="32" y="25"/>
                  </a:cubicBezTo>
                  <a:cubicBezTo>
                    <a:pt x="47" y="25"/>
                    <a:pt x="56" y="36"/>
                    <a:pt x="56" y="51"/>
                  </a:cubicBezTo>
                  <a:cubicBezTo>
                    <a:pt x="56" y="91"/>
                    <a:pt x="56" y="91"/>
                    <a:pt x="56" y="91"/>
                  </a:cubicBezTo>
                  <a:cubicBezTo>
                    <a:pt x="47" y="91"/>
                    <a:pt x="47" y="91"/>
                    <a:pt x="47" y="91"/>
                  </a:cubicBezTo>
                  <a:cubicBezTo>
                    <a:pt x="47" y="54"/>
                    <a:pt x="47" y="54"/>
                    <a:pt x="47" y="54"/>
                  </a:cubicBezTo>
                  <a:cubicBezTo>
                    <a:pt x="47" y="42"/>
                    <a:pt x="40" y="34"/>
                    <a:pt x="29" y="34"/>
                  </a:cubicBezTo>
                  <a:cubicBezTo>
                    <a:pt x="18" y="34"/>
                    <a:pt x="10" y="42"/>
                    <a:pt x="10" y="54"/>
                  </a:cubicBezTo>
                  <a:cubicBezTo>
                    <a:pt x="10" y="91"/>
                    <a:pt x="10" y="91"/>
                    <a:pt x="10" y="91"/>
                  </a:cubicBezTo>
                  <a:cubicBezTo>
                    <a:pt x="0" y="91"/>
                    <a:pt x="0" y="91"/>
                    <a:pt x="0" y="91"/>
                  </a:cubicBez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5" name="Freeform 35">
              <a:extLst>
                <a:ext uri="{FF2B5EF4-FFF2-40B4-BE49-F238E27FC236}">
                  <a16:creationId xmlns:a16="http://schemas.microsoft.com/office/drawing/2014/main" id="{6C969751-EF6E-4081-A259-01FA56EAF1A3}"/>
                </a:ext>
              </a:extLst>
            </p:cNvPr>
            <p:cNvSpPr>
              <a:spLocks noEditPoints="1"/>
            </p:cNvSpPr>
            <p:nvPr userDrawn="1"/>
          </p:nvSpPr>
          <p:spPr bwMode="auto">
            <a:xfrm>
              <a:off x="7929563" y="496888"/>
              <a:ext cx="61913" cy="66675"/>
            </a:xfrm>
            <a:custGeom>
              <a:avLst/>
              <a:gdLst>
                <a:gd name="T0" fmla="*/ 32 w 61"/>
                <a:gd name="T1" fmla="*/ 59 h 67"/>
                <a:gd name="T2" fmla="*/ 53 w 61"/>
                <a:gd name="T3" fmla="*/ 50 h 67"/>
                <a:gd name="T4" fmla="*/ 59 w 61"/>
                <a:gd name="T5" fmla="*/ 55 h 67"/>
                <a:gd name="T6" fmla="*/ 32 w 61"/>
                <a:gd name="T7" fmla="*/ 67 h 67"/>
                <a:gd name="T8" fmla="*/ 0 w 61"/>
                <a:gd name="T9" fmla="*/ 34 h 67"/>
                <a:gd name="T10" fmla="*/ 31 w 61"/>
                <a:gd name="T11" fmla="*/ 0 h 67"/>
                <a:gd name="T12" fmla="*/ 61 w 61"/>
                <a:gd name="T13" fmla="*/ 34 h 67"/>
                <a:gd name="T14" fmla="*/ 61 w 61"/>
                <a:gd name="T15" fmla="*/ 38 h 67"/>
                <a:gd name="T16" fmla="*/ 10 w 61"/>
                <a:gd name="T17" fmla="*/ 38 h 67"/>
                <a:gd name="T18" fmla="*/ 32 w 61"/>
                <a:gd name="T19" fmla="*/ 59 h 67"/>
                <a:gd name="T20" fmla="*/ 51 w 61"/>
                <a:gd name="T21" fmla="*/ 30 h 67"/>
                <a:gd name="T22" fmla="*/ 31 w 61"/>
                <a:gd name="T23" fmla="*/ 9 h 67"/>
                <a:gd name="T24" fmla="*/ 10 w 61"/>
                <a:gd name="T25" fmla="*/ 30 h 67"/>
                <a:gd name="T26" fmla="*/ 51 w 61"/>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32" y="59"/>
                  </a:moveTo>
                  <a:cubicBezTo>
                    <a:pt x="41" y="59"/>
                    <a:pt x="47" y="56"/>
                    <a:pt x="53" y="50"/>
                  </a:cubicBezTo>
                  <a:cubicBezTo>
                    <a:pt x="59" y="55"/>
                    <a:pt x="59" y="55"/>
                    <a:pt x="59" y="55"/>
                  </a:cubicBezTo>
                  <a:cubicBezTo>
                    <a:pt x="52" y="63"/>
                    <a:pt x="44" y="67"/>
                    <a:pt x="32" y="67"/>
                  </a:cubicBezTo>
                  <a:cubicBezTo>
                    <a:pt x="15" y="67"/>
                    <a:pt x="0" y="54"/>
                    <a:pt x="0" y="34"/>
                  </a:cubicBezTo>
                  <a:cubicBezTo>
                    <a:pt x="0" y="15"/>
                    <a:pt x="13" y="0"/>
                    <a:pt x="31" y="0"/>
                  </a:cubicBezTo>
                  <a:cubicBezTo>
                    <a:pt x="50" y="0"/>
                    <a:pt x="61" y="16"/>
                    <a:pt x="61" y="34"/>
                  </a:cubicBezTo>
                  <a:cubicBezTo>
                    <a:pt x="61" y="35"/>
                    <a:pt x="61" y="36"/>
                    <a:pt x="61" y="38"/>
                  </a:cubicBezTo>
                  <a:cubicBezTo>
                    <a:pt x="10" y="38"/>
                    <a:pt x="10" y="38"/>
                    <a:pt x="10" y="38"/>
                  </a:cubicBezTo>
                  <a:cubicBezTo>
                    <a:pt x="11" y="51"/>
                    <a:pt x="21" y="59"/>
                    <a:pt x="32" y="59"/>
                  </a:cubicBezTo>
                  <a:moveTo>
                    <a:pt x="51" y="30"/>
                  </a:moveTo>
                  <a:cubicBezTo>
                    <a:pt x="50" y="18"/>
                    <a:pt x="43" y="9"/>
                    <a:pt x="31" y="9"/>
                  </a:cubicBezTo>
                  <a:cubicBezTo>
                    <a:pt x="20" y="9"/>
                    <a:pt x="11" y="18"/>
                    <a:pt x="10" y="30"/>
                  </a:cubicBezTo>
                  <a:lnTo>
                    <a:pt x="51"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6" name="Freeform 36">
              <a:extLst>
                <a:ext uri="{FF2B5EF4-FFF2-40B4-BE49-F238E27FC236}">
                  <a16:creationId xmlns:a16="http://schemas.microsoft.com/office/drawing/2014/main" id="{F7417843-CF76-495E-97E3-C8C933671EC6}"/>
                </a:ext>
              </a:extLst>
            </p:cNvPr>
            <p:cNvSpPr>
              <a:spLocks noEditPoints="1"/>
            </p:cNvSpPr>
            <p:nvPr userDrawn="1"/>
          </p:nvSpPr>
          <p:spPr bwMode="auto">
            <a:xfrm>
              <a:off x="8048625" y="473075"/>
              <a:ext cx="11113" cy="90487"/>
            </a:xfrm>
            <a:custGeom>
              <a:avLst/>
              <a:gdLst>
                <a:gd name="T0" fmla="*/ 0 w 7"/>
                <a:gd name="T1" fmla="*/ 0 h 57"/>
                <a:gd name="T2" fmla="*/ 7 w 7"/>
                <a:gd name="T3" fmla="*/ 0 h 57"/>
                <a:gd name="T4" fmla="*/ 7 w 7"/>
                <a:gd name="T5" fmla="*/ 7 h 57"/>
                <a:gd name="T6" fmla="*/ 0 w 7"/>
                <a:gd name="T7" fmla="*/ 7 h 57"/>
                <a:gd name="T8" fmla="*/ 0 w 7"/>
                <a:gd name="T9" fmla="*/ 0 h 57"/>
                <a:gd name="T10" fmla="*/ 1 w 7"/>
                <a:gd name="T11" fmla="*/ 16 h 57"/>
                <a:gd name="T12" fmla="*/ 6 w 7"/>
                <a:gd name="T13" fmla="*/ 16 h 57"/>
                <a:gd name="T14" fmla="*/ 6 w 7"/>
                <a:gd name="T15" fmla="*/ 57 h 57"/>
                <a:gd name="T16" fmla="*/ 1 w 7"/>
                <a:gd name="T17" fmla="*/ 57 h 57"/>
                <a:gd name="T18" fmla="*/ 1 w 7"/>
                <a:gd name="T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7">
                  <a:moveTo>
                    <a:pt x="0" y="0"/>
                  </a:moveTo>
                  <a:lnTo>
                    <a:pt x="7" y="0"/>
                  </a:lnTo>
                  <a:lnTo>
                    <a:pt x="7" y="7"/>
                  </a:lnTo>
                  <a:lnTo>
                    <a:pt x="0" y="7"/>
                  </a:lnTo>
                  <a:lnTo>
                    <a:pt x="0" y="0"/>
                  </a:lnTo>
                  <a:close/>
                  <a:moveTo>
                    <a:pt x="1" y="16"/>
                  </a:moveTo>
                  <a:lnTo>
                    <a:pt x="6" y="16"/>
                  </a:lnTo>
                  <a:lnTo>
                    <a:pt x="6" y="57"/>
                  </a:lnTo>
                  <a:lnTo>
                    <a:pt x="1" y="57"/>
                  </a:lnTo>
                  <a:lnTo>
                    <a:pt x="1" y="1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7" name="Freeform 37">
              <a:extLst>
                <a:ext uri="{FF2B5EF4-FFF2-40B4-BE49-F238E27FC236}">
                  <a16:creationId xmlns:a16="http://schemas.microsoft.com/office/drawing/2014/main" id="{DB82B798-BD6A-4297-BF07-25FBD224A053}"/>
                </a:ext>
              </a:extLst>
            </p:cNvPr>
            <p:cNvSpPr>
              <a:spLocks/>
            </p:cNvSpPr>
            <p:nvPr userDrawn="1"/>
          </p:nvSpPr>
          <p:spPr bwMode="auto">
            <a:xfrm>
              <a:off x="8081963" y="496888"/>
              <a:ext cx="57150" cy="66675"/>
            </a:xfrm>
            <a:custGeom>
              <a:avLst/>
              <a:gdLst>
                <a:gd name="T0" fmla="*/ 0 w 56"/>
                <a:gd name="T1" fmla="*/ 2 h 66"/>
                <a:gd name="T2" fmla="*/ 9 w 56"/>
                <a:gd name="T3" fmla="*/ 2 h 66"/>
                <a:gd name="T4" fmla="*/ 9 w 56"/>
                <a:gd name="T5" fmla="*/ 13 h 66"/>
                <a:gd name="T6" fmla="*/ 31 w 56"/>
                <a:gd name="T7" fmla="*/ 0 h 66"/>
                <a:gd name="T8" fmla="*/ 56 w 56"/>
                <a:gd name="T9" fmla="*/ 26 h 66"/>
                <a:gd name="T10" fmla="*/ 56 w 56"/>
                <a:gd name="T11" fmla="*/ 66 h 66"/>
                <a:gd name="T12" fmla="*/ 46 w 56"/>
                <a:gd name="T13" fmla="*/ 66 h 66"/>
                <a:gd name="T14" fmla="*/ 46 w 56"/>
                <a:gd name="T15" fmla="*/ 29 h 66"/>
                <a:gd name="T16" fmla="*/ 29 w 56"/>
                <a:gd name="T17" fmla="*/ 9 h 66"/>
                <a:gd name="T18" fmla="*/ 9 w 56"/>
                <a:gd name="T19" fmla="*/ 29 h 66"/>
                <a:gd name="T20" fmla="*/ 9 w 56"/>
                <a:gd name="T21" fmla="*/ 66 h 66"/>
                <a:gd name="T22" fmla="*/ 0 w 56"/>
                <a:gd name="T23" fmla="*/ 66 h 66"/>
                <a:gd name="T24" fmla="*/ 0 w 56"/>
                <a:gd name="T25"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6">
                  <a:moveTo>
                    <a:pt x="0" y="2"/>
                  </a:moveTo>
                  <a:cubicBezTo>
                    <a:pt x="9" y="2"/>
                    <a:pt x="9" y="2"/>
                    <a:pt x="9" y="2"/>
                  </a:cubicBezTo>
                  <a:cubicBezTo>
                    <a:pt x="9" y="13"/>
                    <a:pt x="9" y="13"/>
                    <a:pt x="9" y="13"/>
                  </a:cubicBezTo>
                  <a:cubicBezTo>
                    <a:pt x="14" y="6"/>
                    <a:pt x="20" y="0"/>
                    <a:pt x="31" y="0"/>
                  </a:cubicBezTo>
                  <a:cubicBezTo>
                    <a:pt x="47" y="0"/>
                    <a:pt x="56" y="11"/>
                    <a:pt x="56" y="26"/>
                  </a:cubicBezTo>
                  <a:cubicBezTo>
                    <a:pt x="56" y="66"/>
                    <a:pt x="56" y="66"/>
                    <a:pt x="56" y="66"/>
                  </a:cubicBezTo>
                  <a:cubicBezTo>
                    <a:pt x="46" y="66"/>
                    <a:pt x="46" y="66"/>
                    <a:pt x="46" y="66"/>
                  </a:cubicBezTo>
                  <a:cubicBezTo>
                    <a:pt x="46" y="29"/>
                    <a:pt x="46" y="29"/>
                    <a:pt x="46" y="29"/>
                  </a:cubicBezTo>
                  <a:cubicBezTo>
                    <a:pt x="46" y="17"/>
                    <a:pt x="40" y="9"/>
                    <a:pt x="29" y="9"/>
                  </a:cubicBezTo>
                  <a:cubicBezTo>
                    <a:pt x="18" y="9"/>
                    <a:pt x="9" y="17"/>
                    <a:pt x="9" y="29"/>
                  </a:cubicBezTo>
                  <a:cubicBezTo>
                    <a:pt x="9" y="66"/>
                    <a:pt x="9" y="66"/>
                    <a:pt x="9"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8" name="Freeform 38">
              <a:extLst>
                <a:ext uri="{FF2B5EF4-FFF2-40B4-BE49-F238E27FC236}">
                  <a16:creationId xmlns:a16="http://schemas.microsoft.com/office/drawing/2014/main" id="{2460C8C6-9C3D-480E-8085-883634F37260}"/>
                </a:ext>
              </a:extLst>
            </p:cNvPr>
            <p:cNvSpPr>
              <a:spLocks/>
            </p:cNvSpPr>
            <p:nvPr userDrawn="1"/>
          </p:nvSpPr>
          <p:spPr bwMode="auto">
            <a:xfrm>
              <a:off x="8151813" y="498475"/>
              <a:ext cx="63500" cy="65087"/>
            </a:xfrm>
            <a:custGeom>
              <a:avLst/>
              <a:gdLst>
                <a:gd name="T0" fmla="*/ 0 w 40"/>
                <a:gd name="T1" fmla="*/ 0 h 41"/>
                <a:gd name="T2" fmla="*/ 6 w 40"/>
                <a:gd name="T3" fmla="*/ 0 h 41"/>
                <a:gd name="T4" fmla="*/ 20 w 40"/>
                <a:gd name="T5" fmla="*/ 34 h 41"/>
                <a:gd name="T6" fmla="*/ 34 w 40"/>
                <a:gd name="T7" fmla="*/ 0 h 41"/>
                <a:gd name="T8" fmla="*/ 40 w 40"/>
                <a:gd name="T9" fmla="*/ 0 h 41"/>
                <a:gd name="T10" fmla="*/ 23 w 40"/>
                <a:gd name="T11" fmla="*/ 41 h 41"/>
                <a:gd name="T12" fmla="*/ 18 w 40"/>
                <a:gd name="T13" fmla="*/ 41 h 41"/>
                <a:gd name="T14" fmla="*/ 0 w 40"/>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1">
                  <a:moveTo>
                    <a:pt x="0" y="0"/>
                  </a:moveTo>
                  <a:lnTo>
                    <a:pt x="6" y="0"/>
                  </a:lnTo>
                  <a:lnTo>
                    <a:pt x="20" y="34"/>
                  </a:lnTo>
                  <a:lnTo>
                    <a:pt x="34" y="0"/>
                  </a:lnTo>
                  <a:lnTo>
                    <a:pt x="40" y="0"/>
                  </a:lnTo>
                  <a:lnTo>
                    <a:pt x="23" y="41"/>
                  </a:lnTo>
                  <a:lnTo>
                    <a:pt x="18" y="41"/>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9" name="Freeform 39">
              <a:extLst>
                <a:ext uri="{FF2B5EF4-FFF2-40B4-BE49-F238E27FC236}">
                  <a16:creationId xmlns:a16="http://schemas.microsoft.com/office/drawing/2014/main" id="{52C0DD28-7186-4882-8CB3-F409B1849022}"/>
                </a:ext>
              </a:extLst>
            </p:cNvPr>
            <p:cNvSpPr>
              <a:spLocks noEditPoints="1"/>
            </p:cNvSpPr>
            <p:nvPr userDrawn="1"/>
          </p:nvSpPr>
          <p:spPr bwMode="auto">
            <a:xfrm>
              <a:off x="8224838" y="496888"/>
              <a:ext cx="60325" cy="66675"/>
            </a:xfrm>
            <a:custGeom>
              <a:avLst/>
              <a:gdLst>
                <a:gd name="T0" fmla="*/ 32 w 60"/>
                <a:gd name="T1" fmla="*/ 59 h 67"/>
                <a:gd name="T2" fmla="*/ 52 w 60"/>
                <a:gd name="T3" fmla="*/ 50 h 67"/>
                <a:gd name="T4" fmla="*/ 58 w 60"/>
                <a:gd name="T5" fmla="*/ 55 h 67"/>
                <a:gd name="T6" fmla="*/ 32 w 60"/>
                <a:gd name="T7" fmla="*/ 67 h 67"/>
                <a:gd name="T8" fmla="*/ 0 w 60"/>
                <a:gd name="T9" fmla="*/ 34 h 67"/>
                <a:gd name="T10" fmla="*/ 30 w 60"/>
                <a:gd name="T11" fmla="*/ 0 h 67"/>
                <a:gd name="T12" fmla="*/ 60 w 60"/>
                <a:gd name="T13" fmla="*/ 34 h 67"/>
                <a:gd name="T14" fmla="*/ 60 w 60"/>
                <a:gd name="T15" fmla="*/ 38 h 67"/>
                <a:gd name="T16" fmla="*/ 9 w 60"/>
                <a:gd name="T17" fmla="*/ 38 h 67"/>
                <a:gd name="T18" fmla="*/ 32 w 60"/>
                <a:gd name="T19" fmla="*/ 59 h 67"/>
                <a:gd name="T20" fmla="*/ 51 w 60"/>
                <a:gd name="T21" fmla="*/ 30 h 67"/>
                <a:gd name="T22" fmla="*/ 30 w 60"/>
                <a:gd name="T23" fmla="*/ 9 h 67"/>
                <a:gd name="T24" fmla="*/ 9 w 60"/>
                <a:gd name="T25" fmla="*/ 30 h 67"/>
                <a:gd name="T26" fmla="*/ 51 w 60"/>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32" y="59"/>
                  </a:moveTo>
                  <a:cubicBezTo>
                    <a:pt x="41" y="59"/>
                    <a:pt x="47" y="56"/>
                    <a:pt x="52" y="50"/>
                  </a:cubicBezTo>
                  <a:cubicBezTo>
                    <a:pt x="58" y="55"/>
                    <a:pt x="58" y="55"/>
                    <a:pt x="58" y="55"/>
                  </a:cubicBezTo>
                  <a:cubicBezTo>
                    <a:pt x="52" y="63"/>
                    <a:pt x="44" y="67"/>
                    <a:pt x="32" y="67"/>
                  </a:cubicBezTo>
                  <a:cubicBezTo>
                    <a:pt x="14" y="67"/>
                    <a:pt x="0" y="54"/>
                    <a:pt x="0" y="34"/>
                  </a:cubicBezTo>
                  <a:cubicBezTo>
                    <a:pt x="0" y="15"/>
                    <a:pt x="13" y="0"/>
                    <a:pt x="30" y="0"/>
                  </a:cubicBezTo>
                  <a:cubicBezTo>
                    <a:pt x="49" y="0"/>
                    <a:pt x="60" y="16"/>
                    <a:pt x="60" y="34"/>
                  </a:cubicBezTo>
                  <a:cubicBezTo>
                    <a:pt x="60" y="35"/>
                    <a:pt x="60" y="36"/>
                    <a:pt x="60" y="38"/>
                  </a:cubicBezTo>
                  <a:cubicBezTo>
                    <a:pt x="9" y="38"/>
                    <a:pt x="9" y="38"/>
                    <a:pt x="9" y="38"/>
                  </a:cubicBezTo>
                  <a:cubicBezTo>
                    <a:pt x="11" y="51"/>
                    <a:pt x="21" y="59"/>
                    <a:pt x="32" y="59"/>
                  </a:cubicBezTo>
                  <a:moveTo>
                    <a:pt x="51" y="30"/>
                  </a:moveTo>
                  <a:cubicBezTo>
                    <a:pt x="50" y="18"/>
                    <a:pt x="43" y="9"/>
                    <a:pt x="30" y="9"/>
                  </a:cubicBezTo>
                  <a:cubicBezTo>
                    <a:pt x="19" y="9"/>
                    <a:pt x="11" y="18"/>
                    <a:pt x="9" y="30"/>
                  </a:cubicBezTo>
                  <a:lnTo>
                    <a:pt x="51" y="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0" name="Freeform 40">
              <a:extLst>
                <a:ext uri="{FF2B5EF4-FFF2-40B4-BE49-F238E27FC236}">
                  <a16:creationId xmlns:a16="http://schemas.microsoft.com/office/drawing/2014/main" id="{F1AB3DD2-FD00-499C-8C92-43FD1701F4C4}"/>
                </a:ext>
              </a:extLst>
            </p:cNvPr>
            <p:cNvSpPr>
              <a:spLocks/>
            </p:cNvSpPr>
            <p:nvPr userDrawn="1"/>
          </p:nvSpPr>
          <p:spPr bwMode="auto">
            <a:xfrm>
              <a:off x="8297863" y="496888"/>
              <a:ext cx="50800" cy="66675"/>
            </a:xfrm>
            <a:custGeom>
              <a:avLst/>
              <a:gdLst>
                <a:gd name="T0" fmla="*/ 0 w 50"/>
                <a:gd name="T1" fmla="*/ 57 h 66"/>
                <a:gd name="T2" fmla="*/ 5 w 50"/>
                <a:gd name="T3" fmla="*/ 50 h 66"/>
                <a:gd name="T4" fmla="*/ 27 w 50"/>
                <a:gd name="T5" fmla="*/ 58 h 66"/>
                <a:gd name="T6" fmla="*/ 41 w 50"/>
                <a:gd name="T7" fmla="*/ 48 h 66"/>
                <a:gd name="T8" fmla="*/ 41 w 50"/>
                <a:gd name="T9" fmla="*/ 48 h 66"/>
                <a:gd name="T10" fmla="*/ 25 w 50"/>
                <a:gd name="T11" fmla="*/ 36 h 66"/>
                <a:gd name="T12" fmla="*/ 3 w 50"/>
                <a:gd name="T13" fmla="*/ 18 h 66"/>
                <a:gd name="T14" fmla="*/ 3 w 50"/>
                <a:gd name="T15" fmla="*/ 18 h 66"/>
                <a:gd name="T16" fmla="*/ 25 w 50"/>
                <a:gd name="T17" fmla="*/ 0 h 66"/>
                <a:gd name="T18" fmla="*/ 48 w 50"/>
                <a:gd name="T19" fmla="*/ 7 h 66"/>
                <a:gd name="T20" fmla="*/ 44 w 50"/>
                <a:gd name="T21" fmla="*/ 14 h 66"/>
                <a:gd name="T22" fmla="*/ 25 w 50"/>
                <a:gd name="T23" fmla="*/ 8 h 66"/>
                <a:gd name="T24" fmla="*/ 13 w 50"/>
                <a:gd name="T25" fmla="*/ 17 h 66"/>
                <a:gd name="T26" fmla="*/ 13 w 50"/>
                <a:gd name="T27" fmla="*/ 17 h 66"/>
                <a:gd name="T28" fmla="*/ 29 w 50"/>
                <a:gd name="T29" fmla="*/ 28 h 66"/>
                <a:gd name="T30" fmla="*/ 50 w 50"/>
                <a:gd name="T31" fmla="*/ 47 h 66"/>
                <a:gd name="T32" fmla="*/ 50 w 50"/>
                <a:gd name="T33" fmla="*/ 47 h 66"/>
                <a:gd name="T34" fmla="*/ 27 w 50"/>
                <a:gd name="T35" fmla="*/ 66 h 66"/>
                <a:gd name="T36" fmla="*/ 0 w 50"/>
                <a:gd name="T3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6">
                  <a:moveTo>
                    <a:pt x="0" y="57"/>
                  </a:moveTo>
                  <a:cubicBezTo>
                    <a:pt x="5" y="50"/>
                    <a:pt x="5" y="50"/>
                    <a:pt x="5" y="50"/>
                  </a:cubicBezTo>
                  <a:cubicBezTo>
                    <a:pt x="12" y="55"/>
                    <a:pt x="20" y="58"/>
                    <a:pt x="27" y="58"/>
                  </a:cubicBezTo>
                  <a:cubicBezTo>
                    <a:pt x="35" y="58"/>
                    <a:pt x="41" y="54"/>
                    <a:pt x="41" y="48"/>
                  </a:cubicBezTo>
                  <a:cubicBezTo>
                    <a:pt x="41" y="48"/>
                    <a:pt x="41" y="48"/>
                    <a:pt x="41" y="48"/>
                  </a:cubicBezTo>
                  <a:cubicBezTo>
                    <a:pt x="41" y="41"/>
                    <a:pt x="33" y="39"/>
                    <a:pt x="25" y="36"/>
                  </a:cubicBezTo>
                  <a:cubicBezTo>
                    <a:pt x="15" y="34"/>
                    <a:pt x="3" y="30"/>
                    <a:pt x="3" y="18"/>
                  </a:cubicBezTo>
                  <a:cubicBezTo>
                    <a:pt x="3" y="18"/>
                    <a:pt x="3" y="18"/>
                    <a:pt x="3" y="18"/>
                  </a:cubicBezTo>
                  <a:cubicBezTo>
                    <a:pt x="3" y="7"/>
                    <a:pt x="13" y="0"/>
                    <a:pt x="25" y="0"/>
                  </a:cubicBezTo>
                  <a:cubicBezTo>
                    <a:pt x="33" y="0"/>
                    <a:pt x="42" y="2"/>
                    <a:pt x="48" y="7"/>
                  </a:cubicBezTo>
                  <a:cubicBezTo>
                    <a:pt x="44" y="14"/>
                    <a:pt x="44" y="14"/>
                    <a:pt x="44" y="14"/>
                  </a:cubicBezTo>
                  <a:cubicBezTo>
                    <a:pt x="38" y="10"/>
                    <a:pt x="31" y="8"/>
                    <a:pt x="25" y="8"/>
                  </a:cubicBezTo>
                  <a:cubicBezTo>
                    <a:pt x="17" y="8"/>
                    <a:pt x="13" y="12"/>
                    <a:pt x="13" y="17"/>
                  </a:cubicBezTo>
                  <a:cubicBezTo>
                    <a:pt x="13" y="17"/>
                    <a:pt x="13" y="17"/>
                    <a:pt x="13" y="17"/>
                  </a:cubicBezTo>
                  <a:cubicBezTo>
                    <a:pt x="13" y="23"/>
                    <a:pt x="20" y="26"/>
                    <a:pt x="29" y="28"/>
                  </a:cubicBezTo>
                  <a:cubicBezTo>
                    <a:pt x="39" y="31"/>
                    <a:pt x="50" y="35"/>
                    <a:pt x="50" y="47"/>
                  </a:cubicBezTo>
                  <a:cubicBezTo>
                    <a:pt x="50" y="47"/>
                    <a:pt x="50" y="47"/>
                    <a:pt x="50" y="47"/>
                  </a:cubicBezTo>
                  <a:cubicBezTo>
                    <a:pt x="50" y="59"/>
                    <a:pt x="40" y="66"/>
                    <a:pt x="27" y="66"/>
                  </a:cubicBezTo>
                  <a:cubicBezTo>
                    <a:pt x="18" y="66"/>
                    <a:pt x="7" y="63"/>
                    <a:pt x="0" y="5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1" name="Freeform 41">
              <a:extLst>
                <a:ext uri="{FF2B5EF4-FFF2-40B4-BE49-F238E27FC236}">
                  <a16:creationId xmlns:a16="http://schemas.microsoft.com/office/drawing/2014/main" id="{BA4A58B6-6BBC-47A7-AEFE-94ADE8C9BE7F}"/>
                </a:ext>
              </a:extLst>
            </p:cNvPr>
            <p:cNvSpPr>
              <a:spLocks/>
            </p:cNvSpPr>
            <p:nvPr userDrawn="1"/>
          </p:nvSpPr>
          <p:spPr bwMode="auto">
            <a:xfrm>
              <a:off x="8361363" y="477838"/>
              <a:ext cx="38100" cy="85725"/>
            </a:xfrm>
            <a:custGeom>
              <a:avLst/>
              <a:gdLst>
                <a:gd name="T0" fmla="*/ 9 w 39"/>
                <a:gd name="T1" fmla="*/ 67 h 85"/>
                <a:gd name="T2" fmla="*/ 9 w 39"/>
                <a:gd name="T3" fmla="*/ 28 h 85"/>
                <a:gd name="T4" fmla="*/ 0 w 39"/>
                <a:gd name="T5" fmla="*/ 28 h 85"/>
                <a:gd name="T6" fmla="*/ 0 w 39"/>
                <a:gd name="T7" fmla="*/ 20 h 85"/>
                <a:gd name="T8" fmla="*/ 9 w 39"/>
                <a:gd name="T9" fmla="*/ 20 h 85"/>
                <a:gd name="T10" fmla="*/ 9 w 39"/>
                <a:gd name="T11" fmla="*/ 0 h 85"/>
                <a:gd name="T12" fmla="*/ 18 w 39"/>
                <a:gd name="T13" fmla="*/ 0 h 85"/>
                <a:gd name="T14" fmla="*/ 18 w 39"/>
                <a:gd name="T15" fmla="*/ 20 h 85"/>
                <a:gd name="T16" fmla="*/ 39 w 39"/>
                <a:gd name="T17" fmla="*/ 20 h 85"/>
                <a:gd name="T18" fmla="*/ 39 w 39"/>
                <a:gd name="T19" fmla="*/ 28 h 85"/>
                <a:gd name="T20" fmla="*/ 18 w 39"/>
                <a:gd name="T21" fmla="*/ 28 h 85"/>
                <a:gd name="T22" fmla="*/ 18 w 39"/>
                <a:gd name="T23" fmla="*/ 66 h 85"/>
                <a:gd name="T24" fmla="*/ 29 w 39"/>
                <a:gd name="T25" fmla="*/ 76 h 85"/>
                <a:gd name="T26" fmla="*/ 39 w 39"/>
                <a:gd name="T27" fmla="*/ 74 h 85"/>
                <a:gd name="T28" fmla="*/ 39 w 39"/>
                <a:gd name="T29" fmla="*/ 82 h 85"/>
                <a:gd name="T30" fmla="*/ 27 w 39"/>
                <a:gd name="T31" fmla="*/ 85 h 85"/>
                <a:gd name="T32" fmla="*/ 9 w 39"/>
                <a:gd name="T33"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5">
                  <a:moveTo>
                    <a:pt x="9" y="67"/>
                  </a:moveTo>
                  <a:cubicBezTo>
                    <a:pt x="9" y="28"/>
                    <a:pt x="9" y="28"/>
                    <a:pt x="9" y="28"/>
                  </a:cubicBezTo>
                  <a:cubicBezTo>
                    <a:pt x="0" y="28"/>
                    <a:pt x="0" y="28"/>
                    <a:pt x="0" y="28"/>
                  </a:cubicBezTo>
                  <a:cubicBezTo>
                    <a:pt x="0" y="20"/>
                    <a:pt x="0" y="20"/>
                    <a:pt x="0" y="20"/>
                  </a:cubicBezTo>
                  <a:cubicBezTo>
                    <a:pt x="9" y="20"/>
                    <a:pt x="9" y="20"/>
                    <a:pt x="9" y="20"/>
                  </a:cubicBezTo>
                  <a:cubicBezTo>
                    <a:pt x="9" y="0"/>
                    <a:pt x="9" y="0"/>
                    <a:pt x="9" y="0"/>
                  </a:cubicBezTo>
                  <a:cubicBezTo>
                    <a:pt x="18" y="0"/>
                    <a:pt x="18" y="0"/>
                    <a:pt x="18" y="0"/>
                  </a:cubicBezTo>
                  <a:cubicBezTo>
                    <a:pt x="18" y="20"/>
                    <a:pt x="18" y="20"/>
                    <a:pt x="18" y="20"/>
                  </a:cubicBezTo>
                  <a:cubicBezTo>
                    <a:pt x="39" y="20"/>
                    <a:pt x="39" y="20"/>
                    <a:pt x="39" y="20"/>
                  </a:cubicBezTo>
                  <a:cubicBezTo>
                    <a:pt x="39" y="28"/>
                    <a:pt x="39" y="28"/>
                    <a:pt x="39" y="28"/>
                  </a:cubicBezTo>
                  <a:cubicBezTo>
                    <a:pt x="18" y="28"/>
                    <a:pt x="18" y="28"/>
                    <a:pt x="18" y="28"/>
                  </a:cubicBezTo>
                  <a:cubicBezTo>
                    <a:pt x="18" y="66"/>
                    <a:pt x="18" y="66"/>
                    <a:pt x="18" y="66"/>
                  </a:cubicBezTo>
                  <a:cubicBezTo>
                    <a:pt x="18" y="74"/>
                    <a:pt x="23" y="76"/>
                    <a:pt x="29" y="76"/>
                  </a:cubicBezTo>
                  <a:cubicBezTo>
                    <a:pt x="33" y="76"/>
                    <a:pt x="35" y="76"/>
                    <a:pt x="39" y="74"/>
                  </a:cubicBezTo>
                  <a:cubicBezTo>
                    <a:pt x="39" y="82"/>
                    <a:pt x="39" y="82"/>
                    <a:pt x="39" y="82"/>
                  </a:cubicBezTo>
                  <a:cubicBezTo>
                    <a:pt x="35" y="84"/>
                    <a:pt x="32" y="85"/>
                    <a:pt x="27" y="85"/>
                  </a:cubicBezTo>
                  <a:cubicBezTo>
                    <a:pt x="17" y="85"/>
                    <a:pt x="9" y="80"/>
                    <a:pt x="9" y="67"/>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2" name="Freeform 42">
              <a:extLst>
                <a:ext uri="{FF2B5EF4-FFF2-40B4-BE49-F238E27FC236}">
                  <a16:creationId xmlns:a16="http://schemas.microsoft.com/office/drawing/2014/main" id="{71915CD7-A2D4-486B-BDFF-CA07C7DEF531}"/>
                </a:ext>
              </a:extLst>
            </p:cNvPr>
            <p:cNvSpPr>
              <a:spLocks noEditPoints="1"/>
            </p:cNvSpPr>
            <p:nvPr userDrawn="1"/>
          </p:nvSpPr>
          <p:spPr bwMode="auto">
            <a:xfrm>
              <a:off x="8412163" y="496888"/>
              <a:ext cx="66675" cy="66675"/>
            </a:xfrm>
            <a:custGeom>
              <a:avLst/>
              <a:gdLst>
                <a:gd name="T0" fmla="*/ 0 w 67"/>
                <a:gd name="T1" fmla="*/ 34 h 67"/>
                <a:gd name="T2" fmla="*/ 0 w 67"/>
                <a:gd name="T3" fmla="*/ 34 h 67"/>
                <a:gd name="T4" fmla="*/ 34 w 67"/>
                <a:gd name="T5" fmla="*/ 0 h 67"/>
                <a:gd name="T6" fmla="*/ 67 w 67"/>
                <a:gd name="T7" fmla="*/ 34 h 67"/>
                <a:gd name="T8" fmla="*/ 67 w 67"/>
                <a:gd name="T9" fmla="*/ 34 h 67"/>
                <a:gd name="T10" fmla="*/ 34 w 67"/>
                <a:gd name="T11" fmla="*/ 67 h 67"/>
                <a:gd name="T12" fmla="*/ 0 w 67"/>
                <a:gd name="T13" fmla="*/ 34 h 67"/>
                <a:gd name="T14" fmla="*/ 57 w 67"/>
                <a:gd name="T15" fmla="*/ 34 h 67"/>
                <a:gd name="T16" fmla="*/ 57 w 67"/>
                <a:gd name="T17" fmla="*/ 34 h 67"/>
                <a:gd name="T18" fmla="*/ 34 w 67"/>
                <a:gd name="T19" fmla="*/ 9 h 67"/>
                <a:gd name="T20" fmla="*/ 10 w 67"/>
                <a:gd name="T21" fmla="*/ 34 h 67"/>
                <a:gd name="T22" fmla="*/ 10 w 67"/>
                <a:gd name="T23" fmla="*/ 34 h 67"/>
                <a:gd name="T24" fmla="*/ 34 w 67"/>
                <a:gd name="T25" fmla="*/ 59 h 67"/>
                <a:gd name="T26" fmla="*/ 57 w 67"/>
                <a:gd name="T27"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0" y="34"/>
                  </a:moveTo>
                  <a:cubicBezTo>
                    <a:pt x="0" y="34"/>
                    <a:pt x="0" y="34"/>
                    <a:pt x="0" y="34"/>
                  </a:cubicBezTo>
                  <a:cubicBezTo>
                    <a:pt x="0" y="16"/>
                    <a:pt x="15" y="0"/>
                    <a:pt x="34" y="0"/>
                  </a:cubicBezTo>
                  <a:cubicBezTo>
                    <a:pt x="53" y="0"/>
                    <a:pt x="67" y="16"/>
                    <a:pt x="67" y="34"/>
                  </a:cubicBezTo>
                  <a:cubicBezTo>
                    <a:pt x="67" y="34"/>
                    <a:pt x="67" y="34"/>
                    <a:pt x="67" y="34"/>
                  </a:cubicBezTo>
                  <a:cubicBezTo>
                    <a:pt x="67" y="52"/>
                    <a:pt x="53" y="67"/>
                    <a:pt x="34" y="67"/>
                  </a:cubicBezTo>
                  <a:cubicBezTo>
                    <a:pt x="14" y="67"/>
                    <a:pt x="0" y="52"/>
                    <a:pt x="0" y="34"/>
                  </a:cubicBezTo>
                  <a:moveTo>
                    <a:pt x="57" y="34"/>
                  </a:moveTo>
                  <a:cubicBezTo>
                    <a:pt x="57" y="34"/>
                    <a:pt x="57" y="34"/>
                    <a:pt x="57" y="34"/>
                  </a:cubicBezTo>
                  <a:cubicBezTo>
                    <a:pt x="57" y="20"/>
                    <a:pt x="47" y="9"/>
                    <a:pt x="34" y="9"/>
                  </a:cubicBezTo>
                  <a:cubicBezTo>
                    <a:pt x="20" y="9"/>
                    <a:pt x="10" y="20"/>
                    <a:pt x="10" y="34"/>
                  </a:cubicBezTo>
                  <a:cubicBezTo>
                    <a:pt x="10" y="34"/>
                    <a:pt x="10" y="34"/>
                    <a:pt x="10" y="34"/>
                  </a:cubicBezTo>
                  <a:cubicBezTo>
                    <a:pt x="10" y="48"/>
                    <a:pt x="20" y="59"/>
                    <a:pt x="34" y="59"/>
                  </a:cubicBezTo>
                  <a:cubicBezTo>
                    <a:pt x="48" y="59"/>
                    <a:pt x="57" y="48"/>
                    <a:pt x="57" y="34"/>
                  </a:cubicBez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3" name="Freeform 43">
              <a:extLst>
                <a:ext uri="{FF2B5EF4-FFF2-40B4-BE49-F238E27FC236}">
                  <a16:creationId xmlns:a16="http://schemas.microsoft.com/office/drawing/2014/main" id="{0D1D67E4-519B-425B-B6C2-4ACAFF4D162A}"/>
                </a:ext>
              </a:extLst>
            </p:cNvPr>
            <p:cNvSpPr>
              <a:spLocks/>
            </p:cNvSpPr>
            <p:nvPr userDrawn="1"/>
          </p:nvSpPr>
          <p:spPr bwMode="auto">
            <a:xfrm>
              <a:off x="8497888" y="496888"/>
              <a:ext cx="36513" cy="66675"/>
            </a:xfrm>
            <a:custGeom>
              <a:avLst/>
              <a:gdLst>
                <a:gd name="T0" fmla="*/ 0 w 36"/>
                <a:gd name="T1" fmla="*/ 2 h 66"/>
                <a:gd name="T2" fmla="*/ 9 w 36"/>
                <a:gd name="T3" fmla="*/ 2 h 66"/>
                <a:gd name="T4" fmla="*/ 9 w 36"/>
                <a:gd name="T5" fmla="*/ 19 h 66"/>
                <a:gd name="T6" fmla="*/ 36 w 36"/>
                <a:gd name="T7" fmla="*/ 1 h 66"/>
                <a:gd name="T8" fmla="*/ 36 w 36"/>
                <a:gd name="T9" fmla="*/ 11 h 66"/>
                <a:gd name="T10" fmla="*/ 35 w 36"/>
                <a:gd name="T11" fmla="*/ 11 h 66"/>
                <a:gd name="T12" fmla="*/ 9 w 36"/>
                <a:gd name="T13" fmla="*/ 40 h 66"/>
                <a:gd name="T14" fmla="*/ 9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9" y="2"/>
                    <a:pt x="9" y="2"/>
                    <a:pt x="9" y="2"/>
                  </a:cubicBezTo>
                  <a:cubicBezTo>
                    <a:pt x="9" y="19"/>
                    <a:pt x="9" y="19"/>
                    <a:pt x="9" y="19"/>
                  </a:cubicBezTo>
                  <a:cubicBezTo>
                    <a:pt x="14" y="8"/>
                    <a:pt x="23" y="0"/>
                    <a:pt x="36" y="1"/>
                  </a:cubicBezTo>
                  <a:cubicBezTo>
                    <a:pt x="36" y="11"/>
                    <a:pt x="36" y="11"/>
                    <a:pt x="36" y="11"/>
                  </a:cubicBezTo>
                  <a:cubicBezTo>
                    <a:pt x="35" y="11"/>
                    <a:pt x="35" y="11"/>
                    <a:pt x="35" y="11"/>
                  </a:cubicBezTo>
                  <a:cubicBezTo>
                    <a:pt x="21" y="11"/>
                    <a:pt x="9" y="21"/>
                    <a:pt x="9" y="40"/>
                  </a:cubicBezTo>
                  <a:cubicBezTo>
                    <a:pt x="9" y="66"/>
                    <a:pt x="9" y="66"/>
                    <a:pt x="9" y="66"/>
                  </a:cubicBezTo>
                  <a:cubicBezTo>
                    <a:pt x="0" y="66"/>
                    <a:pt x="0" y="66"/>
                    <a:pt x="0" y="66"/>
                  </a:cubicBezTo>
                  <a:lnTo>
                    <a:pt x="0"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4" name="Rectangle 44">
              <a:extLst>
                <a:ext uri="{FF2B5EF4-FFF2-40B4-BE49-F238E27FC236}">
                  <a16:creationId xmlns:a16="http://schemas.microsoft.com/office/drawing/2014/main" id="{5DC3C70D-83D7-4101-B0FB-A7B43725C8A2}"/>
                </a:ext>
              </a:extLst>
            </p:cNvPr>
            <p:cNvSpPr>
              <a:spLocks noChangeArrowheads="1"/>
            </p:cNvSpPr>
            <p:nvPr userDrawn="1"/>
          </p:nvSpPr>
          <p:spPr bwMode="auto">
            <a:xfrm>
              <a:off x="8537575" y="550863"/>
              <a:ext cx="11113" cy="1270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5" name="Freeform 45">
              <a:extLst>
                <a:ext uri="{FF2B5EF4-FFF2-40B4-BE49-F238E27FC236}">
                  <a16:creationId xmlns:a16="http://schemas.microsoft.com/office/drawing/2014/main" id="{9D97894D-D0AA-47AE-A9B0-64D91DD1A1DC}"/>
                </a:ext>
              </a:extLst>
            </p:cNvPr>
            <p:cNvSpPr>
              <a:spLocks noEditPoints="1"/>
            </p:cNvSpPr>
            <p:nvPr userDrawn="1"/>
          </p:nvSpPr>
          <p:spPr bwMode="auto">
            <a:xfrm>
              <a:off x="8548688" y="463550"/>
              <a:ext cx="34925" cy="34925"/>
            </a:xfrm>
            <a:custGeom>
              <a:avLst/>
              <a:gdLst>
                <a:gd name="T0" fmla="*/ 0 w 35"/>
                <a:gd name="T1" fmla="*/ 17 h 35"/>
                <a:gd name="T2" fmla="*/ 2 w 35"/>
                <a:gd name="T3" fmla="*/ 8 h 35"/>
                <a:gd name="T4" fmla="*/ 9 w 35"/>
                <a:gd name="T5" fmla="*/ 2 h 35"/>
                <a:gd name="T6" fmla="*/ 17 w 35"/>
                <a:gd name="T7" fmla="*/ 0 h 35"/>
                <a:gd name="T8" fmla="*/ 26 w 35"/>
                <a:gd name="T9" fmla="*/ 2 h 35"/>
                <a:gd name="T10" fmla="*/ 33 w 35"/>
                <a:gd name="T11" fmla="*/ 8 h 35"/>
                <a:gd name="T12" fmla="*/ 35 w 35"/>
                <a:gd name="T13" fmla="*/ 17 h 35"/>
                <a:gd name="T14" fmla="*/ 33 w 35"/>
                <a:gd name="T15" fmla="*/ 26 h 35"/>
                <a:gd name="T16" fmla="*/ 26 w 35"/>
                <a:gd name="T17" fmla="*/ 32 h 35"/>
                <a:gd name="T18" fmla="*/ 17 w 35"/>
                <a:gd name="T19" fmla="*/ 35 h 35"/>
                <a:gd name="T20" fmla="*/ 8 w 35"/>
                <a:gd name="T21" fmla="*/ 32 h 35"/>
                <a:gd name="T22" fmla="*/ 2 w 35"/>
                <a:gd name="T23" fmla="*/ 26 h 35"/>
                <a:gd name="T24" fmla="*/ 0 w 35"/>
                <a:gd name="T25" fmla="*/ 17 h 35"/>
                <a:gd name="T26" fmla="*/ 2 w 35"/>
                <a:gd name="T27" fmla="*/ 17 h 35"/>
                <a:gd name="T28" fmla="*/ 4 w 35"/>
                <a:gd name="T29" fmla="*/ 25 h 35"/>
                <a:gd name="T30" fmla="*/ 10 w 35"/>
                <a:gd name="T31" fmla="*/ 30 h 35"/>
                <a:gd name="T32" fmla="*/ 17 w 35"/>
                <a:gd name="T33" fmla="*/ 32 h 35"/>
                <a:gd name="T34" fmla="*/ 25 w 35"/>
                <a:gd name="T35" fmla="*/ 30 h 35"/>
                <a:gd name="T36" fmla="*/ 30 w 35"/>
                <a:gd name="T37" fmla="*/ 25 h 35"/>
                <a:gd name="T38" fmla="*/ 33 w 35"/>
                <a:gd name="T39" fmla="*/ 17 h 35"/>
                <a:gd name="T40" fmla="*/ 31 w 35"/>
                <a:gd name="T41" fmla="*/ 10 h 35"/>
                <a:gd name="T42" fmla="*/ 25 w 35"/>
                <a:gd name="T43" fmla="*/ 4 h 35"/>
                <a:gd name="T44" fmla="*/ 17 w 35"/>
                <a:gd name="T45" fmla="*/ 2 h 35"/>
                <a:gd name="T46" fmla="*/ 10 w 35"/>
                <a:gd name="T47" fmla="*/ 4 h 35"/>
                <a:gd name="T48" fmla="*/ 4 w 35"/>
                <a:gd name="T49" fmla="*/ 10 h 35"/>
                <a:gd name="T50" fmla="*/ 2 w 35"/>
                <a:gd name="T51" fmla="*/ 17 h 35"/>
                <a:gd name="T52" fmla="*/ 25 w 35"/>
                <a:gd name="T53" fmla="*/ 13 h 35"/>
                <a:gd name="T54" fmla="*/ 24 w 35"/>
                <a:gd name="T55" fmla="*/ 16 h 35"/>
                <a:gd name="T56" fmla="*/ 21 w 35"/>
                <a:gd name="T57" fmla="*/ 18 h 35"/>
                <a:gd name="T58" fmla="*/ 26 w 35"/>
                <a:gd name="T59" fmla="*/ 28 h 35"/>
                <a:gd name="T60" fmla="*/ 22 w 35"/>
                <a:gd name="T61" fmla="*/ 28 h 35"/>
                <a:gd name="T62" fmla="*/ 18 w 35"/>
                <a:gd name="T63" fmla="*/ 19 h 35"/>
                <a:gd name="T64" fmla="*/ 14 w 35"/>
                <a:gd name="T65" fmla="*/ 19 h 35"/>
                <a:gd name="T66" fmla="*/ 14 w 35"/>
                <a:gd name="T67" fmla="*/ 28 h 35"/>
                <a:gd name="T68" fmla="*/ 11 w 35"/>
                <a:gd name="T69" fmla="*/ 28 h 35"/>
                <a:gd name="T70" fmla="*/ 11 w 35"/>
                <a:gd name="T71" fmla="*/ 7 h 35"/>
                <a:gd name="T72" fmla="*/ 17 w 35"/>
                <a:gd name="T73" fmla="*/ 7 h 35"/>
                <a:gd name="T74" fmla="*/ 23 w 35"/>
                <a:gd name="T75" fmla="*/ 8 h 35"/>
                <a:gd name="T76" fmla="*/ 25 w 35"/>
                <a:gd name="T77" fmla="*/ 13 h 35"/>
                <a:gd name="T78" fmla="*/ 14 w 35"/>
                <a:gd name="T79" fmla="*/ 17 h 35"/>
                <a:gd name="T80" fmla="*/ 17 w 35"/>
                <a:gd name="T81" fmla="*/ 17 h 35"/>
                <a:gd name="T82" fmla="*/ 20 w 35"/>
                <a:gd name="T83" fmla="*/ 16 h 35"/>
                <a:gd name="T84" fmla="*/ 21 w 35"/>
                <a:gd name="T85" fmla="*/ 13 h 35"/>
                <a:gd name="T86" fmla="*/ 20 w 35"/>
                <a:gd name="T87" fmla="*/ 11 h 35"/>
                <a:gd name="T88" fmla="*/ 17 w 35"/>
                <a:gd name="T89" fmla="*/ 10 h 35"/>
                <a:gd name="T90" fmla="*/ 14 w 35"/>
                <a:gd name="T91" fmla="*/ 10 h 35"/>
                <a:gd name="T92" fmla="*/ 14 w 35"/>
                <a:gd name="T9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 h="35">
                  <a:moveTo>
                    <a:pt x="0" y="17"/>
                  </a:moveTo>
                  <a:cubicBezTo>
                    <a:pt x="0" y="14"/>
                    <a:pt x="1" y="11"/>
                    <a:pt x="2" y="8"/>
                  </a:cubicBezTo>
                  <a:cubicBezTo>
                    <a:pt x="4" y="6"/>
                    <a:pt x="6" y="4"/>
                    <a:pt x="9" y="2"/>
                  </a:cubicBezTo>
                  <a:cubicBezTo>
                    <a:pt x="11" y="0"/>
                    <a:pt x="14" y="0"/>
                    <a:pt x="17" y="0"/>
                  </a:cubicBezTo>
                  <a:cubicBezTo>
                    <a:pt x="21" y="0"/>
                    <a:pt x="23" y="0"/>
                    <a:pt x="26" y="2"/>
                  </a:cubicBezTo>
                  <a:cubicBezTo>
                    <a:pt x="29" y="4"/>
                    <a:pt x="31" y="6"/>
                    <a:pt x="33" y="8"/>
                  </a:cubicBezTo>
                  <a:cubicBezTo>
                    <a:pt x="34" y="11"/>
                    <a:pt x="35" y="14"/>
                    <a:pt x="35" y="17"/>
                  </a:cubicBezTo>
                  <a:cubicBezTo>
                    <a:pt x="35" y="20"/>
                    <a:pt x="34" y="23"/>
                    <a:pt x="33" y="26"/>
                  </a:cubicBezTo>
                  <a:cubicBezTo>
                    <a:pt x="31" y="29"/>
                    <a:pt x="29" y="31"/>
                    <a:pt x="26" y="32"/>
                  </a:cubicBezTo>
                  <a:cubicBezTo>
                    <a:pt x="24" y="34"/>
                    <a:pt x="21" y="35"/>
                    <a:pt x="17" y="35"/>
                  </a:cubicBezTo>
                  <a:cubicBezTo>
                    <a:pt x="14" y="35"/>
                    <a:pt x="11" y="34"/>
                    <a:pt x="8" y="32"/>
                  </a:cubicBezTo>
                  <a:cubicBezTo>
                    <a:pt x="6" y="31"/>
                    <a:pt x="4" y="29"/>
                    <a:pt x="2" y="26"/>
                  </a:cubicBezTo>
                  <a:cubicBezTo>
                    <a:pt x="1" y="23"/>
                    <a:pt x="0" y="20"/>
                    <a:pt x="0" y="17"/>
                  </a:cubicBezTo>
                  <a:close/>
                  <a:moveTo>
                    <a:pt x="2" y="17"/>
                  </a:moveTo>
                  <a:cubicBezTo>
                    <a:pt x="2" y="20"/>
                    <a:pt x="3" y="22"/>
                    <a:pt x="4" y="25"/>
                  </a:cubicBezTo>
                  <a:cubicBezTo>
                    <a:pt x="6" y="27"/>
                    <a:pt x="7" y="29"/>
                    <a:pt x="10" y="30"/>
                  </a:cubicBezTo>
                  <a:cubicBezTo>
                    <a:pt x="12" y="32"/>
                    <a:pt x="15" y="32"/>
                    <a:pt x="17" y="32"/>
                  </a:cubicBezTo>
                  <a:cubicBezTo>
                    <a:pt x="20" y="32"/>
                    <a:pt x="23" y="32"/>
                    <a:pt x="25" y="30"/>
                  </a:cubicBezTo>
                  <a:cubicBezTo>
                    <a:pt x="27" y="29"/>
                    <a:pt x="29" y="27"/>
                    <a:pt x="30" y="25"/>
                  </a:cubicBezTo>
                  <a:cubicBezTo>
                    <a:pt x="32" y="23"/>
                    <a:pt x="33" y="20"/>
                    <a:pt x="33" y="17"/>
                  </a:cubicBezTo>
                  <a:cubicBezTo>
                    <a:pt x="33" y="15"/>
                    <a:pt x="32" y="12"/>
                    <a:pt x="31" y="10"/>
                  </a:cubicBezTo>
                  <a:cubicBezTo>
                    <a:pt x="29" y="7"/>
                    <a:pt x="27" y="5"/>
                    <a:pt x="25" y="4"/>
                  </a:cubicBezTo>
                  <a:cubicBezTo>
                    <a:pt x="23" y="3"/>
                    <a:pt x="20" y="2"/>
                    <a:pt x="17" y="2"/>
                  </a:cubicBezTo>
                  <a:cubicBezTo>
                    <a:pt x="15" y="2"/>
                    <a:pt x="12" y="3"/>
                    <a:pt x="10" y="4"/>
                  </a:cubicBezTo>
                  <a:cubicBezTo>
                    <a:pt x="7" y="5"/>
                    <a:pt x="6" y="7"/>
                    <a:pt x="4" y="10"/>
                  </a:cubicBezTo>
                  <a:cubicBezTo>
                    <a:pt x="3" y="12"/>
                    <a:pt x="2" y="14"/>
                    <a:pt x="2" y="17"/>
                  </a:cubicBezTo>
                  <a:close/>
                  <a:moveTo>
                    <a:pt x="25" y="13"/>
                  </a:moveTo>
                  <a:cubicBezTo>
                    <a:pt x="25" y="14"/>
                    <a:pt x="24" y="15"/>
                    <a:pt x="24" y="16"/>
                  </a:cubicBezTo>
                  <a:cubicBezTo>
                    <a:pt x="23" y="17"/>
                    <a:pt x="22" y="18"/>
                    <a:pt x="21" y="18"/>
                  </a:cubicBezTo>
                  <a:cubicBezTo>
                    <a:pt x="26" y="28"/>
                    <a:pt x="26" y="28"/>
                    <a:pt x="26" y="28"/>
                  </a:cubicBezTo>
                  <a:cubicBezTo>
                    <a:pt x="22" y="28"/>
                    <a:pt x="22" y="28"/>
                    <a:pt x="22" y="28"/>
                  </a:cubicBezTo>
                  <a:cubicBezTo>
                    <a:pt x="18" y="19"/>
                    <a:pt x="18" y="19"/>
                    <a:pt x="18" y="19"/>
                  </a:cubicBezTo>
                  <a:cubicBezTo>
                    <a:pt x="14" y="19"/>
                    <a:pt x="14" y="19"/>
                    <a:pt x="14" y="19"/>
                  </a:cubicBezTo>
                  <a:cubicBezTo>
                    <a:pt x="14" y="28"/>
                    <a:pt x="14" y="28"/>
                    <a:pt x="14" y="28"/>
                  </a:cubicBezTo>
                  <a:cubicBezTo>
                    <a:pt x="11" y="28"/>
                    <a:pt x="11" y="28"/>
                    <a:pt x="11" y="28"/>
                  </a:cubicBezTo>
                  <a:cubicBezTo>
                    <a:pt x="11" y="7"/>
                    <a:pt x="11" y="7"/>
                    <a:pt x="11" y="7"/>
                  </a:cubicBezTo>
                  <a:cubicBezTo>
                    <a:pt x="17" y="7"/>
                    <a:pt x="17" y="7"/>
                    <a:pt x="17" y="7"/>
                  </a:cubicBezTo>
                  <a:cubicBezTo>
                    <a:pt x="20" y="7"/>
                    <a:pt x="21" y="7"/>
                    <a:pt x="23" y="8"/>
                  </a:cubicBezTo>
                  <a:cubicBezTo>
                    <a:pt x="24" y="9"/>
                    <a:pt x="25" y="11"/>
                    <a:pt x="25" y="13"/>
                  </a:cubicBezTo>
                  <a:close/>
                  <a:moveTo>
                    <a:pt x="14" y="17"/>
                  </a:moveTo>
                  <a:cubicBezTo>
                    <a:pt x="17" y="17"/>
                    <a:pt x="17" y="17"/>
                    <a:pt x="17" y="17"/>
                  </a:cubicBezTo>
                  <a:cubicBezTo>
                    <a:pt x="18" y="17"/>
                    <a:pt x="19" y="16"/>
                    <a:pt x="20" y="16"/>
                  </a:cubicBezTo>
                  <a:cubicBezTo>
                    <a:pt x="21" y="15"/>
                    <a:pt x="21" y="14"/>
                    <a:pt x="21" y="13"/>
                  </a:cubicBezTo>
                  <a:cubicBezTo>
                    <a:pt x="21" y="12"/>
                    <a:pt x="21" y="11"/>
                    <a:pt x="20" y="11"/>
                  </a:cubicBezTo>
                  <a:cubicBezTo>
                    <a:pt x="19" y="10"/>
                    <a:pt x="18" y="10"/>
                    <a:pt x="17" y="10"/>
                  </a:cubicBezTo>
                  <a:cubicBezTo>
                    <a:pt x="14" y="10"/>
                    <a:pt x="14" y="10"/>
                    <a:pt x="14" y="10"/>
                  </a:cubicBezTo>
                  <a:lnTo>
                    <a:pt x="1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sp>
        <p:nvSpPr>
          <p:cNvPr id="2" name="Rectangle 24">
            <a:extLst>
              <a:ext uri="{FF2B5EF4-FFF2-40B4-BE49-F238E27FC236}">
                <a16:creationId xmlns:a16="http://schemas.microsoft.com/office/drawing/2014/main" id="{BF1FEC6B-35DD-68F7-B4B6-431C1BB98A46}"/>
              </a:ext>
            </a:extLst>
          </p:cNvPr>
          <p:cNvSpPr>
            <a:spLocks noChangeArrowheads="1"/>
          </p:cNvSpPr>
          <p:nvPr userDrawn="1"/>
        </p:nvSpPr>
        <p:spPr bwMode="auto">
          <a:xfrm>
            <a:off x="3093194" y="655628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2023 by Hartford Funds</a:t>
            </a:r>
            <a:endParaRPr lang="en-US" sz="800" b="0" dirty="0">
              <a:solidFill>
                <a:schemeClr val="tx1"/>
              </a:solidFill>
              <a:latin typeface="Calibri" panose="020F0502020204030204" pitchFamily="34" charset="0"/>
              <a:cs typeface="ＭＳ Ｐゴシック"/>
            </a:endParaRPr>
          </a:p>
        </p:txBody>
      </p:sp>
    </p:spTree>
    <p:extLst>
      <p:ext uri="{BB962C8B-B14F-4D97-AF65-F5344CB8AC3E}">
        <p14:creationId xmlns:p14="http://schemas.microsoft.com/office/powerpoint/2010/main" val="33255569"/>
      </p:ext>
    </p:extLst>
  </p:cSld>
  <p:clrMap bg1="lt1" tx1="dk1" bg2="lt2" tx2="dk2" accent1="accent1" accent2="accent2" accent3="accent3" accent4="accent4" accent5="accent5" accent6="accent6" hlink="hlink" folHlink="folHlink"/>
  <p:sldLayoutIdLst>
    <p:sldLayoutId id="2147483688" r:id="rId1"/>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file:///M:\Art\Art%20Images\aging-brain\Flags-1285899697.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file:///M:\Art\Art%20Images\aging-brain\Marc.jpe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file:///M:\Art\Art%20Images\organicShapes\blue_shapes.jpg" TargetMode="Externa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97971"/>
            <a:ext cx="12192000" cy="69559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Calibri" panose="020F0502020204030204" pitchFamily="34" charset="0"/>
            </a:endParaRPr>
          </a:p>
        </p:txBody>
      </p:sp>
      <p:pic>
        <p:nvPicPr>
          <p:cNvPr id="6" name="Picture 5">
            <a:extLst>
              <a:ext uri="{FF2B5EF4-FFF2-40B4-BE49-F238E27FC236}">
                <a16:creationId xmlns:a16="http://schemas.microsoft.com/office/drawing/2014/main" id="{385C296F-2537-526C-FC8C-799B415056C3}"/>
              </a:ext>
            </a:extLst>
          </p:cNvPr>
          <p:cNvPicPr>
            <a:picLocks noChangeAspect="1"/>
          </p:cNvPicPr>
          <p:nvPr/>
        </p:nvPicPr>
        <p:blipFill>
          <a:blip r:embed="rId3"/>
          <a:stretch>
            <a:fillRect/>
          </a:stretch>
        </p:blipFill>
        <p:spPr>
          <a:xfrm>
            <a:off x="0" y="888365"/>
            <a:ext cx="12192000" cy="6004560"/>
          </a:xfrm>
          <a:prstGeom prst="rect">
            <a:avLst/>
          </a:prstGeom>
        </p:spPr>
      </p:pic>
      <p:grpSp>
        <p:nvGrpSpPr>
          <p:cNvPr id="255" name="Group 254"/>
          <p:cNvGrpSpPr/>
          <p:nvPr/>
        </p:nvGrpSpPr>
        <p:grpSpPr>
          <a:xfrm>
            <a:off x="9297552" y="229765"/>
            <a:ext cx="2301876" cy="430213"/>
            <a:chOff x="6370637" y="280988"/>
            <a:chExt cx="2301876" cy="430213"/>
          </a:xfrm>
        </p:grpSpPr>
        <p:sp>
          <p:nvSpPr>
            <p:cNvPr id="9" name="Freeform 5"/>
            <p:cNvSpPr>
              <a:spLocks/>
            </p:cNvSpPr>
            <p:nvPr/>
          </p:nvSpPr>
          <p:spPr bwMode="auto">
            <a:xfrm>
              <a:off x="6375400" y="284163"/>
              <a:ext cx="142875" cy="168275"/>
            </a:xfrm>
            <a:custGeom>
              <a:avLst/>
              <a:gdLst>
                <a:gd name="T0" fmla="*/ 0 w 90"/>
                <a:gd name="T1" fmla="*/ 0 h 106"/>
                <a:gd name="T2" fmla="*/ 23 w 90"/>
                <a:gd name="T3" fmla="*/ 0 h 106"/>
                <a:gd name="T4" fmla="*/ 23 w 90"/>
                <a:gd name="T5" fmla="*/ 42 h 106"/>
                <a:gd name="T6" fmla="*/ 66 w 90"/>
                <a:gd name="T7" fmla="*/ 42 h 106"/>
                <a:gd name="T8" fmla="*/ 66 w 90"/>
                <a:gd name="T9" fmla="*/ 0 h 106"/>
                <a:gd name="T10" fmla="*/ 90 w 90"/>
                <a:gd name="T11" fmla="*/ 0 h 106"/>
                <a:gd name="T12" fmla="*/ 90 w 90"/>
                <a:gd name="T13" fmla="*/ 106 h 106"/>
                <a:gd name="T14" fmla="*/ 66 w 90"/>
                <a:gd name="T15" fmla="*/ 106 h 106"/>
                <a:gd name="T16" fmla="*/ 66 w 90"/>
                <a:gd name="T17" fmla="*/ 64 h 106"/>
                <a:gd name="T18" fmla="*/ 23 w 90"/>
                <a:gd name="T19" fmla="*/ 64 h 106"/>
                <a:gd name="T20" fmla="*/ 23 w 90"/>
                <a:gd name="T21" fmla="*/ 106 h 106"/>
                <a:gd name="T22" fmla="*/ 0 w 90"/>
                <a:gd name="T23" fmla="*/ 106 h 106"/>
                <a:gd name="T24" fmla="*/ 0 w 90"/>
                <a:gd name="T2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06">
                  <a:moveTo>
                    <a:pt x="0" y="0"/>
                  </a:moveTo>
                  <a:lnTo>
                    <a:pt x="23" y="0"/>
                  </a:lnTo>
                  <a:lnTo>
                    <a:pt x="23" y="42"/>
                  </a:lnTo>
                  <a:lnTo>
                    <a:pt x="66" y="42"/>
                  </a:lnTo>
                  <a:lnTo>
                    <a:pt x="66" y="0"/>
                  </a:lnTo>
                  <a:lnTo>
                    <a:pt x="90" y="0"/>
                  </a:lnTo>
                  <a:lnTo>
                    <a:pt x="90" y="106"/>
                  </a:lnTo>
                  <a:lnTo>
                    <a:pt x="66" y="106"/>
                  </a:lnTo>
                  <a:lnTo>
                    <a:pt x="66" y="64"/>
                  </a:lnTo>
                  <a:lnTo>
                    <a:pt x="23" y="64"/>
                  </a:lnTo>
                  <a:lnTo>
                    <a:pt x="23" y="106"/>
                  </a:lnTo>
                  <a:lnTo>
                    <a:pt x="0" y="106"/>
                  </a:lnTo>
                  <a:lnTo>
                    <a:pt x="0" y="0"/>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 name="Freeform 6"/>
            <p:cNvSpPr>
              <a:spLocks noEditPoints="1"/>
            </p:cNvSpPr>
            <p:nvPr/>
          </p:nvSpPr>
          <p:spPr bwMode="auto">
            <a:xfrm>
              <a:off x="6546850" y="282576"/>
              <a:ext cx="177800" cy="169863"/>
            </a:xfrm>
            <a:custGeom>
              <a:avLst/>
              <a:gdLst>
                <a:gd name="T0" fmla="*/ 45 w 112"/>
                <a:gd name="T1" fmla="*/ 0 h 107"/>
                <a:gd name="T2" fmla="*/ 66 w 112"/>
                <a:gd name="T3" fmla="*/ 0 h 107"/>
                <a:gd name="T4" fmla="*/ 112 w 112"/>
                <a:gd name="T5" fmla="*/ 107 h 107"/>
                <a:gd name="T6" fmla="*/ 88 w 112"/>
                <a:gd name="T7" fmla="*/ 107 h 107"/>
                <a:gd name="T8" fmla="*/ 78 w 112"/>
                <a:gd name="T9" fmla="*/ 83 h 107"/>
                <a:gd name="T10" fmla="*/ 33 w 112"/>
                <a:gd name="T11" fmla="*/ 83 h 107"/>
                <a:gd name="T12" fmla="*/ 23 w 112"/>
                <a:gd name="T13" fmla="*/ 107 h 107"/>
                <a:gd name="T14" fmla="*/ 0 w 112"/>
                <a:gd name="T15" fmla="*/ 107 h 107"/>
                <a:gd name="T16" fmla="*/ 45 w 112"/>
                <a:gd name="T17" fmla="*/ 0 h 107"/>
                <a:gd name="T18" fmla="*/ 70 w 112"/>
                <a:gd name="T19" fmla="*/ 63 h 107"/>
                <a:gd name="T20" fmla="*/ 55 w 112"/>
                <a:gd name="T21" fmla="*/ 28 h 107"/>
                <a:gd name="T22" fmla="*/ 41 w 112"/>
                <a:gd name="T23" fmla="*/ 63 h 107"/>
                <a:gd name="T24" fmla="*/ 70 w 112"/>
                <a:gd name="T25" fmla="*/ 6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07">
                  <a:moveTo>
                    <a:pt x="45" y="0"/>
                  </a:moveTo>
                  <a:lnTo>
                    <a:pt x="66" y="0"/>
                  </a:lnTo>
                  <a:lnTo>
                    <a:pt x="112" y="107"/>
                  </a:lnTo>
                  <a:lnTo>
                    <a:pt x="88" y="107"/>
                  </a:lnTo>
                  <a:lnTo>
                    <a:pt x="78" y="83"/>
                  </a:lnTo>
                  <a:lnTo>
                    <a:pt x="33" y="83"/>
                  </a:lnTo>
                  <a:lnTo>
                    <a:pt x="23" y="107"/>
                  </a:lnTo>
                  <a:lnTo>
                    <a:pt x="0" y="107"/>
                  </a:lnTo>
                  <a:lnTo>
                    <a:pt x="45" y="0"/>
                  </a:lnTo>
                  <a:close/>
                  <a:moveTo>
                    <a:pt x="70" y="63"/>
                  </a:moveTo>
                  <a:lnTo>
                    <a:pt x="55" y="28"/>
                  </a:lnTo>
                  <a:lnTo>
                    <a:pt x="41" y="63"/>
                  </a:lnTo>
                  <a:lnTo>
                    <a:pt x="70" y="63"/>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1" name="Freeform 7"/>
            <p:cNvSpPr>
              <a:spLocks noEditPoints="1"/>
            </p:cNvSpPr>
            <p:nvPr/>
          </p:nvSpPr>
          <p:spPr bwMode="auto">
            <a:xfrm>
              <a:off x="6753225" y="284163"/>
              <a:ext cx="146050" cy="168275"/>
            </a:xfrm>
            <a:custGeom>
              <a:avLst/>
              <a:gdLst>
                <a:gd name="T0" fmla="*/ 0 w 143"/>
                <a:gd name="T1" fmla="*/ 0 h 165"/>
                <a:gd name="T2" fmla="*/ 76 w 143"/>
                <a:gd name="T3" fmla="*/ 0 h 165"/>
                <a:gd name="T4" fmla="*/ 124 w 143"/>
                <a:gd name="T5" fmla="*/ 16 h 165"/>
                <a:gd name="T6" fmla="*/ 138 w 143"/>
                <a:gd name="T7" fmla="*/ 54 h 165"/>
                <a:gd name="T8" fmla="*/ 138 w 143"/>
                <a:gd name="T9" fmla="*/ 55 h 165"/>
                <a:gd name="T10" fmla="*/ 103 w 143"/>
                <a:gd name="T11" fmla="*/ 106 h 165"/>
                <a:gd name="T12" fmla="*/ 143 w 143"/>
                <a:gd name="T13" fmla="*/ 165 h 165"/>
                <a:gd name="T14" fmla="*/ 101 w 143"/>
                <a:gd name="T15" fmla="*/ 165 h 165"/>
                <a:gd name="T16" fmla="*/ 65 w 143"/>
                <a:gd name="T17" fmla="*/ 112 h 165"/>
                <a:gd name="T18" fmla="*/ 65 w 143"/>
                <a:gd name="T19" fmla="*/ 112 h 165"/>
                <a:gd name="T20" fmla="*/ 37 w 143"/>
                <a:gd name="T21" fmla="*/ 112 h 165"/>
                <a:gd name="T22" fmla="*/ 37 w 143"/>
                <a:gd name="T23" fmla="*/ 165 h 165"/>
                <a:gd name="T24" fmla="*/ 0 w 143"/>
                <a:gd name="T25" fmla="*/ 165 h 165"/>
                <a:gd name="T26" fmla="*/ 0 w 143"/>
                <a:gd name="T27" fmla="*/ 0 h 165"/>
                <a:gd name="T28" fmla="*/ 74 w 143"/>
                <a:gd name="T29" fmla="*/ 80 h 165"/>
                <a:gd name="T30" fmla="*/ 101 w 143"/>
                <a:gd name="T31" fmla="*/ 57 h 165"/>
                <a:gd name="T32" fmla="*/ 101 w 143"/>
                <a:gd name="T33" fmla="*/ 56 h 165"/>
                <a:gd name="T34" fmla="*/ 73 w 143"/>
                <a:gd name="T35" fmla="*/ 33 h 165"/>
                <a:gd name="T36" fmla="*/ 37 w 143"/>
                <a:gd name="T37" fmla="*/ 33 h 165"/>
                <a:gd name="T38" fmla="*/ 37 w 143"/>
                <a:gd name="T39" fmla="*/ 80 h 165"/>
                <a:gd name="T40" fmla="*/ 74 w 143"/>
                <a:gd name="T41" fmla="*/ 8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5">
                  <a:moveTo>
                    <a:pt x="0" y="0"/>
                  </a:moveTo>
                  <a:cubicBezTo>
                    <a:pt x="76" y="0"/>
                    <a:pt x="76" y="0"/>
                    <a:pt x="76" y="0"/>
                  </a:cubicBezTo>
                  <a:cubicBezTo>
                    <a:pt x="97" y="0"/>
                    <a:pt x="113" y="6"/>
                    <a:pt x="124" y="16"/>
                  </a:cubicBezTo>
                  <a:cubicBezTo>
                    <a:pt x="133" y="26"/>
                    <a:pt x="138" y="39"/>
                    <a:pt x="138" y="54"/>
                  </a:cubicBezTo>
                  <a:cubicBezTo>
                    <a:pt x="138" y="55"/>
                    <a:pt x="138" y="55"/>
                    <a:pt x="138" y="55"/>
                  </a:cubicBezTo>
                  <a:cubicBezTo>
                    <a:pt x="138" y="81"/>
                    <a:pt x="124" y="98"/>
                    <a:pt x="103" y="106"/>
                  </a:cubicBezTo>
                  <a:cubicBezTo>
                    <a:pt x="143" y="165"/>
                    <a:pt x="143" y="165"/>
                    <a:pt x="143" y="165"/>
                  </a:cubicBezTo>
                  <a:cubicBezTo>
                    <a:pt x="101" y="165"/>
                    <a:pt x="101" y="165"/>
                    <a:pt x="101" y="165"/>
                  </a:cubicBezTo>
                  <a:cubicBezTo>
                    <a:pt x="65" y="112"/>
                    <a:pt x="65" y="112"/>
                    <a:pt x="65" y="112"/>
                  </a:cubicBezTo>
                  <a:cubicBezTo>
                    <a:pt x="65" y="112"/>
                    <a:pt x="65" y="112"/>
                    <a:pt x="65" y="112"/>
                  </a:cubicBezTo>
                  <a:cubicBezTo>
                    <a:pt x="37" y="112"/>
                    <a:pt x="37" y="112"/>
                    <a:pt x="37" y="112"/>
                  </a:cubicBezTo>
                  <a:cubicBezTo>
                    <a:pt x="37" y="165"/>
                    <a:pt x="37" y="165"/>
                    <a:pt x="37" y="165"/>
                  </a:cubicBezTo>
                  <a:cubicBezTo>
                    <a:pt x="0" y="165"/>
                    <a:pt x="0" y="165"/>
                    <a:pt x="0" y="165"/>
                  </a:cubicBezTo>
                  <a:lnTo>
                    <a:pt x="0" y="0"/>
                  </a:lnTo>
                  <a:close/>
                  <a:moveTo>
                    <a:pt x="74" y="80"/>
                  </a:moveTo>
                  <a:cubicBezTo>
                    <a:pt x="91" y="80"/>
                    <a:pt x="101" y="71"/>
                    <a:pt x="101" y="57"/>
                  </a:cubicBezTo>
                  <a:cubicBezTo>
                    <a:pt x="101" y="56"/>
                    <a:pt x="101" y="56"/>
                    <a:pt x="101" y="56"/>
                  </a:cubicBezTo>
                  <a:cubicBezTo>
                    <a:pt x="101" y="41"/>
                    <a:pt x="91" y="33"/>
                    <a:pt x="73" y="33"/>
                  </a:cubicBezTo>
                  <a:cubicBezTo>
                    <a:pt x="37" y="33"/>
                    <a:pt x="37" y="33"/>
                    <a:pt x="37" y="33"/>
                  </a:cubicBezTo>
                  <a:cubicBezTo>
                    <a:pt x="37" y="80"/>
                    <a:pt x="37" y="80"/>
                    <a:pt x="37" y="80"/>
                  </a:cubicBezTo>
                  <a:lnTo>
                    <a:pt x="74" y="80"/>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 name="Freeform 8"/>
            <p:cNvSpPr>
              <a:spLocks/>
            </p:cNvSpPr>
            <p:nvPr/>
          </p:nvSpPr>
          <p:spPr bwMode="auto">
            <a:xfrm>
              <a:off x="6918325" y="284163"/>
              <a:ext cx="139700" cy="168275"/>
            </a:xfrm>
            <a:custGeom>
              <a:avLst/>
              <a:gdLst>
                <a:gd name="T0" fmla="*/ 32 w 88"/>
                <a:gd name="T1" fmla="*/ 21 h 106"/>
                <a:gd name="T2" fmla="*/ 0 w 88"/>
                <a:gd name="T3" fmla="*/ 21 h 106"/>
                <a:gd name="T4" fmla="*/ 0 w 88"/>
                <a:gd name="T5" fmla="*/ 0 h 106"/>
                <a:gd name="T6" fmla="*/ 88 w 88"/>
                <a:gd name="T7" fmla="*/ 0 h 106"/>
                <a:gd name="T8" fmla="*/ 88 w 88"/>
                <a:gd name="T9" fmla="*/ 21 h 106"/>
                <a:gd name="T10" fmla="*/ 56 w 88"/>
                <a:gd name="T11" fmla="*/ 21 h 106"/>
                <a:gd name="T12" fmla="*/ 56 w 88"/>
                <a:gd name="T13" fmla="*/ 106 h 106"/>
                <a:gd name="T14" fmla="*/ 32 w 88"/>
                <a:gd name="T15" fmla="*/ 106 h 106"/>
                <a:gd name="T16" fmla="*/ 32 w 88"/>
                <a:gd name="T17" fmla="*/ 2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06">
                  <a:moveTo>
                    <a:pt x="32" y="21"/>
                  </a:moveTo>
                  <a:lnTo>
                    <a:pt x="0" y="21"/>
                  </a:lnTo>
                  <a:lnTo>
                    <a:pt x="0" y="0"/>
                  </a:lnTo>
                  <a:lnTo>
                    <a:pt x="88" y="0"/>
                  </a:lnTo>
                  <a:lnTo>
                    <a:pt x="88" y="21"/>
                  </a:lnTo>
                  <a:lnTo>
                    <a:pt x="56" y="21"/>
                  </a:lnTo>
                  <a:lnTo>
                    <a:pt x="56" y="106"/>
                  </a:lnTo>
                  <a:lnTo>
                    <a:pt x="32" y="106"/>
                  </a:lnTo>
                  <a:lnTo>
                    <a:pt x="32" y="21"/>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3" name="Freeform 9"/>
            <p:cNvSpPr>
              <a:spLocks/>
            </p:cNvSpPr>
            <p:nvPr/>
          </p:nvSpPr>
          <p:spPr bwMode="auto">
            <a:xfrm>
              <a:off x="7089775" y="284163"/>
              <a:ext cx="127000" cy="168275"/>
            </a:xfrm>
            <a:custGeom>
              <a:avLst/>
              <a:gdLst>
                <a:gd name="T0" fmla="*/ 0 w 80"/>
                <a:gd name="T1" fmla="*/ 0 h 106"/>
                <a:gd name="T2" fmla="*/ 80 w 80"/>
                <a:gd name="T3" fmla="*/ 0 h 106"/>
                <a:gd name="T4" fmla="*/ 80 w 80"/>
                <a:gd name="T5" fmla="*/ 21 h 106"/>
                <a:gd name="T6" fmla="*/ 23 w 80"/>
                <a:gd name="T7" fmla="*/ 21 h 106"/>
                <a:gd name="T8" fmla="*/ 23 w 80"/>
                <a:gd name="T9" fmla="*/ 44 h 106"/>
                <a:gd name="T10" fmla="*/ 73 w 80"/>
                <a:gd name="T11" fmla="*/ 44 h 106"/>
                <a:gd name="T12" fmla="*/ 73 w 80"/>
                <a:gd name="T13" fmla="*/ 65 h 106"/>
                <a:gd name="T14" fmla="*/ 23 w 80"/>
                <a:gd name="T15" fmla="*/ 65 h 106"/>
                <a:gd name="T16" fmla="*/ 23 w 80"/>
                <a:gd name="T17" fmla="*/ 106 h 106"/>
                <a:gd name="T18" fmla="*/ 0 w 80"/>
                <a:gd name="T19" fmla="*/ 106 h 106"/>
                <a:gd name="T20" fmla="*/ 0 w 80"/>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06">
                  <a:moveTo>
                    <a:pt x="0" y="0"/>
                  </a:moveTo>
                  <a:lnTo>
                    <a:pt x="80" y="0"/>
                  </a:lnTo>
                  <a:lnTo>
                    <a:pt x="80" y="21"/>
                  </a:lnTo>
                  <a:lnTo>
                    <a:pt x="23" y="21"/>
                  </a:lnTo>
                  <a:lnTo>
                    <a:pt x="23" y="44"/>
                  </a:lnTo>
                  <a:lnTo>
                    <a:pt x="73" y="44"/>
                  </a:lnTo>
                  <a:lnTo>
                    <a:pt x="73" y="65"/>
                  </a:lnTo>
                  <a:lnTo>
                    <a:pt x="23" y="65"/>
                  </a:lnTo>
                  <a:lnTo>
                    <a:pt x="23" y="106"/>
                  </a:lnTo>
                  <a:lnTo>
                    <a:pt x="0" y="106"/>
                  </a:lnTo>
                  <a:lnTo>
                    <a:pt x="0" y="0"/>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4" name="Freeform 10"/>
            <p:cNvSpPr>
              <a:spLocks noEditPoints="1"/>
            </p:cNvSpPr>
            <p:nvPr/>
          </p:nvSpPr>
          <p:spPr bwMode="auto">
            <a:xfrm>
              <a:off x="7242175" y="280988"/>
              <a:ext cx="179388" cy="174625"/>
            </a:xfrm>
            <a:custGeom>
              <a:avLst/>
              <a:gdLst>
                <a:gd name="T0" fmla="*/ 0 w 176"/>
                <a:gd name="T1" fmla="*/ 86 h 171"/>
                <a:gd name="T2" fmla="*/ 0 w 176"/>
                <a:gd name="T3" fmla="*/ 85 h 171"/>
                <a:gd name="T4" fmla="*/ 88 w 176"/>
                <a:gd name="T5" fmla="*/ 0 h 171"/>
                <a:gd name="T6" fmla="*/ 176 w 176"/>
                <a:gd name="T7" fmla="*/ 85 h 171"/>
                <a:gd name="T8" fmla="*/ 176 w 176"/>
                <a:gd name="T9" fmla="*/ 85 h 171"/>
                <a:gd name="T10" fmla="*/ 87 w 176"/>
                <a:gd name="T11" fmla="*/ 171 h 171"/>
                <a:gd name="T12" fmla="*/ 0 w 176"/>
                <a:gd name="T13" fmla="*/ 86 h 171"/>
                <a:gd name="T14" fmla="*/ 138 w 176"/>
                <a:gd name="T15" fmla="*/ 86 h 171"/>
                <a:gd name="T16" fmla="*/ 138 w 176"/>
                <a:gd name="T17" fmla="*/ 85 h 171"/>
                <a:gd name="T18" fmla="*/ 87 w 176"/>
                <a:gd name="T19" fmla="*/ 33 h 171"/>
                <a:gd name="T20" fmla="*/ 38 w 176"/>
                <a:gd name="T21" fmla="*/ 85 h 171"/>
                <a:gd name="T22" fmla="*/ 38 w 176"/>
                <a:gd name="T23" fmla="*/ 85 h 171"/>
                <a:gd name="T24" fmla="*/ 88 w 176"/>
                <a:gd name="T25" fmla="*/ 137 h 171"/>
                <a:gd name="T26" fmla="*/ 138 w 176"/>
                <a:gd name="T27"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1">
                  <a:moveTo>
                    <a:pt x="0" y="86"/>
                  </a:moveTo>
                  <a:cubicBezTo>
                    <a:pt x="0" y="85"/>
                    <a:pt x="0" y="85"/>
                    <a:pt x="0" y="85"/>
                  </a:cubicBezTo>
                  <a:cubicBezTo>
                    <a:pt x="0" y="38"/>
                    <a:pt x="37" y="0"/>
                    <a:pt x="88" y="0"/>
                  </a:cubicBezTo>
                  <a:cubicBezTo>
                    <a:pt x="139" y="0"/>
                    <a:pt x="176" y="38"/>
                    <a:pt x="176" y="85"/>
                  </a:cubicBezTo>
                  <a:cubicBezTo>
                    <a:pt x="176" y="85"/>
                    <a:pt x="176" y="85"/>
                    <a:pt x="176" y="85"/>
                  </a:cubicBezTo>
                  <a:cubicBezTo>
                    <a:pt x="176" y="132"/>
                    <a:pt x="138" y="171"/>
                    <a:pt x="87" y="171"/>
                  </a:cubicBezTo>
                  <a:cubicBezTo>
                    <a:pt x="36" y="171"/>
                    <a:pt x="0" y="133"/>
                    <a:pt x="0" y="86"/>
                  </a:cubicBezTo>
                  <a:moveTo>
                    <a:pt x="138" y="86"/>
                  </a:moveTo>
                  <a:cubicBezTo>
                    <a:pt x="138" y="85"/>
                    <a:pt x="138" y="85"/>
                    <a:pt x="138" y="85"/>
                  </a:cubicBezTo>
                  <a:cubicBezTo>
                    <a:pt x="138" y="57"/>
                    <a:pt x="117" y="33"/>
                    <a:pt x="87" y="33"/>
                  </a:cubicBezTo>
                  <a:cubicBezTo>
                    <a:pt x="58" y="33"/>
                    <a:pt x="38" y="57"/>
                    <a:pt x="38" y="85"/>
                  </a:cubicBezTo>
                  <a:cubicBezTo>
                    <a:pt x="38" y="85"/>
                    <a:pt x="38" y="85"/>
                    <a:pt x="38" y="85"/>
                  </a:cubicBezTo>
                  <a:cubicBezTo>
                    <a:pt x="38" y="114"/>
                    <a:pt x="59" y="137"/>
                    <a:pt x="88" y="137"/>
                  </a:cubicBezTo>
                  <a:cubicBezTo>
                    <a:pt x="117" y="137"/>
                    <a:pt x="138" y="114"/>
                    <a:pt x="138" y="86"/>
                  </a:cubicBezTo>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5" name="Freeform 11"/>
            <p:cNvSpPr>
              <a:spLocks noEditPoints="1"/>
            </p:cNvSpPr>
            <p:nvPr/>
          </p:nvSpPr>
          <p:spPr bwMode="auto">
            <a:xfrm>
              <a:off x="7456488" y="284163"/>
              <a:ext cx="144463" cy="168275"/>
            </a:xfrm>
            <a:custGeom>
              <a:avLst/>
              <a:gdLst>
                <a:gd name="T0" fmla="*/ 0 w 142"/>
                <a:gd name="T1" fmla="*/ 0 h 165"/>
                <a:gd name="T2" fmla="*/ 75 w 142"/>
                <a:gd name="T3" fmla="*/ 0 h 165"/>
                <a:gd name="T4" fmla="*/ 123 w 142"/>
                <a:gd name="T5" fmla="*/ 16 h 165"/>
                <a:gd name="T6" fmla="*/ 137 w 142"/>
                <a:gd name="T7" fmla="*/ 54 h 165"/>
                <a:gd name="T8" fmla="*/ 137 w 142"/>
                <a:gd name="T9" fmla="*/ 55 h 165"/>
                <a:gd name="T10" fmla="*/ 102 w 142"/>
                <a:gd name="T11" fmla="*/ 106 h 165"/>
                <a:gd name="T12" fmla="*/ 142 w 142"/>
                <a:gd name="T13" fmla="*/ 165 h 165"/>
                <a:gd name="T14" fmla="*/ 100 w 142"/>
                <a:gd name="T15" fmla="*/ 165 h 165"/>
                <a:gd name="T16" fmla="*/ 65 w 142"/>
                <a:gd name="T17" fmla="*/ 112 h 165"/>
                <a:gd name="T18" fmla="*/ 64 w 142"/>
                <a:gd name="T19" fmla="*/ 112 h 165"/>
                <a:gd name="T20" fmla="*/ 36 w 142"/>
                <a:gd name="T21" fmla="*/ 112 h 165"/>
                <a:gd name="T22" fmla="*/ 36 w 142"/>
                <a:gd name="T23" fmla="*/ 165 h 165"/>
                <a:gd name="T24" fmla="*/ 0 w 142"/>
                <a:gd name="T25" fmla="*/ 165 h 165"/>
                <a:gd name="T26" fmla="*/ 0 w 142"/>
                <a:gd name="T27" fmla="*/ 0 h 165"/>
                <a:gd name="T28" fmla="*/ 73 w 142"/>
                <a:gd name="T29" fmla="*/ 80 h 165"/>
                <a:gd name="T30" fmla="*/ 101 w 142"/>
                <a:gd name="T31" fmla="*/ 57 h 165"/>
                <a:gd name="T32" fmla="*/ 101 w 142"/>
                <a:gd name="T33" fmla="*/ 56 h 165"/>
                <a:gd name="T34" fmla="*/ 72 w 142"/>
                <a:gd name="T35" fmla="*/ 33 h 165"/>
                <a:gd name="T36" fmla="*/ 36 w 142"/>
                <a:gd name="T37" fmla="*/ 33 h 165"/>
                <a:gd name="T38" fmla="*/ 36 w 142"/>
                <a:gd name="T39" fmla="*/ 80 h 165"/>
                <a:gd name="T40" fmla="*/ 73 w 142"/>
                <a:gd name="T41" fmla="*/ 8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5">
                  <a:moveTo>
                    <a:pt x="0" y="0"/>
                  </a:moveTo>
                  <a:cubicBezTo>
                    <a:pt x="75" y="0"/>
                    <a:pt x="75" y="0"/>
                    <a:pt x="75" y="0"/>
                  </a:cubicBezTo>
                  <a:cubicBezTo>
                    <a:pt x="96" y="0"/>
                    <a:pt x="112" y="6"/>
                    <a:pt x="123" y="16"/>
                  </a:cubicBezTo>
                  <a:cubicBezTo>
                    <a:pt x="133" y="26"/>
                    <a:pt x="137" y="39"/>
                    <a:pt x="137" y="54"/>
                  </a:cubicBezTo>
                  <a:cubicBezTo>
                    <a:pt x="137" y="55"/>
                    <a:pt x="137" y="55"/>
                    <a:pt x="137" y="55"/>
                  </a:cubicBezTo>
                  <a:cubicBezTo>
                    <a:pt x="137" y="81"/>
                    <a:pt x="123" y="98"/>
                    <a:pt x="102" y="106"/>
                  </a:cubicBezTo>
                  <a:cubicBezTo>
                    <a:pt x="142" y="165"/>
                    <a:pt x="142" y="165"/>
                    <a:pt x="142" y="165"/>
                  </a:cubicBezTo>
                  <a:cubicBezTo>
                    <a:pt x="100" y="165"/>
                    <a:pt x="100" y="165"/>
                    <a:pt x="100" y="165"/>
                  </a:cubicBezTo>
                  <a:cubicBezTo>
                    <a:pt x="65" y="112"/>
                    <a:pt x="65" y="112"/>
                    <a:pt x="65" y="112"/>
                  </a:cubicBezTo>
                  <a:cubicBezTo>
                    <a:pt x="64" y="112"/>
                    <a:pt x="64" y="112"/>
                    <a:pt x="64" y="112"/>
                  </a:cubicBezTo>
                  <a:cubicBezTo>
                    <a:pt x="36" y="112"/>
                    <a:pt x="36" y="112"/>
                    <a:pt x="36" y="112"/>
                  </a:cubicBezTo>
                  <a:cubicBezTo>
                    <a:pt x="36" y="165"/>
                    <a:pt x="36" y="165"/>
                    <a:pt x="36" y="165"/>
                  </a:cubicBezTo>
                  <a:cubicBezTo>
                    <a:pt x="0" y="165"/>
                    <a:pt x="0" y="165"/>
                    <a:pt x="0" y="165"/>
                  </a:cubicBezTo>
                  <a:lnTo>
                    <a:pt x="0" y="0"/>
                  </a:lnTo>
                  <a:close/>
                  <a:moveTo>
                    <a:pt x="73" y="80"/>
                  </a:moveTo>
                  <a:cubicBezTo>
                    <a:pt x="91" y="80"/>
                    <a:pt x="101" y="71"/>
                    <a:pt x="101" y="57"/>
                  </a:cubicBezTo>
                  <a:cubicBezTo>
                    <a:pt x="101" y="56"/>
                    <a:pt x="101" y="56"/>
                    <a:pt x="101" y="56"/>
                  </a:cubicBezTo>
                  <a:cubicBezTo>
                    <a:pt x="101" y="41"/>
                    <a:pt x="90" y="33"/>
                    <a:pt x="72" y="33"/>
                  </a:cubicBezTo>
                  <a:cubicBezTo>
                    <a:pt x="36" y="33"/>
                    <a:pt x="36" y="33"/>
                    <a:pt x="36" y="33"/>
                  </a:cubicBezTo>
                  <a:cubicBezTo>
                    <a:pt x="36" y="80"/>
                    <a:pt x="36" y="80"/>
                    <a:pt x="36" y="80"/>
                  </a:cubicBezTo>
                  <a:lnTo>
                    <a:pt x="73" y="80"/>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6" name="Freeform 12"/>
            <p:cNvSpPr>
              <a:spLocks noEditPoints="1"/>
            </p:cNvSpPr>
            <p:nvPr/>
          </p:nvSpPr>
          <p:spPr bwMode="auto">
            <a:xfrm>
              <a:off x="7632700" y="284163"/>
              <a:ext cx="155575" cy="168275"/>
            </a:xfrm>
            <a:custGeom>
              <a:avLst/>
              <a:gdLst>
                <a:gd name="T0" fmla="*/ 0 w 152"/>
                <a:gd name="T1" fmla="*/ 0 h 165"/>
                <a:gd name="T2" fmla="*/ 65 w 152"/>
                <a:gd name="T3" fmla="*/ 0 h 165"/>
                <a:gd name="T4" fmla="*/ 152 w 152"/>
                <a:gd name="T5" fmla="*/ 82 h 165"/>
                <a:gd name="T6" fmla="*/ 152 w 152"/>
                <a:gd name="T7" fmla="*/ 82 h 165"/>
                <a:gd name="T8" fmla="*/ 65 w 152"/>
                <a:gd name="T9" fmla="*/ 165 h 165"/>
                <a:gd name="T10" fmla="*/ 0 w 152"/>
                <a:gd name="T11" fmla="*/ 165 h 165"/>
                <a:gd name="T12" fmla="*/ 0 w 152"/>
                <a:gd name="T13" fmla="*/ 0 h 165"/>
                <a:gd name="T14" fmla="*/ 65 w 152"/>
                <a:gd name="T15" fmla="*/ 132 h 165"/>
                <a:gd name="T16" fmla="*/ 114 w 152"/>
                <a:gd name="T17" fmla="*/ 83 h 165"/>
                <a:gd name="T18" fmla="*/ 114 w 152"/>
                <a:gd name="T19" fmla="*/ 82 h 165"/>
                <a:gd name="T20" fmla="*/ 65 w 152"/>
                <a:gd name="T21" fmla="*/ 33 h 165"/>
                <a:gd name="T22" fmla="*/ 36 w 152"/>
                <a:gd name="T23" fmla="*/ 33 h 165"/>
                <a:gd name="T24" fmla="*/ 36 w 152"/>
                <a:gd name="T25" fmla="*/ 132 h 165"/>
                <a:gd name="T26" fmla="*/ 65 w 152"/>
                <a:gd name="T27" fmla="*/ 13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65">
                  <a:moveTo>
                    <a:pt x="0" y="0"/>
                  </a:moveTo>
                  <a:cubicBezTo>
                    <a:pt x="65" y="0"/>
                    <a:pt x="65" y="0"/>
                    <a:pt x="65" y="0"/>
                  </a:cubicBezTo>
                  <a:cubicBezTo>
                    <a:pt x="116" y="0"/>
                    <a:pt x="152" y="35"/>
                    <a:pt x="152" y="82"/>
                  </a:cubicBezTo>
                  <a:cubicBezTo>
                    <a:pt x="152" y="82"/>
                    <a:pt x="152" y="82"/>
                    <a:pt x="152" y="82"/>
                  </a:cubicBezTo>
                  <a:cubicBezTo>
                    <a:pt x="152" y="129"/>
                    <a:pt x="116" y="165"/>
                    <a:pt x="65" y="165"/>
                  </a:cubicBezTo>
                  <a:cubicBezTo>
                    <a:pt x="0" y="165"/>
                    <a:pt x="0" y="165"/>
                    <a:pt x="0" y="165"/>
                  </a:cubicBezTo>
                  <a:lnTo>
                    <a:pt x="0" y="0"/>
                  </a:lnTo>
                  <a:close/>
                  <a:moveTo>
                    <a:pt x="65" y="132"/>
                  </a:moveTo>
                  <a:cubicBezTo>
                    <a:pt x="94" y="132"/>
                    <a:pt x="114" y="112"/>
                    <a:pt x="114" y="83"/>
                  </a:cubicBezTo>
                  <a:cubicBezTo>
                    <a:pt x="114" y="82"/>
                    <a:pt x="114" y="82"/>
                    <a:pt x="114" y="82"/>
                  </a:cubicBezTo>
                  <a:cubicBezTo>
                    <a:pt x="114" y="53"/>
                    <a:pt x="94" y="33"/>
                    <a:pt x="65" y="33"/>
                  </a:cubicBezTo>
                  <a:cubicBezTo>
                    <a:pt x="36" y="33"/>
                    <a:pt x="36" y="33"/>
                    <a:pt x="36" y="33"/>
                  </a:cubicBezTo>
                  <a:cubicBezTo>
                    <a:pt x="36" y="132"/>
                    <a:pt x="36" y="132"/>
                    <a:pt x="36" y="132"/>
                  </a:cubicBezTo>
                  <a:lnTo>
                    <a:pt x="65" y="132"/>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7" name="Freeform 13"/>
            <p:cNvSpPr>
              <a:spLocks/>
            </p:cNvSpPr>
            <p:nvPr/>
          </p:nvSpPr>
          <p:spPr bwMode="auto">
            <a:xfrm>
              <a:off x="7827963" y="284163"/>
              <a:ext cx="120650" cy="168275"/>
            </a:xfrm>
            <a:custGeom>
              <a:avLst/>
              <a:gdLst>
                <a:gd name="T0" fmla="*/ 0 w 76"/>
                <a:gd name="T1" fmla="*/ 0 h 106"/>
                <a:gd name="T2" fmla="*/ 76 w 76"/>
                <a:gd name="T3" fmla="*/ 0 h 106"/>
                <a:gd name="T4" fmla="*/ 76 w 76"/>
                <a:gd name="T5" fmla="*/ 11 h 106"/>
                <a:gd name="T6" fmla="*/ 12 w 76"/>
                <a:gd name="T7" fmla="*/ 11 h 106"/>
                <a:gd name="T8" fmla="*/ 12 w 76"/>
                <a:gd name="T9" fmla="*/ 49 h 106"/>
                <a:gd name="T10" fmla="*/ 69 w 76"/>
                <a:gd name="T11" fmla="*/ 49 h 106"/>
                <a:gd name="T12" fmla="*/ 69 w 76"/>
                <a:gd name="T13" fmla="*/ 60 h 106"/>
                <a:gd name="T14" fmla="*/ 12 w 76"/>
                <a:gd name="T15" fmla="*/ 60 h 106"/>
                <a:gd name="T16" fmla="*/ 12 w 76"/>
                <a:gd name="T17" fmla="*/ 106 h 106"/>
                <a:gd name="T18" fmla="*/ 0 w 76"/>
                <a:gd name="T19" fmla="*/ 106 h 106"/>
                <a:gd name="T20" fmla="*/ 0 w 7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6">
                  <a:moveTo>
                    <a:pt x="0" y="0"/>
                  </a:moveTo>
                  <a:lnTo>
                    <a:pt x="76" y="0"/>
                  </a:lnTo>
                  <a:lnTo>
                    <a:pt x="76" y="11"/>
                  </a:lnTo>
                  <a:lnTo>
                    <a:pt x="12" y="11"/>
                  </a:lnTo>
                  <a:lnTo>
                    <a:pt x="12" y="49"/>
                  </a:lnTo>
                  <a:lnTo>
                    <a:pt x="69" y="49"/>
                  </a:lnTo>
                  <a:lnTo>
                    <a:pt x="69" y="60"/>
                  </a:lnTo>
                  <a:lnTo>
                    <a:pt x="12" y="60"/>
                  </a:lnTo>
                  <a:lnTo>
                    <a:pt x="12" y="106"/>
                  </a:lnTo>
                  <a:lnTo>
                    <a:pt x="0" y="106"/>
                  </a:lnTo>
                  <a:lnTo>
                    <a:pt x="0" y="0"/>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8" name="Freeform 14"/>
            <p:cNvSpPr>
              <a:spLocks/>
            </p:cNvSpPr>
            <p:nvPr/>
          </p:nvSpPr>
          <p:spPr bwMode="auto">
            <a:xfrm>
              <a:off x="7985125" y="284163"/>
              <a:ext cx="141288" cy="171450"/>
            </a:xfrm>
            <a:custGeom>
              <a:avLst/>
              <a:gdLst>
                <a:gd name="T0" fmla="*/ 0 w 138"/>
                <a:gd name="T1" fmla="*/ 96 h 168"/>
                <a:gd name="T2" fmla="*/ 0 w 138"/>
                <a:gd name="T3" fmla="*/ 0 h 168"/>
                <a:gd name="T4" fmla="*/ 19 w 138"/>
                <a:gd name="T5" fmla="*/ 0 h 168"/>
                <a:gd name="T6" fmla="*/ 19 w 138"/>
                <a:gd name="T7" fmla="*/ 95 h 168"/>
                <a:gd name="T8" fmla="*/ 69 w 138"/>
                <a:gd name="T9" fmla="*/ 150 h 168"/>
                <a:gd name="T10" fmla="*/ 119 w 138"/>
                <a:gd name="T11" fmla="*/ 96 h 168"/>
                <a:gd name="T12" fmla="*/ 119 w 138"/>
                <a:gd name="T13" fmla="*/ 0 h 168"/>
                <a:gd name="T14" fmla="*/ 138 w 138"/>
                <a:gd name="T15" fmla="*/ 0 h 168"/>
                <a:gd name="T16" fmla="*/ 138 w 138"/>
                <a:gd name="T17" fmla="*/ 94 h 168"/>
                <a:gd name="T18" fmla="*/ 69 w 138"/>
                <a:gd name="T19" fmla="*/ 168 h 168"/>
                <a:gd name="T20" fmla="*/ 0 w 138"/>
                <a:gd name="T21" fmla="*/ 9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68">
                  <a:moveTo>
                    <a:pt x="0" y="96"/>
                  </a:moveTo>
                  <a:cubicBezTo>
                    <a:pt x="0" y="0"/>
                    <a:pt x="0" y="0"/>
                    <a:pt x="0" y="0"/>
                  </a:cubicBezTo>
                  <a:cubicBezTo>
                    <a:pt x="19" y="0"/>
                    <a:pt x="19" y="0"/>
                    <a:pt x="19" y="0"/>
                  </a:cubicBezTo>
                  <a:cubicBezTo>
                    <a:pt x="19" y="95"/>
                    <a:pt x="19" y="95"/>
                    <a:pt x="19" y="95"/>
                  </a:cubicBezTo>
                  <a:cubicBezTo>
                    <a:pt x="19" y="130"/>
                    <a:pt x="38" y="150"/>
                    <a:pt x="69" y="150"/>
                  </a:cubicBezTo>
                  <a:cubicBezTo>
                    <a:pt x="100" y="150"/>
                    <a:pt x="119" y="132"/>
                    <a:pt x="119" y="96"/>
                  </a:cubicBezTo>
                  <a:cubicBezTo>
                    <a:pt x="119" y="0"/>
                    <a:pt x="119" y="0"/>
                    <a:pt x="119" y="0"/>
                  </a:cubicBezTo>
                  <a:cubicBezTo>
                    <a:pt x="138" y="0"/>
                    <a:pt x="138" y="0"/>
                    <a:pt x="138" y="0"/>
                  </a:cubicBezTo>
                  <a:cubicBezTo>
                    <a:pt x="138" y="94"/>
                    <a:pt x="138" y="94"/>
                    <a:pt x="138" y="94"/>
                  </a:cubicBezTo>
                  <a:cubicBezTo>
                    <a:pt x="138" y="143"/>
                    <a:pt x="110" y="168"/>
                    <a:pt x="69" y="168"/>
                  </a:cubicBezTo>
                  <a:cubicBezTo>
                    <a:pt x="28" y="168"/>
                    <a:pt x="0" y="143"/>
                    <a:pt x="0" y="96"/>
                  </a:cubicBezTo>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9" name="Freeform 15"/>
            <p:cNvSpPr>
              <a:spLocks/>
            </p:cNvSpPr>
            <p:nvPr/>
          </p:nvSpPr>
          <p:spPr bwMode="auto">
            <a:xfrm>
              <a:off x="8174038" y="284163"/>
              <a:ext cx="141288" cy="168275"/>
            </a:xfrm>
            <a:custGeom>
              <a:avLst/>
              <a:gdLst>
                <a:gd name="T0" fmla="*/ 0 w 89"/>
                <a:gd name="T1" fmla="*/ 0 h 106"/>
                <a:gd name="T2" fmla="*/ 11 w 89"/>
                <a:gd name="T3" fmla="*/ 0 h 106"/>
                <a:gd name="T4" fmla="*/ 77 w 89"/>
                <a:gd name="T5" fmla="*/ 85 h 106"/>
                <a:gd name="T6" fmla="*/ 77 w 89"/>
                <a:gd name="T7" fmla="*/ 0 h 106"/>
                <a:gd name="T8" fmla="*/ 89 w 89"/>
                <a:gd name="T9" fmla="*/ 0 h 106"/>
                <a:gd name="T10" fmla="*/ 89 w 89"/>
                <a:gd name="T11" fmla="*/ 106 h 106"/>
                <a:gd name="T12" fmla="*/ 79 w 89"/>
                <a:gd name="T13" fmla="*/ 106 h 106"/>
                <a:gd name="T14" fmla="*/ 11 w 89"/>
                <a:gd name="T15" fmla="*/ 19 h 106"/>
                <a:gd name="T16" fmla="*/ 11 w 89"/>
                <a:gd name="T17" fmla="*/ 106 h 106"/>
                <a:gd name="T18" fmla="*/ 0 w 89"/>
                <a:gd name="T19" fmla="*/ 106 h 106"/>
                <a:gd name="T20" fmla="*/ 0 w 89"/>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06">
                  <a:moveTo>
                    <a:pt x="0" y="0"/>
                  </a:moveTo>
                  <a:lnTo>
                    <a:pt x="11" y="0"/>
                  </a:lnTo>
                  <a:lnTo>
                    <a:pt x="77" y="85"/>
                  </a:lnTo>
                  <a:lnTo>
                    <a:pt x="77" y="0"/>
                  </a:lnTo>
                  <a:lnTo>
                    <a:pt x="89" y="0"/>
                  </a:lnTo>
                  <a:lnTo>
                    <a:pt x="89" y="106"/>
                  </a:lnTo>
                  <a:lnTo>
                    <a:pt x="79" y="106"/>
                  </a:lnTo>
                  <a:lnTo>
                    <a:pt x="11" y="19"/>
                  </a:lnTo>
                  <a:lnTo>
                    <a:pt x="11" y="106"/>
                  </a:lnTo>
                  <a:lnTo>
                    <a:pt x="0" y="106"/>
                  </a:lnTo>
                  <a:lnTo>
                    <a:pt x="0" y="0"/>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0" name="Freeform 16"/>
            <p:cNvSpPr>
              <a:spLocks noEditPoints="1"/>
            </p:cNvSpPr>
            <p:nvPr/>
          </p:nvSpPr>
          <p:spPr bwMode="auto">
            <a:xfrm>
              <a:off x="8366125" y="284163"/>
              <a:ext cx="147638" cy="168275"/>
            </a:xfrm>
            <a:custGeom>
              <a:avLst/>
              <a:gdLst>
                <a:gd name="T0" fmla="*/ 0 w 145"/>
                <a:gd name="T1" fmla="*/ 0 h 165"/>
                <a:gd name="T2" fmla="*/ 57 w 145"/>
                <a:gd name="T3" fmla="*/ 0 h 165"/>
                <a:gd name="T4" fmla="*/ 145 w 145"/>
                <a:gd name="T5" fmla="*/ 82 h 165"/>
                <a:gd name="T6" fmla="*/ 145 w 145"/>
                <a:gd name="T7" fmla="*/ 82 h 165"/>
                <a:gd name="T8" fmla="*/ 57 w 145"/>
                <a:gd name="T9" fmla="*/ 165 h 165"/>
                <a:gd name="T10" fmla="*/ 0 w 145"/>
                <a:gd name="T11" fmla="*/ 165 h 165"/>
                <a:gd name="T12" fmla="*/ 0 w 145"/>
                <a:gd name="T13" fmla="*/ 0 h 165"/>
                <a:gd name="T14" fmla="*/ 57 w 145"/>
                <a:gd name="T15" fmla="*/ 148 h 165"/>
                <a:gd name="T16" fmla="*/ 126 w 145"/>
                <a:gd name="T17" fmla="*/ 83 h 165"/>
                <a:gd name="T18" fmla="*/ 126 w 145"/>
                <a:gd name="T19" fmla="*/ 82 h 165"/>
                <a:gd name="T20" fmla="*/ 57 w 145"/>
                <a:gd name="T21" fmla="*/ 17 h 165"/>
                <a:gd name="T22" fmla="*/ 19 w 145"/>
                <a:gd name="T23" fmla="*/ 17 h 165"/>
                <a:gd name="T24" fmla="*/ 19 w 145"/>
                <a:gd name="T25" fmla="*/ 148 h 165"/>
                <a:gd name="T26" fmla="*/ 57 w 145"/>
                <a:gd name="T27" fmla="*/ 14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165">
                  <a:moveTo>
                    <a:pt x="0" y="0"/>
                  </a:moveTo>
                  <a:cubicBezTo>
                    <a:pt x="57" y="0"/>
                    <a:pt x="57" y="0"/>
                    <a:pt x="57" y="0"/>
                  </a:cubicBezTo>
                  <a:cubicBezTo>
                    <a:pt x="109" y="0"/>
                    <a:pt x="145" y="35"/>
                    <a:pt x="145" y="82"/>
                  </a:cubicBezTo>
                  <a:cubicBezTo>
                    <a:pt x="145" y="82"/>
                    <a:pt x="145" y="82"/>
                    <a:pt x="145" y="82"/>
                  </a:cubicBezTo>
                  <a:cubicBezTo>
                    <a:pt x="145" y="129"/>
                    <a:pt x="109" y="165"/>
                    <a:pt x="57" y="165"/>
                  </a:cubicBezTo>
                  <a:cubicBezTo>
                    <a:pt x="0" y="165"/>
                    <a:pt x="0" y="165"/>
                    <a:pt x="0" y="165"/>
                  </a:cubicBezTo>
                  <a:lnTo>
                    <a:pt x="0" y="0"/>
                  </a:lnTo>
                  <a:close/>
                  <a:moveTo>
                    <a:pt x="57" y="148"/>
                  </a:moveTo>
                  <a:cubicBezTo>
                    <a:pt x="99" y="148"/>
                    <a:pt x="126" y="119"/>
                    <a:pt x="126" y="83"/>
                  </a:cubicBezTo>
                  <a:cubicBezTo>
                    <a:pt x="126" y="82"/>
                    <a:pt x="126" y="82"/>
                    <a:pt x="126" y="82"/>
                  </a:cubicBezTo>
                  <a:cubicBezTo>
                    <a:pt x="126" y="46"/>
                    <a:pt x="99" y="17"/>
                    <a:pt x="57" y="17"/>
                  </a:cubicBezTo>
                  <a:cubicBezTo>
                    <a:pt x="19" y="17"/>
                    <a:pt x="19" y="17"/>
                    <a:pt x="19" y="17"/>
                  </a:cubicBezTo>
                  <a:cubicBezTo>
                    <a:pt x="19" y="148"/>
                    <a:pt x="19" y="148"/>
                    <a:pt x="19" y="148"/>
                  </a:cubicBezTo>
                  <a:lnTo>
                    <a:pt x="57" y="148"/>
                  </a:lnTo>
                  <a:close/>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1" name="Freeform 17"/>
            <p:cNvSpPr>
              <a:spLocks/>
            </p:cNvSpPr>
            <p:nvPr/>
          </p:nvSpPr>
          <p:spPr bwMode="auto">
            <a:xfrm>
              <a:off x="8543925" y="280988"/>
              <a:ext cx="125413" cy="173038"/>
            </a:xfrm>
            <a:custGeom>
              <a:avLst/>
              <a:gdLst>
                <a:gd name="T0" fmla="*/ 0 w 124"/>
                <a:gd name="T1" fmla="*/ 144 h 170"/>
                <a:gd name="T2" fmla="*/ 12 w 124"/>
                <a:gd name="T3" fmla="*/ 130 h 170"/>
                <a:gd name="T4" fmla="*/ 68 w 124"/>
                <a:gd name="T5" fmla="*/ 154 h 170"/>
                <a:gd name="T6" fmla="*/ 105 w 124"/>
                <a:gd name="T7" fmla="*/ 125 h 170"/>
                <a:gd name="T8" fmla="*/ 105 w 124"/>
                <a:gd name="T9" fmla="*/ 125 h 170"/>
                <a:gd name="T10" fmla="*/ 62 w 124"/>
                <a:gd name="T11" fmla="*/ 94 h 170"/>
                <a:gd name="T12" fmla="*/ 7 w 124"/>
                <a:gd name="T13" fmla="*/ 46 h 170"/>
                <a:gd name="T14" fmla="*/ 7 w 124"/>
                <a:gd name="T15" fmla="*/ 45 h 170"/>
                <a:gd name="T16" fmla="*/ 61 w 124"/>
                <a:gd name="T17" fmla="*/ 0 h 170"/>
                <a:gd name="T18" fmla="*/ 119 w 124"/>
                <a:gd name="T19" fmla="*/ 21 h 170"/>
                <a:gd name="T20" fmla="*/ 108 w 124"/>
                <a:gd name="T21" fmla="*/ 35 h 170"/>
                <a:gd name="T22" fmla="*/ 60 w 124"/>
                <a:gd name="T23" fmla="*/ 17 h 170"/>
                <a:gd name="T24" fmla="*/ 25 w 124"/>
                <a:gd name="T25" fmla="*/ 44 h 170"/>
                <a:gd name="T26" fmla="*/ 25 w 124"/>
                <a:gd name="T27" fmla="*/ 44 h 170"/>
                <a:gd name="T28" fmla="*/ 70 w 124"/>
                <a:gd name="T29" fmla="*/ 76 h 170"/>
                <a:gd name="T30" fmla="*/ 124 w 124"/>
                <a:gd name="T31" fmla="*/ 123 h 170"/>
                <a:gd name="T32" fmla="*/ 124 w 124"/>
                <a:gd name="T33" fmla="*/ 124 h 170"/>
                <a:gd name="T34" fmla="*/ 68 w 124"/>
                <a:gd name="T35" fmla="*/ 170 h 170"/>
                <a:gd name="T36" fmla="*/ 0 w 124"/>
                <a:gd name="T37" fmla="*/ 14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70">
                  <a:moveTo>
                    <a:pt x="0" y="144"/>
                  </a:moveTo>
                  <a:cubicBezTo>
                    <a:pt x="12" y="130"/>
                    <a:pt x="12" y="130"/>
                    <a:pt x="12" y="130"/>
                  </a:cubicBezTo>
                  <a:cubicBezTo>
                    <a:pt x="29" y="146"/>
                    <a:pt x="45" y="154"/>
                    <a:pt x="68" y="154"/>
                  </a:cubicBezTo>
                  <a:cubicBezTo>
                    <a:pt x="90" y="154"/>
                    <a:pt x="105" y="142"/>
                    <a:pt x="105" y="125"/>
                  </a:cubicBezTo>
                  <a:cubicBezTo>
                    <a:pt x="105" y="125"/>
                    <a:pt x="105" y="125"/>
                    <a:pt x="105" y="125"/>
                  </a:cubicBezTo>
                  <a:cubicBezTo>
                    <a:pt x="105" y="110"/>
                    <a:pt x="97" y="101"/>
                    <a:pt x="62" y="94"/>
                  </a:cubicBezTo>
                  <a:cubicBezTo>
                    <a:pt x="24" y="85"/>
                    <a:pt x="7" y="73"/>
                    <a:pt x="7" y="46"/>
                  </a:cubicBezTo>
                  <a:cubicBezTo>
                    <a:pt x="7" y="45"/>
                    <a:pt x="7" y="45"/>
                    <a:pt x="7" y="45"/>
                  </a:cubicBezTo>
                  <a:cubicBezTo>
                    <a:pt x="7" y="19"/>
                    <a:pt x="30" y="0"/>
                    <a:pt x="61" y="0"/>
                  </a:cubicBezTo>
                  <a:cubicBezTo>
                    <a:pt x="85" y="0"/>
                    <a:pt x="102" y="7"/>
                    <a:pt x="119" y="21"/>
                  </a:cubicBezTo>
                  <a:cubicBezTo>
                    <a:pt x="108" y="35"/>
                    <a:pt x="108" y="35"/>
                    <a:pt x="108" y="35"/>
                  </a:cubicBezTo>
                  <a:cubicBezTo>
                    <a:pt x="93" y="23"/>
                    <a:pt x="77" y="17"/>
                    <a:pt x="60" y="17"/>
                  </a:cubicBezTo>
                  <a:cubicBezTo>
                    <a:pt x="39" y="17"/>
                    <a:pt x="25" y="29"/>
                    <a:pt x="25" y="44"/>
                  </a:cubicBezTo>
                  <a:cubicBezTo>
                    <a:pt x="25" y="44"/>
                    <a:pt x="25" y="44"/>
                    <a:pt x="25" y="44"/>
                  </a:cubicBezTo>
                  <a:cubicBezTo>
                    <a:pt x="25" y="60"/>
                    <a:pt x="34" y="69"/>
                    <a:pt x="70" y="76"/>
                  </a:cubicBezTo>
                  <a:cubicBezTo>
                    <a:pt x="107" y="84"/>
                    <a:pt x="124" y="98"/>
                    <a:pt x="124" y="123"/>
                  </a:cubicBezTo>
                  <a:cubicBezTo>
                    <a:pt x="124" y="124"/>
                    <a:pt x="124" y="124"/>
                    <a:pt x="124" y="124"/>
                  </a:cubicBezTo>
                  <a:cubicBezTo>
                    <a:pt x="124" y="152"/>
                    <a:pt x="100" y="170"/>
                    <a:pt x="68" y="170"/>
                  </a:cubicBezTo>
                  <a:cubicBezTo>
                    <a:pt x="41" y="170"/>
                    <a:pt x="20" y="162"/>
                    <a:pt x="0" y="144"/>
                  </a:cubicBezTo>
                </a:path>
              </a:pathLst>
            </a:custGeom>
            <a:solidFill>
              <a:srgbClr val="003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2" name="Line 18"/>
            <p:cNvSpPr>
              <a:spLocks noChangeShapeType="1"/>
            </p:cNvSpPr>
            <p:nvPr/>
          </p:nvSpPr>
          <p:spPr bwMode="auto">
            <a:xfrm>
              <a:off x="6370637" y="538163"/>
              <a:ext cx="2301876" cy="0"/>
            </a:xfrm>
            <a:prstGeom prst="line">
              <a:avLst/>
            </a:prstGeom>
            <a:noFill/>
            <a:ln w="11113" cap="flat">
              <a:solidFill>
                <a:srgbClr val="F5A8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3" name="Freeform 19"/>
            <p:cNvSpPr>
              <a:spLocks noEditPoints="1"/>
            </p:cNvSpPr>
            <p:nvPr/>
          </p:nvSpPr>
          <p:spPr bwMode="auto">
            <a:xfrm>
              <a:off x="6561138" y="620713"/>
              <a:ext cx="90488" cy="90488"/>
            </a:xfrm>
            <a:custGeom>
              <a:avLst/>
              <a:gdLst>
                <a:gd name="T0" fmla="*/ 0 w 89"/>
                <a:gd name="T1" fmla="*/ 45 h 89"/>
                <a:gd name="T2" fmla="*/ 0 w 89"/>
                <a:gd name="T3" fmla="*/ 45 h 89"/>
                <a:gd name="T4" fmla="*/ 45 w 89"/>
                <a:gd name="T5" fmla="*/ 0 h 89"/>
                <a:gd name="T6" fmla="*/ 89 w 89"/>
                <a:gd name="T7" fmla="*/ 44 h 89"/>
                <a:gd name="T8" fmla="*/ 89 w 89"/>
                <a:gd name="T9" fmla="*/ 45 h 89"/>
                <a:gd name="T10" fmla="*/ 44 w 89"/>
                <a:gd name="T11" fmla="*/ 89 h 89"/>
                <a:gd name="T12" fmla="*/ 0 w 89"/>
                <a:gd name="T13" fmla="*/ 45 h 89"/>
                <a:gd name="T14" fmla="*/ 79 w 89"/>
                <a:gd name="T15" fmla="*/ 45 h 89"/>
                <a:gd name="T16" fmla="*/ 79 w 89"/>
                <a:gd name="T17" fmla="*/ 45 h 89"/>
                <a:gd name="T18" fmla="*/ 44 w 89"/>
                <a:gd name="T19" fmla="*/ 9 h 89"/>
                <a:gd name="T20" fmla="*/ 10 w 89"/>
                <a:gd name="T21" fmla="*/ 44 h 89"/>
                <a:gd name="T22" fmla="*/ 10 w 89"/>
                <a:gd name="T23" fmla="*/ 45 h 89"/>
                <a:gd name="T24" fmla="*/ 45 w 89"/>
                <a:gd name="T25" fmla="*/ 80 h 89"/>
                <a:gd name="T26" fmla="*/ 79 w 89"/>
                <a:gd name="T27" fmla="*/ 4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89">
                  <a:moveTo>
                    <a:pt x="0" y="45"/>
                  </a:moveTo>
                  <a:cubicBezTo>
                    <a:pt x="0" y="45"/>
                    <a:pt x="0" y="45"/>
                    <a:pt x="0" y="45"/>
                  </a:cubicBezTo>
                  <a:cubicBezTo>
                    <a:pt x="0" y="21"/>
                    <a:pt x="18" y="0"/>
                    <a:pt x="45" y="0"/>
                  </a:cubicBezTo>
                  <a:cubicBezTo>
                    <a:pt x="71" y="0"/>
                    <a:pt x="89" y="20"/>
                    <a:pt x="89" y="44"/>
                  </a:cubicBezTo>
                  <a:cubicBezTo>
                    <a:pt x="89" y="44"/>
                    <a:pt x="89" y="44"/>
                    <a:pt x="89" y="45"/>
                  </a:cubicBezTo>
                  <a:cubicBezTo>
                    <a:pt x="89" y="68"/>
                    <a:pt x="71" y="89"/>
                    <a:pt x="44" y="89"/>
                  </a:cubicBezTo>
                  <a:cubicBezTo>
                    <a:pt x="18" y="89"/>
                    <a:pt x="0" y="69"/>
                    <a:pt x="0" y="45"/>
                  </a:cubicBezTo>
                  <a:moveTo>
                    <a:pt x="79" y="45"/>
                  </a:moveTo>
                  <a:cubicBezTo>
                    <a:pt x="79" y="45"/>
                    <a:pt x="79" y="45"/>
                    <a:pt x="79" y="45"/>
                  </a:cubicBezTo>
                  <a:cubicBezTo>
                    <a:pt x="79" y="25"/>
                    <a:pt x="64" y="9"/>
                    <a:pt x="44" y="9"/>
                  </a:cubicBezTo>
                  <a:cubicBezTo>
                    <a:pt x="25" y="9"/>
                    <a:pt x="10" y="25"/>
                    <a:pt x="10" y="44"/>
                  </a:cubicBezTo>
                  <a:cubicBezTo>
                    <a:pt x="10" y="45"/>
                    <a:pt x="10" y="45"/>
                    <a:pt x="10" y="45"/>
                  </a:cubicBezTo>
                  <a:cubicBezTo>
                    <a:pt x="10" y="64"/>
                    <a:pt x="25" y="80"/>
                    <a:pt x="45" y="80"/>
                  </a:cubicBezTo>
                  <a:cubicBezTo>
                    <a:pt x="65" y="80"/>
                    <a:pt x="79" y="65"/>
                    <a:pt x="79" y="4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 name="Freeform 20"/>
            <p:cNvSpPr>
              <a:spLocks/>
            </p:cNvSpPr>
            <p:nvPr/>
          </p:nvSpPr>
          <p:spPr bwMode="auto">
            <a:xfrm>
              <a:off x="6672263" y="646113"/>
              <a:ext cx="55563" cy="65088"/>
            </a:xfrm>
            <a:custGeom>
              <a:avLst/>
              <a:gdLst>
                <a:gd name="T0" fmla="*/ 0 w 56"/>
                <a:gd name="T1" fmla="*/ 40 h 65"/>
                <a:gd name="T2" fmla="*/ 0 w 56"/>
                <a:gd name="T3" fmla="*/ 0 h 65"/>
                <a:gd name="T4" fmla="*/ 10 w 56"/>
                <a:gd name="T5" fmla="*/ 0 h 65"/>
                <a:gd name="T6" fmla="*/ 10 w 56"/>
                <a:gd name="T7" fmla="*/ 37 h 65"/>
                <a:gd name="T8" fmla="*/ 28 w 56"/>
                <a:gd name="T9" fmla="*/ 57 h 65"/>
                <a:gd name="T10" fmla="*/ 47 w 56"/>
                <a:gd name="T11" fmla="*/ 37 h 65"/>
                <a:gd name="T12" fmla="*/ 47 w 56"/>
                <a:gd name="T13" fmla="*/ 0 h 65"/>
                <a:gd name="T14" fmla="*/ 56 w 56"/>
                <a:gd name="T15" fmla="*/ 0 h 65"/>
                <a:gd name="T16" fmla="*/ 56 w 56"/>
                <a:gd name="T17" fmla="*/ 64 h 65"/>
                <a:gd name="T18" fmla="*/ 47 w 56"/>
                <a:gd name="T19" fmla="*/ 64 h 65"/>
                <a:gd name="T20" fmla="*/ 47 w 56"/>
                <a:gd name="T21" fmla="*/ 53 h 65"/>
                <a:gd name="T22" fmla="*/ 25 w 56"/>
                <a:gd name="T23" fmla="*/ 65 h 65"/>
                <a:gd name="T24" fmla="*/ 0 w 56"/>
                <a:gd name="T25" fmla="*/ 4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5">
                  <a:moveTo>
                    <a:pt x="0" y="40"/>
                  </a:moveTo>
                  <a:cubicBezTo>
                    <a:pt x="0" y="0"/>
                    <a:pt x="0" y="0"/>
                    <a:pt x="0" y="0"/>
                  </a:cubicBezTo>
                  <a:cubicBezTo>
                    <a:pt x="10" y="0"/>
                    <a:pt x="10" y="0"/>
                    <a:pt x="10" y="0"/>
                  </a:cubicBezTo>
                  <a:cubicBezTo>
                    <a:pt x="10" y="37"/>
                    <a:pt x="10" y="37"/>
                    <a:pt x="10" y="37"/>
                  </a:cubicBezTo>
                  <a:cubicBezTo>
                    <a:pt x="10" y="49"/>
                    <a:pt x="16" y="57"/>
                    <a:pt x="28" y="57"/>
                  </a:cubicBezTo>
                  <a:cubicBezTo>
                    <a:pt x="39" y="57"/>
                    <a:pt x="47" y="49"/>
                    <a:pt x="47" y="37"/>
                  </a:cubicBezTo>
                  <a:cubicBezTo>
                    <a:pt x="47" y="0"/>
                    <a:pt x="47" y="0"/>
                    <a:pt x="47" y="0"/>
                  </a:cubicBezTo>
                  <a:cubicBezTo>
                    <a:pt x="56" y="0"/>
                    <a:pt x="56" y="0"/>
                    <a:pt x="56" y="0"/>
                  </a:cubicBezTo>
                  <a:cubicBezTo>
                    <a:pt x="56" y="64"/>
                    <a:pt x="56" y="64"/>
                    <a:pt x="56" y="64"/>
                  </a:cubicBezTo>
                  <a:cubicBezTo>
                    <a:pt x="47" y="64"/>
                    <a:pt x="47" y="64"/>
                    <a:pt x="47" y="64"/>
                  </a:cubicBezTo>
                  <a:cubicBezTo>
                    <a:pt x="47" y="53"/>
                    <a:pt x="47" y="53"/>
                    <a:pt x="47" y="53"/>
                  </a:cubicBezTo>
                  <a:cubicBezTo>
                    <a:pt x="43" y="60"/>
                    <a:pt x="36" y="65"/>
                    <a:pt x="25" y="65"/>
                  </a:cubicBezTo>
                  <a:cubicBezTo>
                    <a:pt x="9" y="65"/>
                    <a:pt x="0" y="55"/>
                    <a:pt x="0" y="4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5" name="Freeform 21"/>
            <p:cNvSpPr>
              <a:spLocks/>
            </p:cNvSpPr>
            <p:nvPr/>
          </p:nvSpPr>
          <p:spPr bwMode="auto">
            <a:xfrm>
              <a:off x="6751638" y="642938"/>
              <a:ext cx="36513" cy="68263"/>
            </a:xfrm>
            <a:custGeom>
              <a:avLst/>
              <a:gdLst>
                <a:gd name="T0" fmla="*/ 0 w 36"/>
                <a:gd name="T1" fmla="*/ 2 h 66"/>
                <a:gd name="T2" fmla="*/ 10 w 36"/>
                <a:gd name="T3" fmla="*/ 2 h 66"/>
                <a:gd name="T4" fmla="*/ 10 w 36"/>
                <a:gd name="T5" fmla="*/ 19 h 66"/>
                <a:gd name="T6" fmla="*/ 36 w 36"/>
                <a:gd name="T7" fmla="*/ 1 h 66"/>
                <a:gd name="T8" fmla="*/ 36 w 36"/>
                <a:gd name="T9" fmla="*/ 11 h 66"/>
                <a:gd name="T10" fmla="*/ 35 w 36"/>
                <a:gd name="T11" fmla="*/ 11 h 66"/>
                <a:gd name="T12" fmla="*/ 10 w 36"/>
                <a:gd name="T13" fmla="*/ 40 h 66"/>
                <a:gd name="T14" fmla="*/ 10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10" y="2"/>
                    <a:pt x="10" y="2"/>
                    <a:pt x="10" y="2"/>
                  </a:cubicBezTo>
                  <a:cubicBezTo>
                    <a:pt x="10" y="19"/>
                    <a:pt x="10" y="19"/>
                    <a:pt x="10" y="19"/>
                  </a:cubicBezTo>
                  <a:cubicBezTo>
                    <a:pt x="15" y="8"/>
                    <a:pt x="24" y="0"/>
                    <a:pt x="36" y="1"/>
                  </a:cubicBezTo>
                  <a:cubicBezTo>
                    <a:pt x="36" y="11"/>
                    <a:pt x="36" y="11"/>
                    <a:pt x="36" y="11"/>
                  </a:cubicBezTo>
                  <a:cubicBezTo>
                    <a:pt x="35" y="11"/>
                    <a:pt x="35" y="11"/>
                    <a:pt x="35" y="11"/>
                  </a:cubicBezTo>
                  <a:cubicBezTo>
                    <a:pt x="21" y="11"/>
                    <a:pt x="10" y="21"/>
                    <a:pt x="10" y="40"/>
                  </a:cubicBezTo>
                  <a:cubicBezTo>
                    <a:pt x="10" y="66"/>
                    <a:pt x="10" y="66"/>
                    <a:pt x="10" y="66"/>
                  </a:cubicBezTo>
                  <a:cubicBezTo>
                    <a:pt x="0" y="66"/>
                    <a:pt x="0" y="66"/>
                    <a:pt x="0" y="66"/>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6" name="Freeform 22"/>
            <p:cNvSpPr>
              <a:spLocks noEditPoints="1"/>
            </p:cNvSpPr>
            <p:nvPr/>
          </p:nvSpPr>
          <p:spPr bwMode="auto">
            <a:xfrm>
              <a:off x="6845300" y="617538"/>
              <a:ext cx="65088" cy="93663"/>
            </a:xfrm>
            <a:custGeom>
              <a:avLst/>
              <a:gdLst>
                <a:gd name="T0" fmla="*/ 9 w 64"/>
                <a:gd name="T1" fmla="*/ 79 h 92"/>
                <a:gd name="T2" fmla="*/ 9 w 64"/>
                <a:gd name="T3" fmla="*/ 91 h 92"/>
                <a:gd name="T4" fmla="*/ 0 w 64"/>
                <a:gd name="T5" fmla="*/ 91 h 92"/>
                <a:gd name="T6" fmla="*/ 0 w 64"/>
                <a:gd name="T7" fmla="*/ 0 h 92"/>
                <a:gd name="T8" fmla="*/ 9 w 64"/>
                <a:gd name="T9" fmla="*/ 0 h 92"/>
                <a:gd name="T10" fmla="*/ 9 w 64"/>
                <a:gd name="T11" fmla="*/ 40 h 92"/>
                <a:gd name="T12" fmla="*/ 34 w 64"/>
                <a:gd name="T13" fmla="*/ 25 h 92"/>
                <a:gd name="T14" fmla="*/ 64 w 64"/>
                <a:gd name="T15" fmla="*/ 59 h 92"/>
                <a:gd name="T16" fmla="*/ 64 w 64"/>
                <a:gd name="T17" fmla="*/ 59 h 92"/>
                <a:gd name="T18" fmla="*/ 34 w 64"/>
                <a:gd name="T19" fmla="*/ 92 h 92"/>
                <a:gd name="T20" fmla="*/ 9 w 64"/>
                <a:gd name="T21" fmla="*/ 79 h 92"/>
                <a:gd name="T22" fmla="*/ 55 w 64"/>
                <a:gd name="T23" fmla="*/ 59 h 92"/>
                <a:gd name="T24" fmla="*/ 55 w 64"/>
                <a:gd name="T25" fmla="*/ 59 h 92"/>
                <a:gd name="T26" fmla="*/ 32 w 64"/>
                <a:gd name="T27" fmla="*/ 34 h 92"/>
                <a:gd name="T28" fmla="*/ 9 w 64"/>
                <a:gd name="T29" fmla="*/ 59 h 92"/>
                <a:gd name="T30" fmla="*/ 9 w 64"/>
                <a:gd name="T31" fmla="*/ 59 h 92"/>
                <a:gd name="T32" fmla="*/ 32 w 64"/>
                <a:gd name="T33" fmla="*/ 84 h 92"/>
                <a:gd name="T34" fmla="*/ 55 w 64"/>
                <a:gd name="T35"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92">
                  <a:moveTo>
                    <a:pt x="9" y="79"/>
                  </a:moveTo>
                  <a:cubicBezTo>
                    <a:pt x="9" y="91"/>
                    <a:pt x="9" y="91"/>
                    <a:pt x="9" y="91"/>
                  </a:cubicBezTo>
                  <a:cubicBezTo>
                    <a:pt x="0" y="91"/>
                    <a:pt x="0" y="91"/>
                    <a:pt x="0" y="91"/>
                  </a:cubicBezTo>
                  <a:cubicBezTo>
                    <a:pt x="0" y="0"/>
                    <a:pt x="0" y="0"/>
                    <a:pt x="0" y="0"/>
                  </a:cubicBezTo>
                  <a:cubicBezTo>
                    <a:pt x="9" y="0"/>
                    <a:pt x="9" y="0"/>
                    <a:pt x="9" y="0"/>
                  </a:cubicBezTo>
                  <a:cubicBezTo>
                    <a:pt x="9" y="40"/>
                    <a:pt x="9" y="40"/>
                    <a:pt x="9" y="40"/>
                  </a:cubicBezTo>
                  <a:cubicBezTo>
                    <a:pt x="14" y="32"/>
                    <a:pt x="22" y="25"/>
                    <a:pt x="34" y="25"/>
                  </a:cubicBezTo>
                  <a:cubicBezTo>
                    <a:pt x="49" y="25"/>
                    <a:pt x="64" y="38"/>
                    <a:pt x="64" y="59"/>
                  </a:cubicBezTo>
                  <a:cubicBezTo>
                    <a:pt x="64" y="59"/>
                    <a:pt x="64" y="59"/>
                    <a:pt x="64" y="59"/>
                  </a:cubicBezTo>
                  <a:cubicBezTo>
                    <a:pt x="64" y="80"/>
                    <a:pt x="49" y="92"/>
                    <a:pt x="34" y="92"/>
                  </a:cubicBezTo>
                  <a:cubicBezTo>
                    <a:pt x="22" y="92"/>
                    <a:pt x="14" y="86"/>
                    <a:pt x="9" y="79"/>
                  </a:cubicBezTo>
                  <a:moveTo>
                    <a:pt x="55" y="59"/>
                  </a:moveTo>
                  <a:cubicBezTo>
                    <a:pt x="55" y="59"/>
                    <a:pt x="55" y="59"/>
                    <a:pt x="55" y="59"/>
                  </a:cubicBezTo>
                  <a:cubicBezTo>
                    <a:pt x="55" y="44"/>
                    <a:pt x="44" y="34"/>
                    <a:pt x="32" y="34"/>
                  </a:cubicBezTo>
                  <a:cubicBezTo>
                    <a:pt x="20" y="34"/>
                    <a:pt x="9" y="44"/>
                    <a:pt x="9" y="59"/>
                  </a:cubicBezTo>
                  <a:cubicBezTo>
                    <a:pt x="9" y="59"/>
                    <a:pt x="9" y="59"/>
                    <a:pt x="9" y="59"/>
                  </a:cubicBezTo>
                  <a:cubicBezTo>
                    <a:pt x="9" y="74"/>
                    <a:pt x="20" y="84"/>
                    <a:pt x="32" y="84"/>
                  </a:cubicBezTo>
                  <a:cubicBezTo>
                    <a:pt x="44" y="84"/>
                    <a:pt x="55" y="75"/>
                    <a:pt x="55" y="5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7" name="Freeform 23"/>
            <p:cNvSpPr>
              <a:spLocks noEditPoints="1"/>
            </p:cNvSpPr>
            <p:nvPr/>
          </p:nvSpPr>
          <p:spPr bwMode="auto">
            <a:xfrm>
              <a:off x="6926263" y="642938"/>
              <a:ext cx="60325" cy="68263"/>
            </a:xfrm>
            <a:custGeom>
              <a:avLst/>
              <a:gdLst>
                <a:gd name="T0" fmla="*/ 32 w 60"/>
                <a:gd name="T1" fmla="*/ 59 h 67"/>
                <a:gd name="T2" fmla="*/ 52 w 60"/>
                <a:gd name="T3" fmla="*/ 50 h 67"/>
                <a:gd name="T4" fmla="*/ 58 w 60"/>
                <a:gd name="T5" fmla="*/ 55 h 67"/>
                <a:gd name="T6" fmla="*/ 32 w 60"/>
                <a:gd name="T7" fmla="*/ 67 h 67"/>
                <a:gd name="T8" fmla="*/ 0 w 60"/>
                <a:gd name="T9" fmla="*/ 34 h 67"/>
                <a:gd name="T10" fmla="*/ 30 w 60"/>
                <a:gd name="T11" fmla="*/ 0 h 67"/>
                <a:gd name="T12" fmla="*/ 60 w 60"/>
                <a:gd name="T13" fmla="*/ 34 h 67"/>
                <a:gd name="T14" fmla="*/ 60 w 60"/>
                <a:gd name="T15" fmla="*/ 38 h 67"/>
                <a:gd name="T16" fmla="*/ 9 w 60"/>
                <a:gd name="T17" fmla="*/ 38 h 67"/>
                <a:gd name="T18" fmla="*/ 32 w 60"/>
                <a:gd name="T19" fmla="*/ 59 h 67"/>
                <a:gd name="T20" fmla="*/ 51 w 60"/>
                <a:gd name="T21" fmla="*/ 30 h 67"/>
                <a:gd name="T22" fmla="*/ 30 w 60"/>
                <a:gd name="T23" fmla="*/ 9 h 67"/>
                <a:gd name="T24" fmla="*/ 9 w 60"/>
                <a:gd name="T25" fmla="*/ 30 h 67"/>
                <a:gd name="T26" fmla="*/ 51 w 60"/>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32" y="59"/>
                  </a:moveTo>
                  <a:cubicBezTo>
                    <a:pt x="41" y="59"/>
                    <a:pt x="47" y="56"/>
                    <a:pt x="52" y="50"/>
                  </a:cubicBezTo>
                  <a:cubicBezTo>
                    <a:pt x="58" y="55"/>
                    <a:pt x="58" y="55"/>
                    <a:pt x="58" y="55"/>
                  </a:cubicBezTo>
                  <a:cubicBezTo>
                    <a:pt x="52" y="63"/>
                    <a:pt x="44" y="67"/>
                    <a:pt x="32" y="67"/>
                  </a:cubicBezTo>
                  <a:cubicBezTo>
                    <a:pt x="14" y="67"/>
                    <a:pt x="0" y="54"/>
                    <a:pt x="0" y="34"/>
                  </a:cubicBezTo>
                  <a:cubicBezTo>
                    <a:pt x="0" y="15"/>
                    <a:pt x="13" y="0"/>
                    <a:pt x="30" y="0"/>
                  </a:cubicBezTo>
                  <a:cubicBezTo>
                    <a:pt x="49" y="0"/>
                    <a:pt x="60" y="16"/>
                    <a:pt x="60" y="34"/>
                  </a:cubicBezTo>
                  <a:cubicBezTo>
                    <a:pt x="60" y="35"/>
                    <a:pt x="60" y="36"/>
                    <a:pt x="60" y="38"/>
                  </a:cubicBezTo>
                  <a:cubicBezTo>
                    <a:pt x="9" y="38"/>
                    <a:pt x="9" y="38"/>
                    <a:pt x="9" y="38"/>
                  </a:cubicBezTo>
                  <a:cubicBezTo>
                    <a:pt x="11" y="51"/>
                    <a:pt x="20" y="59"/>
                    <a:pt x="32" y="59"/>
                  </a:cubicBezTo>
                  <a:moveTo>
                    <a:pt x="51" y="30"/>
                  </a:moveTo>
                  <a:cubicBezTo>
                    <a:pt x="49" y="18"/>
                    <a:pt x="43" y="9"/>
                    <a:pt x="30" y="9"/>
                  </a:cubicBezTo>
                  <a:cubicBezTo>
                    <a:pt x="19" y="9"/>
                    <a:pt x="11" y="18"/>
                    <a:pt x="9" y="30"/>
                  </a:cubicBezTo>
                  <a:lnTo>
                    <a:pt x="5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8" name="Freeform 24"/>
            <p:cNvSpPr>
              <a:spLocks/>
            </p:cNvSpPr>
            <p:nvPr/>
          </p:nvSpPr>
          <p:spPr bwMode="auto">
            <a:xfrm>
              <a:off x="7005638" y="642938"/>
              <a:ext cx="57150" cy="68263"/>
            </a:xfrm>
            <a:custGeom>
              <a:avLst/>
              <a:gdLst>
                <a:gd name="T0" fmla="*/ 0 w 56"/>
                <a:gd name="T1" fmla="*/ 2 h 66"/>
                <a:gd name="T2" fmla="*/ 10 w 56"/>
                <a:gd name="T3" fmla="*/ 2 h 66"/>
                <a:gd name="T4" fmla="*/ 10 w 56"/>
                <a:gd name="T5" fmla="*/ 13 h 66"/>
                <a:gd name="T6" fmla="*/ 32 w 56"/>
                <a:gd name="T7" fmla="*/ 0 h 66"/>
                <a:gd name="T8" fmla="*/ 56 w 56"/>
                <a:gd name="T9" fmla="*/ 26 h 66"/>
                <a:gd name="T10" fmla="*/ 56 w 56"/>
                <a:gd name="T11" fmla="*/ 66 h 66"/>
                <a:gd name="T12" fmla="*/ 47 w 56"/>
                <a:gd name="T13" fmla="*/ 66 h 66"/>
                <a:gd name="T14" fmla="*/ 47 w 56"/>
                <a:gd name="T15" fmla="*/ 29 h 66"/>
                <a:gd name="T16" fmla="*/ 29 w 56"/>
                <a:gd name="T17" fmla="*/ 9 h 66"/>
                <a:gd name="T18" fmla="*/ 10 w 56"/>
                <a:gd name="T19" fmla="*/ 29 h 66"/>
                <a:gd name="T20" fmla="*/ 10 w 56"/>
                <a:gd name="T21" fmla="*/ 66 h 66"/>
                <a:gd name="T22" fmla="*/ 0 w 56"/>
                <a:gd name="T23" fmla="*/ 66 h 66"/>
                <a:gd name="T24" fmla="*/ 0 w 56"/>
                <a:gd name="T25"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6">
                  <a:moveTo>
                    <a:pt x="0" y="2"/>
                  </a:moveTo>
                  <a:cubicBezTo>
                    <a:pt x="10" y="2"/>
                    <a:pt x="10" y="2"/>
                    <a:pt x="10" y="2"/>
                  </a:cubicBezTo>
                  <a:cubicBezTo>
                    <a:pt x="10" y="13"/>
                    <a:pt x="10" y="13"/>
                    <a:pt x="10" y="13"/>
                  </a:cubicBezTo>
                  <a:cubicBezTo>
                    <a:pt x="14" y="6"/>
                    <a:pt x="21" y="0"/>
                    <a:pt x="32" y="0"/>
                  </a:cubicBezTo>
                  <a:cubicBezTo>
                    <a:pt x="47" y="0"/>
                    <a:pt x="56" y="11"/>
                    <a:pt x="56" y="26"/>
                  </a:cubicBezTo>
                  <a:cubicBezTo>
                    <a:pt x="56" y="66"/>
                    <a:pt x="56" y="66"/>
                    <a:pt x="56" y="66"/>
                  </a:cubicBezTo>
                  <a:cubicBezTo>
                    <a:pt x="47" y="66"/>
                    <a:pt x="47" y="66"/>
                    <a:pt x="47" y="66"/>
                  </a:cubicBezTo>
                  <a:cubicBezTo>
                    <a:pt x="47" y="29"/>
                    <a:pt x="47" y="29"/>
                    <a:pt x="47" y="29"/>
                  </a:cubicBezTo>
                  <a:cubicBezTo>
                    <a:pt x="47" y="17"/>
                    <a:pt x="40" y="9"/>
                    <a:pt x="29" y="9"/>
                  </a:cubicBezTo>
                  <a:cubicBezTo>
                    <a:pt x="18" y="9"/>
                    <a:pt x="10" y="17"/>
                    <a:pt x="10" y="29"/>
                  </a:cubicBezTo>
                  <a:cubicBezTo>
                    <a:pt x="10" y="66"/>
                    <a:pt x="10" y="66"/>
                    <a:pt x="10" y="66"/>
                  </a:cubicBezTo>
                  <a:cubicBezTo>
                    <a:pt x="0" y="66"/>
                    <a:pt x="0" y="66"/>
                    <a:pt x="0" y="66"/>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9" name="Freeform 25"/>
            <p:cNvSpPr>
              <a:spLocks/>
            </p:cNvSpPr>
            <p:nvPr/>
          </p:nvSpPr>
          <p:spPr bwMode="auto">
            <a:xfrm>
              <a:off x="7080250" y="642938"/>
              <a:ext cx="60325" cy="68263"/>
            </a:xfrm>
            <a:custGeom>
              <a:avLst/>
              <a:gdLst>
                <a:gd name="T0" fmla="*/ 0 w 59"/>
                <a:gd name="T1" fmla="*/ 34 h 67"/>
                <a:gd name="T2" fmla="*/ 0 w 59"/>
                <a:gd name="T3" fmla="*/ 34 h 67"/>
                <a:gd name="T4" fmla="*/ 33 w 59"/>
                <a:gd name="T5" fmla="*/ 0 h 67"/>
                <a:gd name="T6" fmla="*/ 59 w 59"/>
                <a:gd name="T7" fmla="*/ 12 h 67"/>
                <a:gd name="T8" fmla="*/ 53 w 59"/>
                <a:gd name="T9" fmla="*/ 19 h 67"/>
                <a:gd name="T10" fmla="*/ 33 w 59"/>
                <a:gd name="T11" fmla="*/ 9 h 67"/>
                <a:gd name="T12" fmla="*/ 10 w 59"/>
                <a:gd name="T13" fmla="*/ 34 h 67"/>
                <a:gd name="T14" fmla="*/ 10 w 59"/>
                <a:gd name="T15" fmla="*/ 34 h 67"/>
                <a:gd name="T16" fmla="*/ 34 w 59"/>
                <a:gd name="T17" fmla="*/ 59 h 67"/>
                <a:gd name="T18" fmla="*/ 53 w 59"/>
                <a:gd name="T19" fmla="*/ 49 h 67"/>
                <a:gd name="T20" fmla="*/ 59 w 59"/>
                <a:gd name="T21" fmla="*/ 55 h 67"/>
                <a:gd name="T22" fmla="*/ 33 w 59"/>
                <a:gd name="T23" fmla="*/ 67 h 67"/>
                <a:gd name="T24" fmla="*/ 0 w 59"/>
                <a:gd name="T25"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7">
                  <a:moveTo>
                    <a:pt x="0" y="34"/>
                  </a:moveTo>
                  <a:cubicBezTo>
                    <a:pt x="0" y="34"/>
                    <a:pt x="0" y="34"/>
                    <a:pt x="0" y="34"/>
                  </a:cubicBezTo>
                  <a:cubicBezTo>
                    <a:pt x="0" y="16"/>
                    <a:pt x="14" y="0"/>
                    <a:pt x="33" y="0"/>
                  </a:cubicBezTo>
                  <a:cubicBezTo>
                    <a:pt x="45" y="0"/>
                    <a:pt x="53" y="6"/>
                    <a:pt x="59" y="12"/>
                  </a:cubicBezTo>
                  <a:cubicBezTo>
                    <a:pt x="53" y="19"/>
                    <a:pt x="53" y="19"/>
                    <a:pt x="53" y="19"/>
                  </a:cubicBezTo>
                  <a:cubicBezTo>
                    <a:pt x="47" y="13"/>
                    <a:pt x="42" y="9"/>
                    <a:pt x="33" y="9"/>
                  </a:cubicBezTo>
                  <a:cubicBezTo>
                    <a:pt x="20" y="9"/>
                    <a:pt x="10" y="20"/>
                    <a:pt x="10" y="34"/>
                  </a:cubicBezTo>
                  <a:cubicBezTo>
                    <a:pt x="10" y="34"/>
                    <a:pt x="10" y="34"/>
                    <a:pt x="10" y="34"/>
                  </a:cubicBezTo>
                  <a:cubicBezTo>
                    <a:pt x="10" y="48"/>
                    <a:pt x="20" y="59"/>
                    <a:pt x="34" y="59"/>
                  </a:cubicBezTo>
                  <a:cubicBezTo>
                    <a:pt x="42" y="59"/>
                    <a:pt x="48" y="55"/>
                    <a:pt x="53" y="49"/>
                  </a:cubicBezTo>
                  <a:cubicBezTo>
                    <a:pt x="59" y="55"/>
                    <a:pt x="59" y="55"/>
                    <a:pt x="59" y="55"/>
                  </a:cubicBezTo>
                  <a:cubicBezTo>
                    <a:pt x="53" y="62"/>
                    <a:pt x="45" y="67"/>
                    <a:pt x="33" y="67"/>
                  </a:cubicBezTo>
                  <a:cubicBezTo>
                    <a:pt x="14" y="67"/>
                    <a:pt x="0" y="52"/>
                    <a:pt x="0"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0" name="Freeform 26"/>
            <p:cNvSpPr>
              <a:spLocks/>
            </p:cNvSpPr>
            <p:nvPr/>
          </p:nvSpPr>
          <p:spPr bwMode="auto">
            <a:xfrm>
              <a:off x="7159625" y="617538"/>
              <a:ext cx="57150" cy="93663"/>
            </a:xfrm>
            <a:custGeom>
              <a:avLst/>
              <a:gdLst>
                <a:gd name="T0" fmla="*/ 0 w 56"/>
                <a:gd name="T1" fmla="*/ 0 h 91"/>
                <a:gd name="T2" fmla="*/ 9 w 56"/>
                <a:gd name="T3" fmla="*/ 0 h 91"/>
                <a:gd name="T4" fmla="*/ 9 w 56"/>
                <a:gd name="T5" fmla="*/ 38 h 91"/>
                <a:gd name="T6" fmla="*/ 31 w 56"/>
                <a:gd name="T7" fmla="*/ 25 h 91"/>
                <a:gd name="T8" fmla="*/ 56 w 56"/>
                <a:gd name="T9" fmla="*/ 51 h 91"/>
                <a:gd name="T10" fmla="*/ 56 w 56"/>
                <a:gd name="T11" fmla="*/ 91 h 91"/>
                <a:gd name="T12" fmla="*/ 46 w 56"/>
                <a:gd name="T13" fmla="*/ 91 h 91"/>
                <a:gd name="T14" fmla="*/ 46 w 56"/>
                <a:gd name="T15" fmla="*/ 54 h 91"/>
                <a:gd name="T16" fmla="*/ 28 w 56"/>
                <a:gd name="T17" fmla="*/ 34 h 91"/>
                <a:gd name="T18" fmla="*/ 9 w 56"/>
                <a:gd name="T19" fmla="*/ 54 h 91"/>
                <a:gd name="T20" fmla="*/ 9 w 56"/>
                <a:gd name="T21" fmla="*/ 91 h 91"/>
                <a:gd name="T22" fmla="*/ 0 w 56"/>
                <a:gd name="T23" fmla="*/ 91 h 91"/>
                <a:gd name="T24" fmla="*/ 0 w 5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
                  <a:moveTo>
                    <a:pt x="0" y="0"/>
                  </a:moveTo>
                  <a:cubicBezTo>
                    <a:pt x="9" y="0"/>
                    <a:pt x="9" y="0"/>
                    <a:pt x="9" y="0"/>
                  </a:cubicBezTo>
                  <a:cubicBezTo>
                    <a:pt x="9" y="38"/>
                    <a:pt x="9" y="38"/>
                    <a:pt x="9" y="38"/>
                  </a:cubicBezTo>
                  <a:cubicBezTo>
                    <a:pt x="13" y="31"/>
                    <a:pt x="20" y="25"/>
                    <a:pt x="31" y="25"/>
                  </a:cubicBezTo>
                  <a:cubicBezTo>
                    <a:pt x="47" y="25"/>
                    <a:pt x="56" y="36"/>
                    <a:pt x="56" y="51"/>
                  </a:cubicBezTo>
                  <a:cubicBezTo>
                    <a:pt x="56" y="91"/>
                    <a:pt x="56" y="91"/>
                    <a:pt x="56" y="91"/>
                  </a:cubicBezTo>
                  <a:cubicBezTo>
                    <a:pt x="46" y="91"/>
                    <a:pt x="46" y="91"/>
                    <a:pt x="46" y="91"/>
                  </a:cubicBezTo>
                  <a:cubicBezTo>
                    <a:pt x="46" y="54"/>
                    <a:pt x="46" y="54"/>
                    <a:pt x="46" y="54"/>
                  </a:cubicBezTo>
                  <a:cubicBezTo>
                    <a:pt x="46" y="42"/>
                    <a:pt x="40" y="34"/>
                    <a:pt x="28" y="34"/>
                  </a:cubicBezTo>
                  <a:cubicBezTo>
                    <a:pt x="17" y="34"/>
                    <a:pt x="9" y="42"/>
                    <a:pt x="9" y="54"/>
                  </a:cubicBezTo>
                  <a:cubicBezTo>
                    <a:pt x="9" y="91"/>
                    <a:pt x="9" y="91"/>
                    <a:pt x="9" y="91"/>
                  </a:cubicBezTo>
                  <a:cubicBezTo>
                    <a:pt x="0" y="91"/>
                    <a:pt x="0" y="91"/>
                    <a:pt x="0" y="91"/>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1" name="Freeform 27"/>
            <p:cNvSpPr>
              <a:spLocks/>
            </p:cNvSpPr>
            <p:nvPr/>
          </p:nvSpPr>
          <p:spPr bwMode="auto">
            <a:xfrm>
              <a:off x="7237413" y="642938"/>
              <a:ext cx="100013" cy="68263"/>
            </a:xfrm>
            <a:custGeom>
              <a:avLst/>
              <a:gdLst>
                <a:gd name="T0" fmla="*/ 0 w 98"/>
                <a:gd name="T1" fmla="*/ 2 h 66"/>
                <a:gd name="T2" fmla="*/ 10 w 98"/>
                <a:gd name="T3" fmla="*/ 2 h 66"/>
                <a:gd name="T4" fmla="*/ 10 w 98"/>
                <a:gd name="T5" fmla="*/ 13 h 66"/>
                <a:gd name="T6" fmla="*/ 31 w 98"/>
                <a:gd name="T7" fmla="*/ 0 h 66"/>
                <a:gd name="T8" fmla="*/ 51 w 98"/>
                <a:gd name="T9" fmla="*/ 13 h 66"/>
                <a:gd name="T10" fmla="*/ 74 w 98"/>
                <a:gd name="T11" fmla="*/ 0 h 66"/>
                <a:gd name="T12" fmla="*/ 98 w 98"/>
                <a:gd name="T13" fmla="*/ 26 h 66"/>
                <a:gd name="T14" fmla="*/ 98 w 98"/>
                <a:gd name="T15" fmla="*/ 66 h 66"/>
                <a:gd name="T16" fmla="*/ 88 w 98"/>
                <a:gd name="T17" fmla="*/ 66 h 66"/>
                <a:gd name="T18" fmla="*/ 88 w 98"/>
                <a:gd name="T19" fmla="*/ 29 h 66"/>
                <a:gd name="T20" fmla="*/ 72 w 98"/>
                <a:gd name="T21" fmla="*/ 9 h 66"/>
                <a:gd name="T22" fmla="*/ 54 w 98"/>
                <a:gd name="T23" fmla="*/ 29 h 66"/>
                <a:gd name="T24" fmla="*/ 54 w 98"/>
                <a:gd name="T25" fmla="*/ 66 h 66"/>
                <a:gd name="T26" fmla="*/ 44 w 98"/>
                <a:gd name="T27" fmla="*/ 66 h 66"/>
                <a:gd name="T28" fmla="*/ 44 w 98"/>
                <a:gd name="T29" fmla="*/ 28 h 66"/>
                <a:gd name="T30" fmla="*/ 28 w 98"/>
                <a:gd name="T31" fmla="*/ 9 h 66"/>
                <a:gd name="T32" fmla="*/ 10 w 98"/>
                <a:gd name="T33" fmla="*/ 29 h 66"/>
                <a:gd name="T34" fmla="*/ 10 w 98"/>
                <a:gd name="T35" fmla="*/ 66 h 66"/>
                <a:gd name="T36" fmla="*/ 0 w 98"/>
                <a:gd name="T37" fmla="*/ 66 h 66"/>
                <a:gd name="T38" fmla="*/ 0 w 98"/>
                <a:gd name="T3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66">
                  <a:moveTo>
                    <a:pt x="0" y="2"/>
                  </a:moveTo>
                  <a:cubicBezTo>
                    <a:pt x="10" y="2"/>
                    <a:pt x="10" y="2"/>
                    <a:pt x="10" y="2"/>
                  </a:cubicBezTo>
                  <a:cubicBezTo>
                    <a:pt x="10" y="13"/>
                    <a:pt x="10" y="13"/>
                    <a:pt x="10" y="13"/>
                  </a:cubicBezTo>
                  <a:cubicBezTo>
                    <a:pt x="14" y="6"/>
                    <a:pt x="20" y="0"/>
                    <a:pt x="31" y="0"/>
                  </a:cubicBezTo>
                  <a:cubicBezTo>
                    <a:pt x="41" y="0"/>
                    <a:pt x="48" y="6"/>
                    <a:pt x="51" y="13"/>
                  </a:cubicBezTo>
                  <a:cubicBezTo>
                    <a:pt x="56" y="6"/>
                    <a:pt x="63" y="0"/>
                    <a:pt x="74" y="0"/>
                  </a:cubicBezTo>
                  <a:cubicBezTo>
                    <a:pt x="89" y="0"/>
                    <a:pt x="98" y="10"/>
                    <a:pt x="98" y="26"/>
                  </a:cubicBezTo>
                  <a:cubicBezTo>
                    <a:pt x="98" y="66"/>
                    <a:pt x="98" y="66"/>
                    <a:pt x="98" y="66"/>
                  </a:cubicBezTo>
                  <a:cubicBezTo>
                    <a:pt x="88" y="66"/>
                    <a:pt x="88" y="66"/>
                    <a:pt x="88" y="66"/>
                  </a:cubicBezTo>
                  <a:cubicBezTo>
                    <a:pt x="88" y="29"/>
                    <a:pt x="88" y="29"/>
                    <a:pt x="88" y="29"/>
                  </a:cubicBezTo>
                  <a:cubicBezTo>
                    <a:pt x="88" y="16"/>
                    <a:pt x="82" y="9"/>
                    <a:pt x="72" y="9"/>
                  </a:cubicBezTo>
                  <a:cubicBezTo>
                    <a:pt x="62" y="9"/>
                    <a:pt x="54" y="16"/>
                    <a:pt x="54" y="29"/>
                  </a:cubicBezTo>
                  <a:cubicBezTo>
                    <a:pt x="54" y="66"/>
                    <a:pt x="54" y="66"/>
                    <a:pt x="54" y="66"/>
                  </a:cubicBezTo>
                  <a:cubicBezTo>
                    <a:pt x="44" y="66"/>
                    <a:pt x="44" y="66"/>
                    <a:pt x="44" y="66"/>
                  </a:cubicBezTo>
                  <a:cubicBezTo>
                    <a:pt x="44" y="28"/>
                    <a:pt x="44" y="28"/>
                    <a:pt x="44" y="28"/>
                  </a:cubicBezTo>
                  <a:cubicBezTo>
                    <a:pt x="44" y="16"/>
                    <a:pt x="38" y="9"/>
                    <a:pt x="28" y="9"/>
                  </a:cubicBezTo>
                  <a:cubicBezTo>
                    <a:pt x="18" y="9"/>
                    <a:pt x="10" y="18"/>
                    <a:pt x="10" y="29"/>
                  </a:cubicBezTo>
                  <a:cubicBezTo>
                    <a:pt x="10" y="66"/>
                    <a:pt x="10" y="66"/>
                    <a:pt x="10" y="66"/>
                  </a:cubicBezTo>
                  <a:cubicBezTo>
                    <a:pt x="0" y="66"/>
                    <a:pt x="0" y="66"/>
                    <a:pt x="0" y="66"/>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37" name="Freeform 28"/>
            <p:cNvSpPr>
              <a:spLocks noEditPoints="1"/>
            </p:cNvSpPr>
            <p:nvPr/>
          </p:nvSpPr>
          <p:spPr bwMode="auto">
            <a:xfrm>
              <a:off x="7354888" y="644526"/>
              <a:ext cx="57150" cy="66675"/>
            </a:xfrm>
            <a:custGeom>
              <a:avLst/>
              <a:gdLst>
                <a:gd name="T0" fmla="*/ 0 w 56"/>
                <a:gd name="T1" fmla="*/ 46 h 66"/>
                <a:gd name="T2" fmla="*/ 0 w 56"/>
                <a:gd name="T3" fmla="*/ 46 h 66"/>
                <a:gd name="T4" fmla="*/ 27 w 56"/>
                <a:gd name="T5" fmla="*/ 25 h 66"/>
                <a:gd name="T6" fmla="*/ 47 w 56"/>
                <a:gd name="T7" fmla="*/ 28 h 66"/>
                <a:gd name="T8" fmla="*/ 47 w 56"/>
                <a:gd name="T9" fmla="*/ 26 h 66"/>
                <a:gd name="T10" fmla="*/ 28 w 56"/>
                <a:gd name="T11" fmla="*/ 9 h 66"/>
                <a:gd name="T12" fmla="*/ 9 w 56"/>
                <a:gd name="T13" fmla="*/ 13 h 66"/>
                <a:gd name="T14" fmla="*/ 6 w 56"/>
                <a:gd name="T15" fmla="*/ 5 h 66"/>
                <a:gd name="T16" fmla="*/ 29 w 56"/>
                <a:gd name="T17" fmla="*/ 0 h 66"/>
                <a:gd name="T18" fmla="*/ 50 w 56"/>
                <a:gd name="T19" fmla="*/ 7 h 66"/>
                <a:gd name="T20" fmla="*/ 56 w 56"/>
                <a:gd name="T21" fmla="*/ 26 h 66"/>
                <a:gd name="T22" fmla="*/ 56 w 56"/>
                <a:gd name="T23" fmla="*/ 65 h 66"/>
                <a:gd name="T24" fmla="*/ 47 w 56"/>
                <a:gd name="T25" fmla="*/ 65 h 66"/>
                <a:gd name="T26" fmla="*/ 47 w 56"/>
                <a:gd name="T27" fmla="*/ 55 h 66"/>
                <a:gd name="T28" fmla="*/ 24 w 56"/>
                <a:gd name="T29" fmla="*/ 66 h 66"/>
                <a:gd name="T30" fmla="*/ 0 w 56"/>
                <a:gd name="T31" fmla="*/ 46 h 66"/>
                <a:gd name="T32" fmla="*/ 47 w 56"/>
                <a:gd name="T33" fmla="*/ 41 h 66"/>
                <a:gd name="T34" fmla="*/ 47 w 56"/>
                <a:gd name="T35" fmla="*/ 35 h 66"/>
                <a:gd name="T36" fmla="*/ 28 w 56"/>
                <a:gd name="T37" fmla="*/ 33 h 66"/>
                <a:gd name="T38" fmla="*/ 10 w 56"/>
                <a:gd name="T39" fmla="*/ 46 h 66"/>
                <a:gd name="T40" fmla="*/ 10 w 56"/>
                <a:gd name="T41" fmla="*/ 46 h 66"/>
                <a:gd name="T42" fmla="*/ 26 w 56"/>
                <a:gd name="T43" fmla="*/ 59 h 66"/>
                <a:gd name="T44" fmla="*/ 47 w 56"/>
                <a:gd name="T45"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6">
                  <a:moveTo>
                    <a:pt x="0" y="46"/>
                  </a:moveTo>
                  <a:cubicBezTo>
                    <a:pt x="0" y="46"/>
                    <a:pt x="0" y="46"/>
                    <a:pt x="0" y="46"/>
                  </a:cubicBezTo>
                  <a:cubicBezTo>
                    <a:pt x="0" y="32"/>
                    <a:pt x="11" y="25"/>
                    <a:pt x="27" y="25"/>
                  </a:cubicBezTo>
                  <a:cubicBezTo>
                    <a:pt x="36" y="25"/>
                    <a:pt x="41" y="26"/>
                    <a:pt x="47" y="28"/>
                  </a:cubicBezTo>
                  <a:cubicBezTo>
                    <a:pt x="47" y="26"/>
                    <a:pt x="47" y="26"/>
                    <a:pt x="47" y="26"/>
                  </a:cubicBezTo>
                  <a:cubicBezTo>
                    <a:pt x="47" y="14"/>
                    <a:pt x="40" y="9"/>
                    <a:pt x="28" y="9"/>
                  </a:cubicBezTo>
                  <a:cubicBezTo>
                    <a:pt x="20" y="9"/>
                    <a:pt x="15" y="10"/>
                    <a:pt x="9" y="13"/>
                  </a:cubicBezTo>
                  <a:cubicBezTo>
                    <a:pt x="6" y="5"/>
                    <a:pt x="6" y="5"/>
                    <a:pt x="6" y="5"/>
                  </a:cubicBezTo>
                  <a:cubicBezTo>
                    <a:pt x="13" y="2"/>
                    <a:pt x="20" y="0"/>
                    <a:pt x="29" y="0"/>
                  </a:cubicBezTo>
                  <a:cubicBezTo>
                    <a:pt x="38" y="0"/>
                    <a:pt x="45" y="2"/>
                    <a:pt x="50" y="7"/>
                  </a:cubicBezTo>
                  <a:cubicBezTo>
                    <a:pt x="54" y="11"/>
                    <a:pt x="56" y="18"/>
                    <a:pt x="56" y="26"/>
                  </a:cubicBezTo>
                  <a:cubicBezTo>
                    <a:pt x="56" y="65"/>
                    <a:pt x="56" y="65"/>
                    <a:pt x="56" y="65"/>
                  </a:cubicBezTo>
                  <a:cubicBezTo>
                    <a:pt x="47" y="65"/>
                    <a:pt x="47" y="65"/>
                    <a:pt x="47" y="65"/>
                  </a:cubicBezTo>
                  <a:cubicBezTo>
                    <a:pt x="47" y="55"/>
                    <a:pt x="47" y="55"/>
                    <a:pt x="47" y="55"/>
                  </a:cubicBezTo>
                  <a:cubicBezTo>
                    <a:pt x="43" y="61"/>
                    <a:pt x="35" y="66"/>
                    <a:pt x="24" y="66"/>
                  </a:cubicBezTo>
                  <a:cubicBezTo>
                    <a:pt x="12" y="66"/>
                    <a:pt x="0" y="60"/>
                    <a:pt x="0" y="46"/>
                  </a:cubicBezTo>
                  <a:moveTo>
                    <a:pt x="47" y="41"/>
                  </a:moveTo>
                  <a:cubicBezTo>
                    <a:pt x="47" y="35"/>
                    <a:pt x="47" y="35"/>
                    <a:pt x="47" y="35"/>
                  </a:cubicBezTo>
                  <a:cubicBezTo>
                    <a:pt x="42" y="34"/>
                    <a:pt x="36" y="33"/>
                    <a:pt x="28" y="33"/>
                  </a:cubicBezTo>
                  <a:cubicBezTo>
                    <a:pt x="17" y="33"/>
                    <a:pt x="10" y="38"/>
                    <a:pt x="10" y="46"/>
                  </a:cubicBezTo>
                  <a:cubicBezTo>
                    <a:pt x="10" y="46"/>
                    <a:pt x="10" y="46"/>
                    <a:pt x="10" y="46"/>
                  </a:cubicBezTo>
                  <a:cubicBezTo>
                    <a:pt x="10" y="54"/>
                    <a:pt x="17" y="59"/>
                    <a:pt x="26" y="59"/>
                  </a:cubicBezTo>
                  <a:cubicBezTo>
                    <a:pt x="38" y="59"/>
                    <a:pt x="47" y="52"/>
                    <a:pt x="47" y="4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38" name="Freeform 29"/>
            <p:cNvSpPr>
              <a:spLocks/>
            </p:cNvSpPr>
            <p:nvPr/>
          </p:nvSpPr>
          <p:spPr bwMode="auto">
            <a:xfrm>
              <a:off x="7434263" y="642938"/>
              <a:ext cx="36513" cy="68263"/>
            </a:xfrm>
            <a:custGeom>
              <a:avLst/>
              <a:gdLst>
                <a:gd name="T0" fmla="*/ 0 w 36"/>
                <a:gd name="T1" fmla="*/ 2 h 66"/>
                <a:gd name="T2" fmla="*/ 10 w 36"/>
                <a:gd name="T3" fmla="*/ 2 h 66"/>
                <a:gd name="T4" fmla="*/ 10 w 36"/>
                <a:gd name="T5" fmla="*/ 19 h 66"/>
                <a:gd name="T6" fmla="*/ 36 w 36"/>
                <a:gd name="T7" fmla="*/ 1 h 66"/>
                <a:gd name="T8" fmla="*/ 36 w 36"/>
                <a:gd name="T9" fmla="*/ 11 h 66"/>
                <a:gd name="T10" fmla="*/ 35 w 36"/>
                <a:gd name="T11" fmla="*/ 11 h 66"/>
                <a:gd name="T12" fmla="*/ 10 w 36"/>
                <a:gd name="T13" fmla="*/ 40 h 66"/>
                <a:gd name="T14" fmla="*/ 10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10" y="2"/>
                    <a:pt x="10" y="2"/>
                    <a:pt x="10" y="2"/>
                  </a:cubicBezTo>
                  <a:cubicBezTo>
                    <a:pt x="10" y="19"/>
                    <a:pt x="10" y="19"/>
                    <a:pt x="10" y="19"/>
                  </a:cubicBezTo>
                  <a:cubicBezTo>
                    <a:pt x="14" y="8"/>
                    <a:pt x="24" y="0"/>
                    <a:pt x="36" y="1"/>
                  </a:cubicBezTo>
                  <a:cubicBezTo>
                    <a:pt x="36" y="11"/>
                    <a:pt x="36" y="11"/>
                    <a:pt x="36" y="11"/>
                  </a:cubicBezTo>
                  <a:cubicBezTo>
                    <a:pt x="35" y="11"/>
                    <a:pt x="35" y="11"/>
                    <a:pt x="35" y="11"/>
                  </a:cubicBezTo>
                  <a:cubicBezTo>
                    <a:pt x="21" y="11"/>
                    <a:pt x="10" y="21"/>
                    <a:pt x="10" y="40"/>
                  </a:cubicBezTo>
                  <a:cubicBezTo>
                    <a:pt x="10" y="66"/>
                    <a:pt x="10" y="66"/>
                    <a:pt x="10" y="66"/>
                  </a:cubicBezTo>
                  <a:cubicBezTo>
                    <a:pt x="0" y="66"/>
                    <a:pt x="0" y="66"/>
                    <a:pt x="0" y="66"/>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39" name="Freeform 30"/>
            <p:cNvSpPr>
              <a:spLocks/>
            </p:cNvSpPr>
            <p:nvPr/>
          </p:nvSpPr>
          <p:spPr bwMode="auto">
            <a:xfrm>
              <a:off x="7486650" y="617538"/>
              <a:ext cx="58738" cy="93663"/>
            </a:xfrm>
            <a:custGeom>
              <a:avLst/>
              <a:gdLst>
                <a:gd name="T0" fmla="*/ 0 w 37"/>
                <a:gd name="T1" fmla="*/ 0 h 59"/>
                <a:gd name="T2" fmla="*/ 6 w 37"/>
                <a:gd name="T3" fmla="*/ 0 h 59"/>
                <a:gd name="T4" fmla="*/ 6 w 37"/>
                <a:gd name="T5" fmla="*/ 41 h 59"/>
                <a:gd name="T6" fmla="*/ 29 w 37"/>
                <a:gd name="T7" fmla="*/ 18 h 59"/>
                <a:gd name="T8" fmla="*/ 36 w 37"/>
                <a:gd name="T9" fmla="*/ 18 h 59"/>
                <a:gd name="T10" fmla="*/ 19 w 37"/>
                <a:gd name="T11" fmla="*/ 35 h 59"/>
                <a:gd name="T12" fmla="*/ 37 w 37"/>
                <a:gd name="T13" fmla="*/ 59 h 59"/>
                <a:gd name="T14" fmla="*/ 29 w 37"/>
                <a:gd name="T15" fmla="*/ 59 h 59"/>
                <a:gd name="T16" fmla="*/ 14 w 37"/>
                <a:gd name="T17" fmla="*/ 39 h 59"/>
                <a:gd name="T18" fmla="*/ 6 w 37"/>
                <a:gd name="T19" fmla="*/ 48 h 59"/>
                <a:gd name="T20" fmla="*/ 6 w 37"/>
                <a:gd name="T21" fmla="*/ 59 h 59"/>
                <a:gd name="T22" fmla="*/ 0 w 37"/>
                <a:gd name="T23" fmla="*/ 59 h 59"/>
                <a:gd name="T24" fmla="*/ 0 w 37"/>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59">
                  <a:moveTo>
                    <a:pt x="0" y="0"/>
                  </a:moveTo>
                  <a:lnTo>
                    <a:pt x="6" y="0"/>
                  </a:lnTo>
                  <a:lnTo>
                    <a:pt x="6" y="41"/>
                  </a:lnTo>
                  <a:lnTo>
                    <a:pt x="29" y="18"/>
                  </a:lnTo>
                  <a:lnTo>
                    <a:pt x="36" y="18"/>
                  </a:lnTo>
                  <a:lnTo>
                    <a:pt x="19" y="35"/>
                  </a:lnTo>
                  <a:lnTo>
                    <a:pt x="37" y="59"/>
                  </a:lnTo>
                  <a:lnTo>
                    <a:pt x="29" y="59"/>
                  </a:lnTo>
                  <a:lnTo>
                    <a:pt x="14" y="39"/>
                  </a:lnTo>
                  <a:lnTo>
                    <a:pt x="6" y="48"/>
                  </a:lnTo>
                  <a:lnTo>
                    <a:pt x="6" y="59"/>
                  </a:lnTo>
                  <a:lnTo>
                    <a:pt x="0" y="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0" name="Freeform 31"/>
            <p:cNvSpPr>
              <a:spLocks noEditPoints="1"/>
            </p:cNvSpPr>
            <p:nvPr/>
          </p:nvSpPr>
          <p:spPr bwMode="auto">
            <a:xfrm>
              <a:off x="7600950" y="620713"/>
              <a:ext cx="11113" cy="90488"/>
            </a:xfrm>
            <a:custGeom>
              <a:avLst/>
              <a:gdLst>
                <a:gd name="T0" fmla="*/ 0 w 7"/>
                <a:gd name="T1" fmla="*/ 0 h 57"/>
                <a:gd name="T2" fmla="*/ 7 w 7"/>
                <a:gd name="T3" fmla="*/ 0 h 57"/>
                <a:gd name="T4" fmla="*/ 7 w 7"/>
                <a:gd name="T5" fmla="*/ 7 h 57"/>
                <a:gd name="T6" fmla="*/ 0 w 7"/>
                <a:gd name="T7" fmla="*/ 7 h 57"/>
                <a:gd name="T8" fmla="*/ 0 w 7"/>
                <a:gd name="T9" fmla="*/ 0 h 57"/>
                <a:gd name="T10" fmla="*/ 0 w 7"/>
                <a:gd name="T11" fmla="*/ 16 h 57"/>
                <a:gd name="T12" fmla="*/ 6 w 7"/>
                <a:gd name="T13" fmla="*/ 16 h 57"/>
                <a:gd name="T14" fmla="*/ 6 w 7"/>
                <a:gd name="T15" fmla="*/ 57 h 57"/>
                <a:gd name="T16" fmla="*/ 0 w 7"/>
                <a:gd name="T17" fmla="*/ 57 h 57"/>
                <a:gd name="T18" fmla="*/ 0 w 7"/>
                <a:gd name="T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7">
                  <a:moveTo>
                    <a:pt x="0" y="0"/>
                  </a:moveTo>
                  <a:lnTo>
                    <a:pt x="7" y="0"/>
                  </a:lnTo>
                  <a:lnTo>
                    <a:pt x="7" y="7"/>
                  </a:lnTo>
                  <a:lnTo>
                    <a:pt x="0" y="7"/>
                  </a:lnTo>
                  <a:lnTo>
                    <a:pt x="0" y="0"/>
                  </a:lnTo>
                  <a:close/>
                  <a:moveTo>
                    <a:pt x="0" y="16"/>
                  </a:moveTo>
                  <a:lnTo>
                    <a:pt x="6" y="16"/>
                  </a:lnTo>
                  <a:lnTo>
                    <a:pt x="6" y="57"/>
                  </a:lnTo>
                  <a:lnTo>
                    <a:pt x="0" y="57"/>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1" name="Freeform 32"/>
            <p:cNvSpPr>
              <a:spLocks/>
            </p:cNvSpPr>
            <p:nvPr/>
          </p:nvSpPr>
          <p:spPr bwMode="auto">
            <a:xfrm>
              <a:off x="7629525" y="644526"/>
              <a:ext cx="50800" cy="66675"/>
            </a:xfrm>
            <a:custGeom>
              <a:avLst/>
              <a:gdLst>
                <a:gd name="T0" fmla="*/ 0 w 50"/>
                <a:gd name="T1" fmla="*/ 57 h 66"/>
                <a:gd name="T2" fmla="*/ 5 w 50"/>
                <a:gd name="T3" fmla="*/ 50 h 66"/>
                <a:gd name="T4" fmla="*/ 27 w 50"/>
                <a:gd name="T5" fmla="*/ 58 h 66"/>
                <a:gd name="T6" fmla="*/ 41 w 50"/>
                <a:gd name="T7" fmla="*/ 48 h 66"/>
                <a:gd name="T8" fmla="*/ 41 w 50"/>
                <a:gd name="T9" fmla="*/ 48 h 66"/>
                <a:gd name="T10" fmla="*/ 25 w 50"/>
                <a:gd name="T11" fmla="*/ 36 h 66"/>
                <a:gd name="T12" fmla="*/ 3 w 50"/>
                <a:gd name="T13" fmla="*/ 18 h 66"/>
                <a:gd name="T14" fmla="*/ 3 w 50"/>
                <a:gd name="T15" fmla="*/ 18 h 66"/>
                <a:gd name="T16" fmla="*/ 25 w 50"/>
                <a:gd name="T17" fmla="*/ 0 h 66"/>
                <a:gd name="T18" fmla="*/ 48 w 50"/>
                <a:gd name="T19" fmla="*/ 7 h 66"/>
                <a:gd name="T20" fmla="*/ 44 w 50"/>
                <a:gd name="T21" fmla="*/ 14 h 66"/>
                <a:gd name="T22" fmla="*/ 25 w 50"/>
                <a:gd name="T23" fmla="*/ 8 h 66"/>
                <a:gd name="T24" fmla="*/ 13 w 50"/>
                <a:gd name="T25" fmla="*/ 17 h 66"/>
                <a:gd name="T26" fmla="*/ 13 w 50"/>
                <a:gd name="T27" fmla="*/ 17 h 66"/>
                <a:gd name="T28" fmla="*/ 29 w 50"/>
                <a:gd name="T29" fmla="*/ 28 h 66"/>
                <a:gd name="T30" fmla="*/ 50 w 50"/>
                <a:gd name="T31" fmla="*/ 47 h 66"/>
                <a:gd name="T32" fmla="*/ 50 w 50"/>
                <a:gd name="T33" fmla="*/ 47 h 66"/>
                <a:gd name="T34" fmla="*/ 27 w 50"/>
                <a:gd name="T35" fmla="*/ 66 h 66"/>
                <a:gd name="T36" fmla="*/ 0 w 50"/>
                <a:gd name="T3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6">
                  <a:moveTo>
                    <a:pt x="0" y="57"/>
                  </a:moveTo>
                  <a:cubicBezTo>
                    <a:pt x="5" y="50"/>
                    <a:pt x="5" y="50"/>
                    <a:pt x="5" y="50"/>
                  </a:cubicBezTo>
                  <a:cubicBezTo>
                    <a:pt x="12" y="55"/>
                    <a:pt x="20" y="58"/>
                    <a:pt x="27" y="58"/>
                  </a:cubicBezTo>
                  <a:cubicBezTo>
                    <a:pt x="35" y="58"/>
                    <a:pt x="41" y="54"/>
                    <a:pt x="41" y="48"/>
                  </a:cubicBezTo>
                  <a:cubicBezTo>
                    <a:pt x="41" y="48"/>
                    <a:pt x="41" y="48"/>
                    <a:pt x="41" y="48"/>
                  </a:cubicBezTo>
                  <a:cubicBezTo>
                    <a:pt x="41" y="41"/>
                    <a:pt x="33" y="39"/>
                    <a:pt x="25" y="36"/>
                  </a:cubicBezTo>
                  <a:cubicBezTo>
                    <a:pt x="15" y="34"/>
                    <a:pt x="3" y="30"/>
                    <a:pt x="3" y="18"/>
                  </a:cubicBezTo>
                  <a:cubicBezTo>
                    <a:pt x="3" y="18"/>
                    <a:pt x="3" y="18"/>
                    <a:pt x="3" y="18"/>
                  </a:cubicBezTo>
                  <a:cubicBezTo>
                    <a:pt x="3" y="7"/>
                    <a:pt x="13" y="0"/>
                    <a:pt x="25" y="0"/>
                  </a:cubicBezTo>
                  <a:cubicBezTo>
                    <a:pt x="33" y="0"/>
                    <a:pt x="42" y="2"/>
                    <a:pt x="48" y="7"/>
                  </a:cubicBezTo>
                  <a:cubicBezTo>
                    <a:pt x="44" y="14"/>
                    <a:pt x="44" y="14"/>
                    <a:pt x="44" y="14"/>
                  </a:cubicBezTo>
                  <a:cubicBezTo>
                    <a:pt x="38" y="10"/>
                    <a:pt x="31" y="8"/>
                    <a:pt x="25" y="8"/>
                  </a:cubicBezTo>
                  <a:cubicBezTo>
                    <a:pt x="17" y="8"/>
                    <a:pt x="13" y="12"/>
                    <a:pt x="13" y="17"/>
                  </a:cubicBezTo>
                  <a:cubicBezTo>
                    <a:pt x="13" y="17"/>
                    <a:pt x="13" y="17"/>
                    <a:pt x="13" y="17"/>
                  </a:cubicBezTo>
                  <a:cubicBezTo>
                    <a:pt x="13" y="23"/>
                    <a:pt x="21" y="26"/>
                    <a:pt x="29" y="28"/>
                  </a:cubicBezTo>
                  <a:cubicBezTo>
                    <a:pt x="39" y="31"/>
                    <a:pt x="50" y="35"/>
                    <a:pt x="50" y="47"/>
                  </a:cubicBezTo>
                  <a:cubicBezTo>
                    <a:pt x="50" y="47"/>
                    <a:pt x="50" y="47"/>
                    <a:pt x="50" y="47"/>
                  </a:cubicBezTo>
                  <a:cubicBezTo>
                    <a:pt x="50" y="59"/>
                    <a:pt x="40" y="66"/>
                    <a:pt x="27" y="66"/>
                  </a:cubicBezTo>
                  <a:cubicBezTo>
                    <a:pt x="18" y="66"/>
                    <a:pt x="8" y="63"/>
                    <a:pt x="0" y="5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2" name="Freeform 33"/>
            <p:cNvSpPr>
              <a:spLocks/>
            </p:cNvSpPr>
            <p:nvPr/>
          </p:nvSpPr>
          <p:spPr bwMode="auto">
            <a:xfrm>
              <a:off x="7732713" y="625476"/>
              <a:ext cx="39688" cy="85725"/>
            </a:xfrm>
            <a:custGeom>
              <a:avLst/>
              <a:gdLst>
                <a:gd name="T0" fmla="*/ 9 w 39"/>
                <a:gd name="T1" fmla="*/ 67 h 85"/>
                <a:gd name="T2" fmla="*/ 9 w 39"/>
                <a:gd name="T3" fmla="*/ 28 h 85"/>
                <a:gd name="T4" fmla="*/ 0 w 39"/>
                <a:gd name="T5" fmla="*/ 28 h 85"/>
                <a:gd name="T6" fmla="*/ 0 w 39"/>
                <a:gd name="T7" fmla="*/ 20 h 85"/>
                <a:gd name="T8" fmla="*/ 9 w 39"/>
                <a:gd name="T9" fmla="*/ 20 h 85"/>
                <a:gd name="T10" fmla="*/ 9 w 39"/>
                <a:gd name="T11" fmla="*/ 0 h 85"/>
                <a:gd name="T12" fmla="*/ 19 w 39"/>
                <a:gd name="T13" fmla="*/ 0 h 85"/>
                <a:gd name="T14" fmla="*/ 19 w 39"/>
                <a:gd name="T15" fmla="*/ 20 h 85"/>
                <a:gd name="T16" fmla="*/ 39 w 39"/>
                <a:gd name="T17" fmla="*/ 20 h 85"/>
                <a:gd name="T18" fmla="*/ 39 w 39"/>
                <a:gd name="T19" fmla="*/ 28 h 85"/>
                <a:gd name="T20" fmla="*/ 19 w 39"/>
                <a:gd name="T21" fmla="*/ 28 h 85"/>
                <a:gd name="T22" fmla="*/ 19 w 39"/>
                <a:gd name="T23" fmla="*/ 66 h 85"/>
                <a:gd name="T24" fmla="*/ 29 w 39"/>
                <a:gd name="T25" fmla="*/ 76 h 85"/>
                <a:gd name="T26" fmla="*/ 39 w 39"/>
                <a:gd name="T27" fmla="*/ 74 h 85"/>
                <a:gd name="T28" fmla="*/ 39 w 39"/>
                <a:gd name="T29" fmla="*/ 82 h 85"/>
                <a:gd name="T30" fmla="*/ 27 w 39"/>
                <a:gd name="T31" fmla="*/ 85 h 85"/>
                <a:gd name="T32" fmla="*/ 9 w 39"/>
                <a:gd name="T33"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5">
                  <a:moveTo>
                    <a:pt x="9" y="67"/>
                  </a:moveTo>
                  <a:cubicBezTo>
                    <a:pt x="9" y="28"/>
                    <a:pt x="9" y="28"/>
                    <a:pt x="9" y="28"/>
                  </a:cubicBezTo>
                  <a:cubicBezTo>
                    <a:pt x="0" y="28"/>
                    <a:pt x="0" y="28"/>
                    <a:pt x="0" y="28"/>
                  </a:cubicBezTo>
                  <a:cubicBezTo>
                    <a:pt x="0" y="20"/>
                    <a:pt x="0" y="20"/>
                    <a:pt x="0" y="20"/>
                  </a:cubicBezTo>
                  <a:cubicBezTo>
                    <a:pt x="9" y="20"/>
                    <a:pt x="9" y="20"/>
                    <a:pt x="9" y="20"/>
                  </a:cubicBezTo>
                  <a:cubicBezTo>
                    <a:pt x="9" y="0"/>
                    <a:pt x="9" y="0"/>
                    <a:pt x="9" y="0"/>
                  </a:cubicBezTo>
                  <a:cubicBezTo>
                    <a:pt x="19" y="0"/>
                    <a:pt x="19" y="0"/>
                    <a:pt x="19" y="0"/>
                  </a:cubicBezTo>
                  <a:cubicBezTo>
                    <a:pt x="19" y="20"/>
                    <a:pt x="19" y="20"/>
                    <a:pt x="19" y="20"/>
                  </a:cubicBezTo>
                  <a:cubicBezTo>
                    <a:pt x="39" y="20"/>
                    <a:pt x="39" y="20"/>
                    <a:pt x="39" y="20"/>
                  </a:cubicBezTo>
                  <a:cubicBezTo>
                    <a:pt x="39" y="28"/>
                    <a:pt x="39" y="28"/>
                    <a:pt x="39" y="28"/>
                  </a:cubicBezTo>
                  <a:cubicBezTo>
                    <a:pt x="19" y="28"/>
                    <a:pt x="19" y="28"/>
                    <a:pt x="19" y="28"/>
                  </a:cubicBezTo>
                  <a:cubicBezTo>
                    <a:pt x="19" y="66"/>
                    <a:pt x="19" y="66"/>
                    <a:pt x="19" y="66"/>
                  </a:cubicBezTo>
                  <a:cubicBezTo>
                    <a:pt x="19" y="74"/>
                    <a:pt x="23" y="76"/>
                    <a:pt x="29" y="76"/>
                  </a:cubicBezTo>
                  <a:cubicBezTo>
                    <a:pt x="33" y="76"/>
                    <a:pt x="35" y="76"/>
                    <a:pt x="39" y="74"/>
                  </a:cubicBezTo>
                  <a:cubicBezTo>
                    <a:pt x="39" y="82"/>
                    <a:pt x="39" y="82"/>
                    <a:pt x="39" y="82"/>
                  </a:cubicBezTo>
                  <a:cubicBezTo>
                    <a:pt x="35" y="84"/>
                    <a:pt x="32" y="85"/>
                    <a:pt x="27" y="85"/>
                  </a:cubicBezTo>
                  <a:cubicBezTo>
                    <a:pt x="17" y="85"/>
                    <a:pt x="9" y="80"/>
                    <a:pt x="9"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3" name="Freeform 34"/>
            <p:cNvSpPr>
              <a:spLocks/>
            </p:cNvSpPr>
            <p:nvPr/>
          </p:nvSpPr>
          <p:spPr bwMode="auto">
            <a:xfrm>
              <a:off x="7789863" y="617538"/>
              <a:ext cx="57150" cy="93663"/>
            </a:xfrm>
            <a:custGeom>
              <a:avLst/>
              <a:gdLst>
                <a:gd name="T0" fmla="*/ 0 w 56"/>
                <a:gd name="T1" fmla="*/ 0 h 91"/>
                <a:gd name="T2" fmla="*/ 10 w 56"/>
                <a:gd name="T3" fmla="*/ 0 h 91"/>
                <a:gd name="T4" fmla="*/ 10 w 56"/>
                <a:gd name="T5" fmla="*/ 38 h 91"/>
                <a:gd name="T6" fmla="*/ 32 w 56"/>
                <a:gd name="T7" fmla="*/ 25 h 91"/>
                <a:gd name="T8" fmla="*/ 56 w 56"/>
                <a:gd name="T9" fmla="*/ 51 h 91"/>
                <a:gd name="T10" fmla="*/ 56 w 56"/>
                <a:gd name="T11" fmla="*/ 91 h 91"/>
                <a:gd name="T12" fmla="*/ 47 w 56"/>
                <a:gd name="T13" fmla="*/ 91 h 91"/>
                <a:gd name="T14" fmla="*/ 47 w 56"/>
                <a:gd name="T15" fmla="*/ 54 h 91"/>
                <a:gd name="T16" fmla="*/ 29 w 56"/>
                <a:gd name="T17" fmla="*/ 34 h 91"/>
                <a:gd name="T18" fmla="*/ 10 w 56"/>
                <a:gd name="T19" fmla="*/ 54 h 91"/>
                <a:gd name="T20" fmla="*/ 10 w 56"/>
                <a:gd name="T21" fmla="*/ 91 h 91"/>
                <a:gd name="T22" fmla="*/ 0 w 56"/>
                <a:gd name="T23" fmla="*/ 91 h 91"/>
                <a:gd name="T24" fmla="*/ 0 w 5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
                  <a:moveTo>
                    <a:pt x="0" y="0"/>
                  </a:moveTo>
                  <a:cubicBezTo>
                    <a:pt x="10" y="0"/>
                    <a:pt x="10" y="0"/>
                    <a:pt x="10" y="0"/>
                  </a:cubicBezTo>
                  <a:cubicBezTo>
                    <a:pt x="10" y="38"/>
                    <a:pt x="10" y="38"/>
                    <a:pt x="10" y="38"/>
                  </a:cubicBezTo>
                  <a:cubicBezTo>
                    <a:pt x="14" y="31"/>
                    <a:pt x="21" y="25"/>
                    <a:pt x="32" y="25"/>
                  </a:cubicBezTo>
                  <a:cubicBezTo>
                    <a:pt x="47" y="25"/>
                    <a:pt x="56" y="36"/>
                    <a:pt x="56" y="51"/>
                  </a:cubicBezTo>
                  <a:cubicBezTo>
                    <a:pt x="56" y="91"/>
                    <a:pt x="56" y="91"/>
                    <a:pt x="56" y="91"/>
                  </a:cubicBezTo>
                  <a:cubicBezTo>
                    <a:pt x="47" y="91"/>
                    <a:pt x="47" y="91"/>
                    <a:pt x="47" y="91"/>
                  </a:cubicBezTo>
                  <a:cubicBezTo>
                    <a:pt x="47" y="54"/>
                    <a:pt x="47" y="54"/>
                    <a:pt x="47" y="54"/>
                  </a:cubicBezTo>
                  <a:cubicBezTo>
                    <a:pt x="47" y="42"/>
                    <a:pt x="40" y="34"/>
                    <a:pt x="29" y="34"/>
                  </a:cubicBezTo>
                  <a:cubicBezTo>
                    <a:pt x="18" y="34"/>
                    <a:pt x="10" y="42"/>
                    <a:pt x="10" y="54"/>
                  </a:cubicBezTo>
                  <a:cubicBezTo>
                    <a:pt x="10" y="91"/>
                    <a:pt x="10" y="91"/>
                    <a:pt x="10" y="91"/>
                  </a:cubicBezTo>
                  <a:cubicBezTo>
                    <a:pt x="0" y="91"/>
                    <a:pt x="0" y="91"/>
                    <a:pt x="0" y="91"/>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4" name="Freeform 35"/>
            <p:cNvSpPr>
              <a:spLocks noEditPoints="1"/>
            </p:cNvSpPr>
            <p:nvPr/>
          </p:nvSpPr>
          <p:spPr bwMode="auto">
            <a:xfrm>
              <a:off x="7866063" y="642938"/>
              <a:ext cx="61913" cy="68263"/>
            </a:xfrm>
            <a:custGeom>
              <a:avLst/>
              <a:gdLst>
                <a:gd name="T0" fmla="*/ 32 w 61"/>
                <a:gd name="T1" fmla="*/ 59 h 67"/>
                <a:gd name="T2" fmla="*/ 53 w 61"/>
                <a:gd name="T3" fmla="*/ 50 h 67"/>
                <a:gd name="T4" fmla="*/ 59 w 61"/>
                <a:gd name="T5" fmla="*/ 55 h 67"/>
                <a:gd name="T6" fmla="*/ 32 w 61"/>
                <a:gd name="T7" fmla="*/ 67 h 67"/>
                <a:gd name="T8" fmla="*/ 0 w 61"/>
                <a:gd name="T9" fmla="*/ 34 h 67"/>
                <a:gd name="T10" fmla="*/ 31 w 61"/>
                <a:gd name="T11" fmla="*/ 0 h 67"/>
                <a:gd name="T12" fmla="*/ 61 w 61"/>
                <a:gd name="T13" fmla="*/ 34 h 67"/>
                <a:gd name="T14" fmla="*/ 61 w 61"/>
                <a:gd name="T15" fmla="*/ 38 h 67"/>
                <a:gd name="T16" fmla="*/ 10 w 61"/>
                <a:gd name="T17" fmla="*/ 38 h 67"/>
                <a:gd name="T18" fmla="*/ 32 w 61"/>
                <a:gd name="T19" fmla="*/ 59 h 67"/>
                <a:gd name="T20" fmla="*/ 51 w 61"/>
                <a:gd name="T21" fmla="*/ 30 h 67"/>
                <a:gd name="T22" fmla="*/ 31 w 61"/>
                <a:gd name="T23" fmla="*/ 9 h 67"/>
                <a:gd name="T24" fmla="*/ 10 w 61"/>
                <a:gd name="T25" fmla="*/ 30 h 67"/>
                <a:gd name="T26" fmla="*/ 51 w 61"/>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32" y="59"/>
                  </a:moveTo>
                  <a:cubicBezTo>
                    <a:pt x="41" y="59"/>
                    <a:pt x="47" y="56"/>
                    <a:pt x="53" y="50"/>
                  </a:cubicBezTo>
                  <a:cubicBezTo>
                    <a:pt x="59" y="55"/>
                    <a:pt x="59" y="55"/>
                    <a:pt x="59" y="55"/>
                  </a:cubicBezTo>
                  <a:cubicBezTo>
                    <a:pt x="52" y="63"/>
                    <a:pt x="44" y="67"/>
                    <a:pt x="32" y="67"/>
                  </a:cubicBezTo>
                  <a:cubicBezTo>
                    <a:pt x="15" y="67"/>
                    <a:pt x="0" y="54"/>
                    <a:pt x="0" y="34"/>
                  </a:cubicBezTo>
                  <a:cubicBezTo>
                    <a:pt x="0" y="15"/>
                    <a:pt x="13" y="0"/>
                    <a:pt x="31" y="0"/>
                  </a:cubicBezTo>
                  <a:cubicBezTo>
                    <a:pt x="50" y="0"/>
                    <a:pt x="61" y="16"/>
                    <a:pt x="61" y="34"/>
                  </a:cubicBezTo>
                  <a:cubicBezTo>
                    <a:pt x="61" y="35"/>
                    <a:pt x="61" y="36"/>
                    <a:pt x="61" y="38"/>
                  </a:cubicBezTo>
                  <a:cubicBezTo>
                    <a:pt x="10" y="38"/>
                    <a:pt x="10" y="38"/>
                    <a:pt x="10" y="38"/>
                  </a:cubicBezTo>
                  <a:cubicBezTo>
                    <a:pt x="11" y="51"/>
                    <a:pt x="21" y="59"/>
                    <a:pt x="32" y="59"/>
                  </a:cubicBezTo>
                  <a:moveTo>
                    <a:pt x="51" y="30"/>
                  </a:moveTo>
                  <a:cubicBezTo>
                    <a:pt x="50" y="18"/>
                    <a:pt x="43" y="9"/>
                    <a:pt x="31" y="9"/>
                  </a:cubicBezTo>
                  <a:cubicBezTo>
                    <a:pt x="20" y="9"/>
                    <a:pt x="11" y="18"/>
                    <a:pt x="10" y="30"/>
                  </a:cubicBezTo>
                  <a:lnTo>
                    <a:pt x="5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5" name="Freeform 36"/>
            <p:cNvSpPr>
              <a:spLocks noEditPoints="1"/>
            </p:cNvSpPr>
            <p:nvPr/>
          </p:nvSpPr>
          <p:spPr bwMode="auto">
            <a:xfrm>
              <a:off x="7986713" y="620713"/>
              <a:ext cx="11113" cy="90488"/>
            </a:xfrm>
            <a:custGeom>
              <a:avLst/>
              <a:gdLst>
                <a:gd name="T0" fmla="*/ 0 w 7"/>
                <a:gd name="T1" fmla="*/ 0 h 57"/>
                <a:gd name="T2" fmla="*/ 7 w 7"/>
                <a:gd name="T3" fmla="*/ 0 h 57"/>
                <a:gd name="T4" fmla="*/ 7 w 7"/>
                <a:gd name="T5" fmla="*/ 7 h 57"/>
                <a:gd name="T6" fmla="*/ 0 w 7"/>
                <a:gd name="T7" fmla="*/ 7 h 57"/>
                <a:gd name="T8" fmla="*/ 0 w 7"/>
                <a:gd name="T9" fmla="*/ 0 h 57"/>
                <a:gd name="T10" fmla="*/ 0 w 7"/>
                <a:gd name="T11" fmla="*/ 16 h 57"/>
                <a:gd name="T12" fmla="*/ 6 w 7"/>
                <a:gd name="T13" fmla="*/ 16 h 57"/>
                <a:gd name="T14" fmla="*/ 6 w 7"/>
                <a:gd name="T15" fmla="*/ 57 h 57"/>
                <a:gd name="T16" fmla="*/ 0 w 7"/>
                <a:gd name="T17" fmla="*/ 57 h 57"/>
                <a:gd name="T18" fmla="*/ 0 w 7"/>
                <a:gd name="T19"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7">
                  <a:moveTo>
                    <a:pt x="0" y="0"/>
                  </a:moveTo>
                  <a:lnTo>
                    <a:pt x="7" y="0"/>
                  </a:lnTo>
                  <a:lnTo>
                    <a:pt x="7" y="7"/>
                  </a:lnTo>
                  <a:lnTo>
                    <a:pt x="0" y="7"/>
                  </a:lnTo>
                  <a:lnTo>
                    <a:pt x="0" y="0"/>
                  </a:lnTo>
                  <a:close/>
                  <a:moveTo>
                    <a:pt x="0" y="16"/>
                  </a:moveTo>
                  <a:lnTo>
                    <a:pt x="6" y="16"/>
                  </a:lnTo>
                  <a:lnTo>
                    <a:pt x="6" y="57"/>
                  </a:lnTo>
                  <a:lnTo>
                    <a:pt x="0" y="57"/>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6" name="Freeform 37"/>
            <p:cNvSpPr>
              <a:spLocks/>
            </p:cNvSpPr>
            <p:nvPr/>
          </p:nvSpPr>
          <p:spPr bwMode="auto">
            <a:xfrm>
              <a:off x="8020050" y="642938"/>
              <a:ext cx="57150" cy="68263"/>
            </a:xfrm>
            <a:custGeom>
              <a:avLst/>
              <a:gdLst>
                <a:gd name="T0" fmla="*/ 0 w 56"/>
                <a:gd name="T1" fmla="*/ 2 h 66"/>
                <a:gd name="T2" fmla="*/ 9 w 56"/>
                <a:gd name="T3" fmla="*/ 2 h 66"/>
                <a:gd name="T4" fmla="*/ 9 w 56"/>
                <a:gd name="T5" fmla="*/ 13 h 66"/>
                <a:gd name="T6" fmla="*/ 31 w 56"/>
                <a:gd name="T7" fmla="*/ 0 h 66"/>
                <a:gd name="T8" fmla="*/ 56 w 56"/>
                <a:gd name="T9" fmla="*/ 26 h 66"/>
                <a:gd name="T10" fmla="*/ 56 w 56"/>
                <a:gd name="T11" fmla="*/ 66 h 66"/>
                <a:gd name="T12" fmla="*/ 46 w 56"/>
                <a:gd name="T13" fmla="*/ 66 h 66"/>
                <a:gd name="T14" fmla="*/ 46 w 56"/>
                <a:gd name="T15" fmla="*/ 29 h 66"/>
                <a:gd name="T16" fmla="*/ 29 w 56"/>
                <a:gd name="T17" fmla="*/ 9 h 66"/>
                <a:gd name="T18" fmla="*/ 9 w 56"/>
                <a:gd name="T19" fmla="*/ 29 h 66"/>
                <a:gd name="T20" fmla="*/ 9 w 56"/>
                <a:gd name="T21" fmla="*/ 66 h 66"/>
                <a:gd name="T22" fmla="*/ 0 w 56"/>
                <a:gd name="T23" fmla="*/ 66 h 66"/>
                <a:gd name="T24" fmla="*/ 0 w 56"/>
                <a:gd name="T25"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6">
                  <a:moveTo>
                    <a:pt x="0" y="2"/>
                  </a:moveTo>
                  <a:cubicBezTo>
                    <a:pt x="9" y="2"/>
                    <a:pt x="9" y="2"/>
                    <a:pt x="9" y="2"/>
                  </a:cubicBezTo>
                  <a:cubicBezTo>
                    <a:pt x="9" y="13"/>
                    <a:pt x="9" y="13"/>
                    <a:pt x="9" y="13"/>
                  </a:cubicBezTo>
                  <a:cubicBezTo>
                    <a:pt x="14" y="6"/>
                    <a:pt x="20" y="0"/>
                    <a:pt x="31" y="0"/>
                  </a:cubicBezTo>
                  <a:cubicBezTo>
                    <a:pt x="47" y="0"/>
                    <a:pt x="56" y="11"/>
                    <a:pt x="56" y="26"/>
                  </a:cubicBezTo>
                  <a:cubicBezTo>
                    <a:pt x="56" y="66"/>
                    <a:pt x="56" y="66"/>
                    <a:pt x="56" y="66"/>
                  </a:cubicBezTo>
                  <a:cubicBezTo>
                    <a:pt x="46" y="66"/>
                    <a:pt x="46" y="66"/>
                    <a:pt x="46" y="66"/>
                  </a:cubicBezTo>
                  <a:cubicBezTo>
                    <a:pt x="46" y="29"/>
                    <a:pt x="46" y="29"/>
                    <a:pt x="46" y="29"/>
                  </a:cubicBezTo>
                  <a:cubicBezTo>
                    <a:pt x="46" y="17"/>
                    <a:pt x="40" y="9"/>
                    <a:pt x="29" y="9"/>
                  </a:cubicBezTo>
                  <a:cubicBezTo>
                    <a:pt x="18" y="9"/>
                    <a:pt x="9" y="17"/>
                    <a:pt x="9" y="29"/>
                  </a:cubicBezTo>
                  <a:cubicBezTo>
                    <a:pt x="9" y="66"/>
                    <a:pt x="9" y="66"/>
                    <a:pt x="9" y="66"/>
                  </a:cubicBezTo>
                  <a:cubicBezTo>
                    <a:pt x="0" y="66"/>
                    <a:pt x="0" y="66"/>
                    <a:pt x="0" y="66"/>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7" name="Freeform 38"/>
            <p:cNvSpPr>
              <a:spLocks/>
            </p:cNvSpPr>
            <p:nvPr/>
          </p:nvSpPr>
          <p:spPr bwMode="auto">
            <a:xfrm>
              <a:off x="8091488" y="646113"/>
              <a:ext cx="65088" cy="65088"/>
            </a:xfrm>
            <a:custGeom>
              <a:avLst/>
              <a:gdLst>
                <a:gd name="T0" fmla="*/ 0 w 41"/>
                <a:gd name="T1" fmla="*/ 0 h 41"/>
                <a:gd name="T2" fmla="*/ 6 w 41"/>
                <a:gd name="T3" fmla="*/ 0 h 41"/>
                <a:gd name="T4" fmla="*/ 20 w 41"/>
                <a:gd name="T5" fmla="*/ 34 h 41"/>
                <a:gd name="T6" fmla="*/ 34 w 41"/>
                <a:gd name="T7" fmla="*/ 0 h 41"/>
                <a:gd name="T8" fmla="*/ 41 w 41"/>
                <a:gd name="T9" fmla="*/ 0 h 41"/>
                <a:gd name="T10" fmla="*/ 23 w 41"/>
                <a:gd name="T11" fmla="*/ 41 h 41"/>
                <a:gd name="T12" fmla="*/ 18 w 41"/>
                <a:gd name="T13" fmla="*/ 41 h 41"/>
                <a:gd name="T14" fmla="*/ 0 w 41"/>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0" y="0"/>
                  </a:moveTo>
                  <a:lnTo>
                    <a:pt x="6" y="0"/>
                  </a:lnTo>
                  <a:lnTo>
                    <a:pt x="20" y="34"/>
                  </a:lnTo>
                  <a:lnTo>
                    <a:pt x="34" y="0"/>
                  </a:lnTo>
                  <a:lnTo>
                    <a:pt x="41" y="0"/>
                  </a:lnTo>
                  <a:lnTo>
                    <a:pt x="23" y="41"/>
                  </a:lnTo>
                  <a:lnTo>
                    <a:pt x="18" y="4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8" name="Freeform 39"/>
            <p:cNvSpPr>
              <a:spLocks noEditPoints="1"/>
            </p:cNvSpPr>
            <p:nvPr/>
          </p:nvSpPr>
          <p:spPr bwMode="auto">
            <a:xfrm>
              <a:off x="8166100" y="642938"/>
              <a:ext cx="60325" cy="68263"/>
            </a:xfrm>
            <a:custGeom>
              <a:avLst/>
              <a:gdLst>
                <a:gd name="T0" fmla="*/ 32 w 60"/>
                <a:gd name="T1" fmla="*/ 59 h 67"/>
                <a:gd name="T2" fmla="*/ 52 w 60"/>
                <a:gd name="T3" fmla="*/ 50 h 67"/>
                <a:gd name="T4" fmla="*/ 58 w 60"/>
                <a:gd name="T5" fmla="*/ 55 h 67"/>
                <a:gd name="T6" fmla="*/ 32 w 60"/>
                <a:gd name="T7" fmla="*/ 67 h 67"/>
                <a:gd name="T8" fmla="*/ 0 w 60"/>
                <a:gd name="T9" fmla="*/ 34 h 67"/>
                <a:gd name="T10" fmla="*/ 30 w 60"/>
                <a:gd name="T11" fmla="*/ 0 h 67"/>
                <a:gd name="T12" fmla="*/ 60 w 60"/>
                <a:gd name="T13" fmla="*/ 34 h 67"/>
                <a:gd name="T14" fmla="*/ 60 w 60"/>
                <a:gd name="T15" fmla="*/ 38 h 67"/>
                <a:gd name="T16" fmla="*/ 9 w 60"/>
                <a:gd name="T17" fmla="*/ 38 h 67"/>
                <a:gd name="T18" fmla="*/ 32 w 60"/>
                <a:gd name="T19" fmla="*/ 59 h 67"/>
                <a:gd name="T20" fmla="*/ 51 w 60"/>
                <a:gd name="T21" fmla="*/ 30 h 67"/>
                <a:gd name="T22" fmla="*/ 30 w 60"/>
                <a:gd name="T23" fmla="*/ 9 h 67"/>
                <a:gd name="T24" fmla="*/ 9 w 60"/>
                <a:gd name="T25" fmla="*/ 30 h 67"/>
                <a:gd name="T26" fmla="*/ 51 w 60"/>
                <a:gd name="T2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32" y="59"/>
                  </a:moveTo>
                  <a:cubicBezTo>
                    <a:pt x="41" y="59"/>
                    <a:pt x="47" y="56"/>
                    <a:pt x="52" y="50"/>
                  </a:cubicBezTo>
                  <a:cubicBezTo>
                    <a:pt x="58" y="55"/>
                    <a:pt x="58" y="55"/>
                    <a:pt x="58" y="55"/>
                  </a:cubicBezTo>
                  <a:cubicBezTo>
                    <a:pt x="52" y="63"/>
                    <a:pt x="44" y="67"/>
                    <a:pt x="32" y="67"/>
                  </a:cubicBezTo>
                  <a:cubicBezTo>
                    <a:pt x="14" y="67"/>
                    <a:pt x="0" y="54"/>
                    <a:pt x="0" y="34"/>
                  </a:cubicBezTo>
                  <a:cubicBezTo>
                    <a:pt x="0" y="15"/>
                    <a:pt x="13" y="0"/>
                    <a:pt x="30" y="0"/>
                  </a:cubicBezTo>
                  <a:cubicBezTo>
                    <a:pt x="49" y="0"/>
                    <a:pt x="60" y="16"/>
                    <a:pt x="60" y="34"/>
                  </a:cubicBezTo>
                  <a:cubicBezTo>
                    <a:pt x="60" y="35"/>
                    <a:pt x="60" y="36"/>
                    <a:pt x="60" y="38"/>
                  </a:cubicBezTo>
                  <a:cubicBezTo>
                    <a:pt x="9" y="38"/>
                    <a:pt x="9" y="38"/>
                    <a:pt x="9" y="38"/>
                  </a:cubicBezTo>
                  <a:cubicBezTo>
                    <a:pt x="11" y="51"/>
                    <a:pt x="21" y="59"/>
                    <a:pt x="32" y="59"/>
                  </a:cubicBezTo>
                  <a:moveTo>
                    <a:pt x="51" y="30"/>
                  </a:moveTo>
                  <a:cubicBezTo>
                    <a:pt x="50" y="18"/>
                    <a:pt x="43" y="9"/>
                    <a:pt x="30" y="9"/>
                  </a:cubicBezTo>
                  <a:cubicBezTo>
                    <a:pt x="19" y="9"/>
                    <a:pt x="11" y="18"/>
                    <a:pt x="9" y="30"/>
                  </a:cubicBezTo>
                  <a:lnTo>
                    <a:pt x="5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9" name="Freeform 40"/>
            <p:cNvSpPr>
              <a:spLocks/>
            </p:cNvSpPr>
            <p:nvPr/>
          </p:nvSpPr>
          <p:spPr bwMode="auto">
            <a:xfrm>
              <a:off x="8239125" y="644526"/>
              <a:ext cx="50800" cy="66675"/>
            </a:xfrm>
            <a:custGeom>
              <a:avLst/>
              <a:gdLst>
                <a:gd name="T0" fmla="*/ 0 w 50"/>
                <a:gd name="T1" fmla="*/ 57 h 66"/>
                <a:gd name="T2" fmla="*/ 5 w 50"/>
                <a:gd name="T3" fmla="*/ 50 h 66"/>
                <a:gd name="T4" fmla="*/ 27 w 50"/>
                <a:gd name="T5" fmla="*/ 58 h 66"/>
                <a:gd name="T6" fmla="*/ 41 w 50"/>
                <a:gd name="T7" fmla="*/ 48 h 66"/>
                <a:gd name="T8" fmla="*/ 41 w 50"/>
                <a:gd name="T9" fmla="*/ 48 h 66"/>
                <a:gd name="T10" fmla="*/ 25 w 50"/>
                <a:gd name="T11" fmla="*/ 36 h 66"/>
                <a:gd name="T12" fmla="*/ 3 w 50"/>
                <a:gd name="T13" fmla="*/ 18 h 66"/>
                <a:gd name="T14" fmla="*/ 3 w 50"/>
                <a:gd name="T15" fmla="*/ 18 h 66"/>
                <a:gd name="T16" fmla="*/ 25 w 50"/>
                <a:gd name="T17" fmla="*/ 0 h 66"/>
                <a:gd name="T18" fmla="*/ 48 w 50"/>
                <a:gd name="T19" fmla="*/ 7 h 66"/>
                <a:gd name="T20" fmla="*/ 44 w 50"/>
                <a:gd name="T21" fmla="*/ 14 h 66"/>
                <a:gd name="T22" fmla="*/ 25 w 50"/>
                <a:gd name="T23" fmla="*/ 8 h 66"/>
                <a:gd name="T24" fmla="*/ 13 w 50"/>
                <a:gd name="T25" fmla="*/ 17 h 66"/>
                <a:gd name="T26" fmla="*/ 13 w 50"/>
                <a:gd name="T27" fmla="*/ 17 h 66"/>
                <a:gd name="T28" fmla="*/ 29 w 50"/>
                <a:gd name="T29" fmla="*/ 28 h 66"/>
                <a:gd name="T30" fmla="*/ 50 w 50"/>
                <a:gd name="T31" fmla="*/ 47 h 66"/>
                <a:gd name="T32" fmla="*/ 50 w 50"/>
                <a:gd name="T33" fmla="*/ 47 h 66"/>
                <a:gd name="T34" fmla="*/ 27 w 50"/>
                <a:gd name="T35" fmla="*/ 66 h 66"/>
                <a:gd name="T36" fmla="*/ 0 w 50"/>
                <a:gd name="T3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6">
                  <a:moveTo>
                    <a:pt x="0" y="57"/>
                  </a:moveTo>
                  <a:cubicBezTo>
                    <a:pt x="5" y="50"/>
                    <a:pt x="5" y="50"/>
                    <a:pt x="5" y="50"/>
                  </a:cubicBezTo>
                  <a:cubicBezTo>
                    <a:pt x="12" y="55"/>
                    <a:pt x="20" y="58"/>
                    <a:pt x="27" y="58"/>
                  </a:cubicBezTo>
                  <a:cubicBezTo>
                    <a:pt x="35" y="58"/>
                    <a:pt x="41" y="54"/>
                    <a:pt x="41" y="48"/>
                  </a:cubicBezTo>
                  <a:cubicBezTo>
                    <a:pt x="41" y="48"/>
                    <a:pt x="41" y="48"/>
                    <a:pt x="41" y="48"/>
                  </a:cubicBezTo>
                  <a:cubicBezTo>
                    <a:pt x="41" y="41"/>
                    <a:pt x="33" y="39"/>
                    <a:pt x="25" y="36"/>
                  </a:cubicBezTo>
                  <a:cubicBezTo>
                    <a:pt x="15" y="34"/>
                    <a:pt x="3" y="30"/>
                    <a:pt x="3" y="18"/>
                  </a:cubicBezTo>
                  <a:cubicBezTo>
                    <a:pt x="3" y="18"/>
                    <a:pt x="3" y="18"/>
                    <a:pt x="3" y="18"/>
                  </a:cubicBezTo>
                  <a:cubicBezTo>
                    <a:pt x="3" y="7"/>
                    <a:pt x="13" y="0"/>
                    <a:pt x="25" y="0"/>
                  </a:cubicBezTo>
                  <a:cubicBezTo>
                    <a:pt x="33" y="0"/>
                    <a:pt x="42" y="2"/>
                    <a:pt x="48" y="7"/>
                  </a:cubicBezTo>
                  <a:cubicBezTo>
                    <a:pt x="44" y="14"/>
                    <a:pt x="44" y="14"/>
                    <a:pt x="44" y="14"/>
                  </a:cubicBezTo>
                  <a:cubicBezTo>
                    <a:pt x="38" y="10"/>
                    <a:pt x="31" y="8"/>
                    <a:pt x="25" y="8"/>
                  </a:cubicBezTo>
                  <a:cubicBezTo>
                    <a:pt x="17" y="8"/>
                    <a:pt x="13" y="12"/>
                    <a:pt x="13" y="17"/>
                  </a:cubicBezTo>
                  <a:cubicBezTo>
                    <a:pt x="13" y="17"/>
                    <a:pt x="13" y="17"/>
                    <a:pt x="13" y="17"/>
                  </a:cubicBezTo>
                  <a:cubicBezTo>
                    <a:pt x="13" y="23"/>
                    <a:pt x="20" y="26"/>
                    <a:pt x="29" y="28"/>
                  </a:cubicBezTo>
                  <a:cubicBezTo>
                    <a:pt x="39" y="31"/>
                    <a:pt x="50" y="35"/>
                    <a:pt x="50" y="47"/>
                  </a:cubicBezTo>
                  <a:cubicBezTo>
                    <a:pt x="50" y="47"/>
                    <a:pt x="50" y="47"/>
                    <a:pt x="50" y="47"/>
                  </a:cubicBezTo>
                  <a:cubicBezTo>
                    <a:pt x="50" y="59"/>
                    <a:pt x="40" y="66"/>
                    <a:pt x="27" y="66"/>
                  </a:cubicBezTo>
                  <a:cubicBezTo>
                    <a:pt x="18" y="66"/>
                    <a:pt x="7" y="63"/>
                    <a:pt x="0" y="5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50" name="Freeform 41"/>
            <p:cNvSpPr>
              <a:spLocks/>
            </p:cNvSpPr>
            <p:nvPr/>
          </p:nvSpPr>
          <p:spPr bwMode="auto">
            <a:xfrm>
              <a:off x="8302625" y="625476"/>
              <a:ext cx="39688" cy="85725"/>
            </a:xfrm>
            <a:custGeom>
              <a:avLst/>
              <a:gdLst>
                <a:gd name="T0" fmla="*/ 9 w 39"/>
                <a:gd name="T1" fmla="*/ 67 h 85"/>
                <a:gd name="T2" fmla="*/ 9 w 39"/>
                <a:gd name="T3" fmla="*/ 28 h 85"/>
                <a:gd name="T4" fmla="*/ 0 w 39"/>
                <a:gd name="T5" fmla="*/ 28 h 85"/>
                <a:gd name="T6" fmla="*/ 0 w 39"/>
                <a:gd name="T7" fmla="*/ 20 h 85"/>
                <a:gd name="T8" fmla="*/ 9 w 39"/>
                <a:gd name="T9" fmla="*/ 20 h 85"/>
                <a:gd name="T10" fmla="*/ 9 w 39"/>
                <a:gd name="T11" fmla="*/ 0 h 85"/>
                <a:gd name="T12" fmla="*/ 18 w 39"/>
                <a:gd name="T13" fmla="*/ 0 h 85"/>
                <a:gd name="T14" fmla="*/ 18 w 39"/>
                <a:gd name="T15" fmla="*/ 20 h 85"/>
                <a:gd name="T16" fmla="*/ 39 w 39"/>
                <a:gd name="T17" fmla="*/ 20 h 85"/>
                <a:gd name="T18" fmla="*/ 39 w 39"/>
                <a:gd name="T19" fmla="*/ 28 h 85"/>
                <a:gd name="T20" fmla="*/ 18 w 39"/>
                <a:gd name="T21" fmla="*/ 28 h 85"/>
                <a:gd name="T22" fmla="*/ 18 w 39"/>
                <a:gd name="T23" fmla="*/ 66 h 85"/>
                <a:gd name="T24" fmla="*/ 29 w 39"/>
                <a:gd name="T25" fmla="*/ 76 h 85"/>
                <a:gd name="T26" fmla="*/ 39 w 39"/>
                <a:gd name="T27" fmla="*/ 74 h 85"/>
                <a:gd name="T28" fmla="*/ 39 w 39"/>
                <a:gd name="T29" fmla="*/ 82 h 85"/>
                <a:gd name="T30" fmla="*/ 27 w 39"/>
                <a:gd name="T31" fmla="*/ 85 h 85"/>
                <a:gd name="T32" fmla="*/ 9 w 39"/>
                <a:gd name="T33"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5">
                  <a:moveTo>
                    <a:pt x="9" y="67"/>
                  </a:moveTo>
                  <a:cubicBezTo>
                    <a:pt x="9" y="28"/>
                    <a:pt x="9" y="28"/>
                    <a:pt x="9" y="28"/>
                  </a:cubicBezTo>
                  <a:cubicBezTo>
                    <a:pt x="0" y="28"/>
                    <a:pt x="0" y="28"/>
                    <a:pt x="0" y="28"/>
                  </a:cubicBezTo>
                  <a:cubicBezTo>
                    <a:pt x="0" y="20"/>
                    <a:pt x="0" y="20"/>
                    <a:pt x="0" y="20"/>
                  </a:cubicBezTo>
                  <a:cubicBezTo>
                    <a:pt x="9" y="20"/>
                    <a:pt x="9" y="20"/>
                    <a:pt x="9" y="20"/>
                  </a:cubicBezTo>
                  <a:cubicBezTo>
                    <a:pt x="9" y="0"/>
                    <a:pt x="9" y="0"/>
                    <a:pt x="9" y="0"/>
                  </a:cubicBezTo>
                  <a:cubicBezTo>
                    <a:pt x="18" y="0"/>
                    <a:pt x="18" y="0"/>
                    <a:pt x="18" y="0"/>
                  </a:cubicBezTo>
                  <a:cubicBezTo>
                    <a:pt x="18" y="20"/>
                    <a:pt x="18" y="20"/>
                    <a:pt x="18" y="20"/>
                  </a:cubicBezTo>
                  <a:cubicBezTo>
                    <a:pt x="39" y="20"/>
                    <a:pt x="39" y="20"/>
                    <a:pt x="39" y="20"/>
                  </a:cubicBezTo>
                  <a:cubicBezTo>
                    <a:pt x="39" y="28"/>
                    <a:pt x="39" y="28"/>
                    <a:pt x="39" y="28"/>
                  </a:cubicBezTo>
                  <a:cubicBezTo>
                    <a:pt x="18" y="28"/>
                    <a:pt x="18" y="28"/>
                    <a:pt x="18" y="28"/>
                  </a:cubicBezTo>
                  <a:cubicBezTo>
                    <a:pt x="18" y="66"/>
                    <a:pt x="18" y="66"/>
                    <a:pt x="18" y="66"/>
                  </a:cubicBezTo>
                  <a:cubicBezTo>
                    <a:pt x="18" y="74"/>
                    <a:pt x="23" y="76"/>
                    <a:pt x="29" y="76"/>
                  </a:cubicBezTo>
                  <a:cubicBezTo>
                    <a:pt x="33" y="76"/>
                    <a:pt x="35" y="76"/>
                    <a:pt x="39" y="74"/>
                  </a:cubicBezTo>
                  <a:cubicBezTo>
                    <a:pt x="39" y="82"/>
                    <a:pt x="39" y="82"/>
                    <a:pt x="39" y="82"/>
                  </a:cubicBezTo>
                  <a:cubicBezTo>
                    <a:pt x="35" y="84"/>
                    <a:pt x="32" y="85"/>
                    <a:pt x="27" y="85"/>
                  </a:cubicBezTo>
                  <a:cubicBezTo>
                    <a:pt x="17" y="85"/>
                    <a:pt x="9" y="80"/>
                    <a:pt x="9"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51" name="Freeform 42"/>
            <p:cNvSpPr>
              <a:spLocks noEditPoints="1"/>
            </p:cNvSpPr>
            <p:nvPr/>
          </p:nvSpPr>
          <p:spPr bwMode="auto">
            <a:xfrm>
              <a:off x="8355013" y="642938"/>
              <a:ext cx="68263" cy="68263"/>
            </a:xfrm>
            <a:custGeom>
              <a:avLst/>
              <a:gdLst>
                <a:gd name="T0" fmla="*/ 0 w 67"/>
                <a:gd name="T1" fmla="*/ 34 h 67"/>
                <a:gd name="T2" fmla="*/ 0 w 67"/>
                <a:gd name="T3" fmla="*/ 34 h 67"/>
                <a:gd name="T4" fmla="*/ 34 w 67"/>
                <a:gd name="T5" fmla="*/ 0 h 67"/>
                <a:gd name="T6" fmla="*/ 67 w 67"/>
                <a:gd name="T7" fmla="*/ 34 h 67"/>
                <a:gd name="T8" fmla="*/ 67 w 67"/>
                <a:gd name="T9" fmla="*/ 34 h 67"/>
                <a:gd name="T10" fmla="*/ 34 w 67"/>
                <a:gd name="T11" fmla="*/ 67 h 67"/>
                <a:gd name="T12" fmla="*/ 0 w 67"/>
                <a:gd name="T13" fmla="*/ 34 h 67"/>
                <a:gd name="T14" fmla="*/ 57 w 67"/>
                <a:gd name="T15" fmla="*/ 34 h 67"/>
                <a:gd name="T16" fmla="*/ 57 w 67"/>
                <a:gd name="T17" fmla="*/ 34 h 67"/>
                <a:gd name="T18" fmla="*/ 34 w 67"/>
                <a:gd name="T19" fmla="*/ 9 h 67"/>
                <a:gd name="T20" fmla="*/ 10 w 67"/>
                <a:gd name="T21" fmla="*/ 34 h 67"/>
                <a:gd name="T22" fmla="*/ 10 w 67"/>
                <a:gd name="T23" fmla="*/ 34 h 67"/>
                <a:gd name="T24" fmla="*/ 34 w 67"/>
                <a:gd name="T25" fmla="*/ 59 h 67"/>
                <a:gd name="T26" fmla="*/ 57 w 67"/>
                <a:gd name="T27"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0" y="34"/>
                  </a:moveTo>
                  <a:cubicBezTo>
                    <a:pt x="0" y="34"/>
                    <a:pt x="0" y="34"/>
                    <a:pt x="0" y="34"/>
                  </a:cubicBezTo>
                  <a:cubicBezTo>
                    <a:pt x="0" y="16"/>
                    <a:pt x="15" y="0"/>
                    <a:pt x="34" y="0"/>
                  </a:cubicBezTo>
                  <a:cubicBezTo>
                    <a:pt x="53" y="0"/>
                    <a:pt x="67" y="16"/>
                    <a:pt x="67" y="34"/>
                  </a:cubicBezTo>
                  <a:cubicBezTo>
                    <a:pt x="67" y="34"/>
                    <a:pt x="67" y="34"/>
                    <a:pt x="67" y="34"/>
                  </a:cubicBezTo>
                  <a:cubicBezTo>
                    <a:pt x="67" y="52"/>
                    <a:pt x="53" y="67"/>
                    <a:pt x="34" y="67"/>
                  </a:cubicBezTo>
                  <a:cubicBezTo>
                    <a:pt x="14" y="67"/>
                    <a:pt x="0" y="52"/>
                    <a:pt x="0" y="34"/>
                  </a:cubicBezTo>
                  <a:moveTo>
                    <a:pt x="57" y="34"/>
                  </a:moveTo>
                  <a:cubicBezTo>
                    <a:pt x="57" y="34"/>
                    <a:pt x="57" y="34"/>
                    <a:pt x="57" y="34"/>
                  </a:cubicBezTo>
                  <a:cubicBezTo>
                    <a:pt x="57" y="20"/>
                    <a:pt x="47" y="9"/>
                    <a:pt x="34" y="9"/>
                  </a:cubicBezTo>
                  <a:cubicBezTo>
                    <a:pt x="20" y="9"/>
                    <a:pt x="10" y="20"/>
                    <a:pt x="10" y="34"/>
                  </a:cubicBezTo>
                  <a:cubicBezTo>
                    <a:pt x="10" y="34"/>
                    <a:pt x="10" y="34"/>
                    <a:pt x="10" y="34"/>
                  </a:cubicBezTo>
                  <a:cubicBezTo>
                    <a:pt x="10" y="48"/>
                    <a:pt x="20" y="59"/>
                    <a:pt x="34" y="59"/>
                  </a:cubicBezTo>
                  <a:cubicBezTo>
                    <a:pt x="48" y="59"/>
                    <a:pt x="57" y="48"/>
                    <a:pt x="57"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52" name="Freeform 43"/>
            <p:cNvSpPr>
              <a:spLocks/>
            </p:cNvSpPr>
            <p:nvPr/>
          </p:nvSpPr>
          <p:spPr bwMode="auto">
            <a:xfrm>
              <a:off x="8442325" y="642938"/>
              <a:ext cx="36513" cy="68263"/>
            </a:xfrm>
            <a:custGeom>
              <a:avLst/>
              <a:gdLst>
                <a:gd name="T0" fmla="*/ 0 w 36"/>
                <a:gd name="T1" fmla="*/ 2 h 66"/>
                <a:gd name="T2" fmla="*/ 9 w 36"/>
                <a:gd name="T3" fmla="*/ 2 h 66"/>
                <a:gd name="T4" fmla="*/ 9 w 36"/>
                <a:gd name="T5" fmla="*/ 19 h 66"/>
                <a:gd name="T6" fmla="*/ 36 w 36"/>
                <a:gd name="T7" fmla="*/ 1 h 66"/>
                <a:gd name="T8" fmla="*/ 36 w 36"/>
                <a:gd name="T9" fmla="*/ 11 h 66"/>
                <a:gd name="T10" fmla="*/ 35 w 36"/>
                <a:gd name="T11" fmla="*/ 11 h 66"/>
                <a:gd name="T12" fmla="*/ 9 w 36"/>
                <a:gd name="T13" fmla="*/ 40 h 66"/>
                <a:gd name="T14" fmla="*/ 9 w 36"/>
                <a:gd name="T15" fmla="*/ 66 h 66"/>
                <a:gd name="T16" fmla="*/ 0 w 36"/>
                <a:gd name="T17" fmla="*/ 66 h 66"/>
                <a:gd name="T18" fmla="*/ 0 w 36"/>
                <a:gd name="T1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2"/>
                  </a:moveTo>
                  <a:cubicBezTo>
                    <a:pt x="9" y="2"/>
                    <a:pt x="9" y="2"/>
                    <a:pt x="9" y="2"/>
                  </a:cubicBezTo>
                  <a:cubicBezTo>
                    <a:pt x="9" y="19"/>
                    <a:pt x="9" y="19"/>
                    <a:pt x="9" y="19"/>
                  </a:cubicBezTo>
                  <a:cubicBezTo>
                    <a:pt x="14" y="8"/>
                    <a:pt x="23" y="0"/>
                    <a:pt x="36" y="1"/>
                  </a:cubicBezTo>
                  <a:cubicBezTo>
                    <a:pt x="36" y="11"/>
                    <a:pt x="36" y="11"/>
                    <a:pt x="36" y="11"/>
                  </a:cubicBezTo>
                  <a:cubicBezTo>
                    <a:pt x="35" y="11"/>
                    <a:pt x="35" y="11"/>
                    <a:pt x="35" y="11"/>
                  </a:cubicBezTo>
                  <a:cubicBezTo>
                    <a:pt x="21" y="11"/>
                    <a:pt x="9" y="21"/>
                    <a:pt x="9" y="40"/>
                  </a:cubicBezTo>
                  <a:cubicBezTo>
                    <a:pt x="9" y="66"/>
                    <a:pt x="9" y="66"/>
                    <a:pt x="9" y="66"/>
                  </a:cubicBezTo>
                  <a:cubicBezTo>
                    <a:pt x="0" y="66"/>
                    <a:pt x="0" y="66"/>
                    <a:pt x="0" y="66"/>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53" name="Rectangle 44"/>
            <p:cNvSpPr>
              <a:spLocks noChangeArrowheads="1"/>
            </p:cNvSpPr>
            <p:nvPr/>
          </p:nvSpPr>
          <p:spPr bwMode="auto">
            <a:xfrm>
              <a:off x="8482013" y="696913"/>
              <a:ext cx="1270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54" name="Freeform 45"/>
            <p:cNvSpPr>
              <a:spLocks noEditPoints="1"/>
            </p:cNvSpPr>
            <p:nvPr/>
          </p:nvSpPr>
          <p:spPr bwMode="auto">
            <a:xfrm>
              <a:off x="8497888" y="608013"/>
              <a:ext cx="34925" cy="34925"/>
            </a:xfrm>
            <a:custGeom>
              <a:avLst/>
              <a:gdLst>
                <a:gd name="T0" fmla="*/ 0 w 35"/>
                <a:gd name="T1" fmla="*/ 18 h 35"/>
                <a:gd name="T2" fmla="*/ 2 w 35"/>
                <a:gd name="T3" fmla="*/ 9 h 35"/>
                <a:gd name="T4" fmla="*/ 9 w 35"/>
                <a:gd name="T5" fmla="*/ 2 h 35"/>
                <a:gd name="T6" fmla="*/ 18 w 35"/>
                <a:gd name="T7" fmla="*/ 0 h 35"/>
                <a:gd name="T8" fmla="*/ 26 w 35"/>
                <a:gd name="T9" fmla="*/ 2 h 35"/>
                <a:gd name="T10" fmla="*/ 33 w 35"/>
                <a:gd name="T11" fmla="*/ 9 h 35"/>
                <a:gd name="T12" fmla="*/ 35 w 35"/>
                <a:gd name="T13" fmla="*/ 18 h 35"/>
                <a:gd name="T14" fmla="*/ 33 w 35"/>
                <a:gd name="T15" fmla="*/ 26 h 35"/>
                <a:gd name="T16" fmla="*/ 27 w 35"/>
                <a:gd name="T17" fmla="*/ 33 h 35"/>
                <a:gd name="T18" fmla="*/ 18 w 35"/>
                <a:gd name="T19" fmla="*/ 35 h 35"/>
                <a:gd name="T20" fmla="*/ 9 w 35"/>
                <a:gd name="T21" fmla="*/ 33 h 35"/>
                <a:gd name="T22" fmla="*/ 2 w 35"/>
                <a:gd name="T23" fmla="*/ 26 h 35"/>
                <a:gd name="T24" fmla="*/ 0 w 35"/>
                <a:gd name="T25" fmla="*/ 18 h 35"/>
                <a:gd name="T26" fmla="*/ 3 w 35"/>
                <a:gd name="T27" fmla="*/ 18 h 35"/>
                <a:gd name="T28" fmla="*/ 5 w 35"/>
                <a:gd name="T29" fmla="*/ 25 h 35"/>
                <a:gd name="T30" fmla="*/ 10 w 35"/>
                <a:gd name="T31" fmla="*/ 31 h 35"/>
                <a:gd name="T32" fmla="*/ 18 w 35"/>
                <a:gd name="T33" fmla="*/ 33 h 35"/>
                <a:gd name="T34" fmla="*/ 25 w 35"/>
                <a:gd name="T35" fmla="*/ 31 h 35"/>
                <a:gd name="T36" fmla="*/ 31 w 35"/>
                <a:gd name="T37" fmla="*/ 25 h 35"/>
                <a:gd name="T38" fmla="*/ 33 w 35"/>
                <a:gd name="T39" fmla="*/ 18 h 35"/>
                <a:gd name="T40" fmla="*/ 31 w 35"/>
                <a:gd name="T41" fmla="*/ 10 h 35"/>
                <a:gd name="T42" fmla="*/ 25 w 35"/>
                <a:gd name="T43" fmla="*/ 4 h 35"/>
                <a:gd name="T44" fmla="*/ 18 w 35"/>
                <a:gd name="T45" fmla="*/ 2 h 35"/>
                <a:gd name="T46" fmla="*/ 10 w 35"/>
                <a:gd name="T47" fmla="*/ 4 h 35"/>
                <a:gd name="T48" fmla="*/ 5 w 35"/>
                <a:gd name="T49" fmla="*/ 10 h 35"/>
                <a:gd name="T50" fmla="*/ 3 w 35"/>
                <a:gd name="T51" fmla="*/ 18 h 35"/>
                <a:gd name="T52" fmla="*/ 25 w 35"/>
                <a:gd name="T53" fmla="*/ 13 h 35"/>
                <a:gd name="T54" fmla="*/ 24 w 35"/>
                <a:gd name="T55" fmla="*/ 17 h 35"/>
                <a:gd name="T56" fmla="*/ 21 w 35"/>
                <a:gd name="T57" fmla="*/ 19 h 35"/>
                <a:gd name="T58" fmla="*/ 27 w 35"/>
                <a:gd name="T59" fmla="*/ 28 h 35"/>
                <a:gd name="T60" fmla="*/ 23 w 35"/>
                <a:gd name="T61" fmla="*/ 28 h 35"/>
                <a:gd name="T62" fmla="*/ 18 w 35"/>
                <a:gd name="T63" fmla="*/ 20 h 35"/>
                <a:gd name="T64" fmla="*/ 15 w 35"/>
                <a:gd name="T65" fmla="*/ 20 h 35"/>
                <a:gd name="T66" fmla="*/ 15 w 35"/>
                <a:gd name="T67" fmla="*/ 28 h 35"/>
                <a:gd name="T68" fmla="*/ 11 w 35"/>
                <a:gd name="T69" fmla="*/ 28 h 35"/>
                <a:gd name="T70" fmla="*/ 11 w 35"/>
                <a:gd name="T71" fmla="*/ 7 h 35"/>
                <a:gd name="T72" fmla="*/ 17 w 35"/>
                <a:gd name="T73" fmla="*/ 7 h 35"/>
                <a:gd name="T74" fmla="*/ 23 w 35"/>
                <a:gd name="T75" fmla="*/ 9 h 35"/>
                <a:gd name="T76" fmla="*/ 25 w 35"/>
                <a:gd name="T77" fmla="*/ 13 h 35"/>
                <a:gd name="T78" fmla="*/ 15 w 35"/>
                <a:gd name="T79" fmla="*/ 17 h 35"/>
                <a:gd name="T80" fmla="*/ 17 w 35"/>
                <a:gd name="T81" fmla="*/ 17 h 35"/>
                <a:gd name="T82" fmla="*/ 20 w 35"/>
                <a:gd name="T83" fmla="*/ 16 h 35"/>
                <a:gd name="T84" fmla="*/ 21 w 35"/>
                <a:gd name="T85" fmla="*/ 13 h 35"/>
                <a:gd name="T86" fmla="*/ 20 w 35"/>
                <a:gd name="T87" fmla="*/ 11 h 35"/>
                <a:gd name="T88" fmla="*/ 17 w 35"/>
                <a:gd name="T89" fmla="*/ 10 h 35"/>
                <a:gd name="T90" fmla="*/ 15 w 35"/>
                <a:gd name="T91" fmla="*/ 10 h 35"/>
                <a:gd name="T92" fmla="*/ 15 w 35"/>
                <a:gd name="T9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 h="35">
                  <a:moveTo>
                    <a:pt x="0" y="18"/>
                  </a:moveTo>
                  <a:cubicBezTo>
                    <a:pt x="0" y="14"/>
                    <a:pt x="1" y="11"/>
                    <a:pt x="2" y="9"/>
                  </a:cubicBezTo>
                  <a:cubicBezTo>
                    <a:pt x="4" y="6"/>
                    <a:pt x="6" y="4"/>
                    <a:pt x="9" y="2"/>
                  </a:cubicBezTo>
                  <a:cubicBezTo>
                    <a:pt x="12" y="1"/>
                    <a:pt x="15" y="0"/>
                    <a:pt x="18" y="0"/>
                  </a:cubicBezTo>
                  <a:cubicBezTo>
                    <a:pt x="21" y="0"/>
                    <a:pt x="24" y="1"/>
                    <a:pt x="26" y="2"/>
                  </a:cubicBezTo>
                  <a:cubicBezTo>
                    <a:pt x="29" y="4"/>
                    <a:pt x="31" y="6"/>
                    <a:pt x="33" y="9"/>
                  </a:cubicBezTo>
                  <a:cubicBezTo>
                    <a:pt x="35" y="11"/>
                    <a:pt x="35" y="14"/>
                    <a:pt x="35" y="18"/>
                  </a:cubicBezTo>
                  <a:cubicBezTo>
                    <a:pt x="35" y="21"/>
                    <a:pt x="35" y="23"/>
                    <a:pt x="33" y="26"/>
                  </a:cubicBezTo>
                  <a:cubicBezTo>
                    <a:pt x="32" y="29"/>
                    <a:pt x="29" y="31"/>
                    <a:pt x="27" y="33"/>
                  </a:cubicBezTo>
                  <a:cubicBezTo>
                    <a:pt x="24" y="34"/>
                    <a:pt x="21" y="35"/>
                    <a:pt x="18" y="35"/>
                  </a:cubicBezTo>
                  <a:cubicBezTo>
                    <a:pt x="14" y="35"/>
                    <a:pt x="11" y="34"/>
                    <a:pt x="9" y="33"/>
                  </a:cubicBezTo>
                  <a:cubicBezTo>
                    <a:pt x="6" y="31"/>
                    <a:pt x="4" y="29"/>
                    <a:pt x="2" y="26"/>
                  </a:cubicBezTo>
                  <a:cubicBezTo>
                    <a:pt x="1" y="24"/>
                    <a:pt x="0" y="21"/>
                    <a:pt x="0" y="18"/>
                  </a:cubicBezTo>
                  <a:close/>
                  <a:moveTo>
                    <a:pt x="3" y="18"/>
                  </a:moveTo>
                  <a:cubicBezTo>
                    <a:pt x="3" y="20"/>
                    <a:pt x="3" y="23"/>
                    <a:pt x="5" y="25"/>
                  </a:cubicBezTo>
                  <a:cubicBezTo>
                    <a:pt x="6" y="27"/>
                    <a:pt x="8" y="29"/>
                    <a:pt x="10" y="31"/>
                  </a:cubicBezTo>
                  <a:cubicBezTo>
                    <a:pt x="12" y="32"/>
                    <a:pt x="15" y="33"/>
                    <a:pt x="18" y="33"/>
                  </a:cubicBezTo>
                  <a:cubicBezTo>
                    <a:pt x="20" y="33"/>
                    <a:pt x="23" y="32"/>
                    <a:pt x="25" y="31"/>
                  </a:cubicBezTo>
                  <a:cubicBezTo>
                    <a:pt x="28" y="29"/>
                    <a:pt x="29" y="27"/>
                    <a:pt x="31" y="25"/>
                  </a:cubicBezTo>
                  <a:cubicBezTo>
                    <a:pt x="32" y="23"/>
                    <a:pt x="33" y="20"/>
                    <a:pt x="33" y="18"/>
                  </a:cubicBezTo>
                  <a:cubicBezTo>
                    <a:pt x="33" y="15"/>
                    <a:pt x="32" y="12"/>
                    <a:pt x="31" y="10"/>
                  </a:cubicBezTo>
                  <a:cubicBezTo>
                    <a:pt x="29" y="8"/>
                    <a:pt x="28" y="6"/>
                    <a:pt x="25" y="4"/>
                  </a:cubicBezTo>
                  <a:cubicBezTo>
                    <a:pt x="23" y="3"/>
                    <a:pt x="20" y="2"/>
                    <a:pt x="18" y="2"/>
                  </a:cubicBezTo>
                  <a:cubicBezTo>
                    <a:pt x="15" y="2"/>
                    <a:pt x="12" y="3"/>
                    <a:pt x="10" y="4"/>
                  </a:cubicBezTo>
                  <a:cubicBezTo>
                    <a:pt x="8" y="6"/>
                    <a:pt x="6" y="8"/>
                    <a:pt x="5" y="10"/>
                  </a:cubicBezTo>
                  <a:cubicBezTo>
                    <a:pt x="3" y="12"/>
                    <a:pt x="3" y="15"/>
                    <a:pt x="3" y="18"/>
                  </a:cubicBezTo>
                  <a:close/>
                  <a:moveTo>
                    <a:pt x="25" y="13"/>
                  </a:moveTo>
                  <a:cubicBezTo>
                    <a:pt x="25" y="14"/>
                    <a:pt x="24" y="16"/>
                    <a:pt x="24" y="17"/>
                  </a:cubicBezTo>
                  <a:cubicBezTo>
                    <a:pt x="23" y="18"/>
                    <a:pt x="22" y="18"/>
                    <a:pt x="21" y="19"/>
                  </a:cubicBezTo>
                  <a:cubicBezTo>
                    <a:pt x="27" y="28"/>
                    <a:pt x="27" y="28"/>
                    <a:pt x="27" y="28"/>
                  </a:cubicBezTo>
                  <a:cubicBezTo>
                    <a:pt x="23" y="28"/>
                    <a:pt x="23" y="28"/>
                    <a:pt x="23" y="28"/>
                  </a:cubicBezTo>
                  <a:cubicBezTo>
                    <a:pt x="18" y="20"/>
                    <a:pt x="18" y="20"/>
                    <a:pt x="18" y="20"/>
                  </a:cubicBezTo>
                  <a:cubicBezTo>
                    <a:pt x="15" y="20"/>
                    <a:pt x="15" y="20"/>
                    <a:pt x="15" y="20"/>
                  </a:cubicBezTo>
                  <a:cubicBezTo>
                    <a:pt x="15" y="28"/>
                    <a:pt x="15" y="28"/>
                    <a:pt x="15" y="28"/>
                  </a:cubicBezTo>
                  <a:cubicBezTo>
                    <a:pt x="11" y="28"/>
                    <a:pt x="11" y="28"/>
                    <a:pt x="11" y="28"/>
                  </a:cubicBezTo>
                  <a:cubicBezTo>
                    <a:pt x="11" y="7"/>
                    <a:pt x="11" y="7"/>
                    <a:pt x="11" y="7"/>
                  </a:cubicBezTo>
                  <a:cubicBezTo>
                    <a:pt x="17" y="7"/>
                    <a:pt x="17" y="7"/>
                    <a:pt x="17" y="7"/>
                  </a:cubicBezTo>
                  <a:cubicBezTo>
                    <a:pt x="20" y="7"/>
                    <a:pt x="22" y="8"/>
                    <a:pt x="23" y="9"/>
                  </a:cubicBezTo>
                  <a:cubicBezTo>
                    <a:pt x="24" y="10"/>
                    <a:pt x="25" y="11"/>
                    <a:pt x="25" y="13"/>
                  </a:cubicBezTo>
                  <a:close/>
                  <a:moveTo>
                    <a:pt x="15" y="17"/>
                  </a:moveTo>
                  <a:cubicBezTo>
                    <a:pt x="17" y="17"/>
                    <a:pt x="17" y="17"/>
                    <a:pt x="17" y="17"/>
                  </a:cubicBezTo>
                  <a:cubicBezTo>
                    <a:pt x="18" y="17"/>
                    <a:pt x="19" y="16"/>
                    <a:pt x="20" y="16"/>
                  </a:cubicBezTo>
                  <a:cubicBezTo>
                    <a:pt x="21" y="15"/>
                    <a:pt x="21" y="14"/>
                    <a:pt x="21" y="13"/>
                  </a:cubicBezTo>
                  <a:cubicBezTo>
                    <a:pt x="21" y="12"/>
                    <a:pt x="21" y="11"/>
                    <a:pt x="20" y="11"/>
                  </a:cubicBezTo>
                  <a:cubicBezTo>
                    <a:pt x="20" y="10"/>
                    <a:pt x="19" y="10"/>
                    <a:pt x="17" y="10"/>
                  </a:cubicBezTo>
                  <a:cubicBezTo>
                    <a:pt x="15" y="10"/>
                    <a:pt x="15" y="10"/>
                    <a:pt x="15" y="10"/>
                  </a:cubicBezTo>
                  <a:lnTo>
                    <a:pt x="1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sp>
        <p:nvSpPr>
          <p:cNvPr id="49" name="Rectangle 24"/>
          <p:cNvSpPr>
            <a:spLocks noChangeArrowheads="1"/>
          </p:cNvSpPr>
          <p:nvPr/>
        </p:nvSpPr>
        <p:spPr bwMode="auto">
          <a:xfrm>
            <a:off x="3093194" y="655628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bg1"/>
                </a:solidFill>
                <a:latin typeface="Calibri" panose="020F0502020204030204" pitchFamily="34" charset="0"/>
                <a:cs typeface="ＭＳ Ｐゴシック"/>
              </a:rPr>
              <a:t>© 2023 by Hartford Funds</a:t>
            </a:r>
            <a:endParaRPr lang="en-US" sz="800" b="0" dirty="0">
              <a:solidFill>
                <a:schemeClr val="bg1"/>
              </a:solidFill>
              <a:latin typeface="Calibri" panose="020F0502020204030204" pitchFamily="34" charset="0"/>
              <a:cs typeface="ＭＳ Ｐゴシック"/>
            </a:endParaRPr>
          </a:p>
        </p:txBody>
      </p:sp>
      <p:sp>
        <p:nvSpPr>
          <p:cNvPr id="2" name="Slide Number Placeholder 1">
            <a:extLst>
              <a:ext uri="{FF2B5EF4-FFF2-40B4-BE49-F238E27FC236}">
                <a16:creationId xmlns:a16="http://schemas.microsoft.com/office/drawing/2014/main" id="{6A16710E-EE0D-43D2-AE5B-30A64FCBAF21}"/>
              </a:ext>
            </a:extLst>
          </p:cNvPr>
          <p:cNvSpPr>
            <a:spLocks noGrp="1"/>
          </p:cNvSpPr>
          <p:nvPr>
            <p:ph type="sldNum" sz="quarter" idx="12"/>
          </p:nvPr>
        </p:nvSpPr>
        <p:spPr/>
        <p:txBody>
          <a:bodyPr/>
          <a:lstStyle/>
          <a:p>
            <a:pPr>
              <a:defRPr/>
            </a:pPr>
            <a:fld id="{8C305B3F-E5A9-4347-88D9-AB79E8B741D3}" type="slidenum">
              <a:rPr lang="en-US" smtClean="0"/>
              <a:pPr>
                <a:defRPr/>
              </a:pPr>
              <a:t>1</a:t>
            </a:fld>
            <a:endParaRPr lang="en-US" dirty="0"/>
          </a:p>
        </p:txBody>
      </p:sp>
      <p:sp>
        <p:nvSpPr>
          <p:cNvPr id="5" name="Text Box 3">
            <a:extLst>
              <a:ext uri="{FF2B5EF4-FFF2-40B4-BE49-F238E27FC236}">
                <a16:creationId xmlns:a16="http://schemas.microsoft.com/office/drawing/2014/main" id="{308B6088-DB28-F005-72AF-0E078ABC6242}"/>
              </a:ext>
            </a:extLst>
          </p:cNvPr>
          <p:cNvSpPr txBox="1">
            <a:spLocks noChangeArrowheads="1"/>
          </p:cNvSpPr>
          <p:nvPr/>
        </p:nvSpPr>
        <p:spPr bwMode="auto">
          <a:xfrm>
            <a:off x="868528" y="2986470"/>
            <a:ext cx="5708735" cy="1138773"/>
          </a:xfrm>
          <a:prstGeom prst="rect">
            <a:avLst/>
          </a:prstGeom>
          <a:noFill/>
          <a:ln w="9525">
            <a:noFill/>
            <a:miter lim="800000"/>
            <a:headEnd/>
            <a:tailEnd/>
          </a:ln>
        </p:spPr>
        <p:txBody>
          <a:bodyPr wrap="square">
            <a:spAutoFit/>
          </a:bodyPr>
          <a:lstStyle/>
          <a:p>
            <a:r>
              <a:rPr lang="en-US" sz="4400" dirty="0">
                <a:solidFill>
                  <a:schemeClr val="bg1"/>
                </a:solidFill>
                <a:latin typeface="Arial Narrow" panose="020B0606020202030204" pitchFamily="34" charset="0"/>
                <a:cs typeface="Calibri" panose="020F0502020204030204" pitchFamily="34" charset="0"/>
              </a:rPr>
              <a:t>Retain Your Brain</a:t>
            </a:r>
          </a:p>
          <a:p>
            <a:pPr marL="0" marR="0">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rPr>
              <a:t>How to age-proof your most valuable asset</a:t>
            </a:r>
          </a:p>
        </p:txBody>
      </p:sp>
    </p:spTree>
    <p:extLst>
      <p:ext uri="{BB962C8B-B14F-4D97-AF65-F5344CB8AC3E}">
        <p14:creationId xmlns:p14="http://schemas.microsoft.com/office/powerpoint/2010/main" val="428091334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8E76C3-400F-CD8C-DE86-C6FF63320305}"/>
              </a:ext>
            </a:extLst>
          </p:cNvPr>
          <p:cNvPicPr>
            <a:picLocks noChangeAspect="1"/>
          </p:cNvPicPr>
          <p:nvPr/>
        </p:nvPicPr>
        <p:blipFill>
          <a:blip r:embed="rId3"/>
          <a:stretch>
            <a:fillRect/>
          </a:stretch>
        </p:blipFill>
        <p:spPr>
          <a:xfrm>
            <a:off x="-9832" y="13476"/>
            <a:ext cx="12359148" cy="688483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0218" t="12894" r="38999" b="68710"/>
          <a:stretch/>
        </p:blipFill>
        <p:spPr>
          <a:xfrm>
            <a:off x="6858000" y="2359742"/>
            <a:ext cx="5334000" cy="1591773"/>
          </a:xfrm>
          <a:prstGeom prst="rect">
            <a:avLst/>
          </a:prstGeom>
        </p:spPr>
      </p:pic>
      <p:sp>
        <p:nvSpPr>
          <p:cNvPr id="8" name="Title 1"/>
          <p:cNvSpPr txBox="1">
            <a:spLocks/>
          </p:cNvSpPr>
          <p:nvPr/>
        </p:nvSpPr>
        <p:spPr>
          <a:xfrm>
            <a:off x="7848919" y="2739934"/>
            <a:ext cx="3741088" cy="990600"/>
          </a:xfrm>
          <a:prstGeom prst="rect">
            <a:avLst/>
          </a:prstGeom>
        </p:spPr>
        <p:txBody>
          <a:bodyPr>
            <a:noAutofit/>
          </a:bodyPr>
          <a:lstStyle>
            <a:lvl1pPr algn="l" rtl="0" fontAlgn="base">
              <a:spcBef>
                <a:spcPct val="0"/>
              </a:spcBef>
              <a:spcAft>
                <a:spcPct val="0"/>
              </a:spcAft>
              <a:defRPr sz="3500">
                <a:solidFill>
                  <a:schemeClr val="tx1"/>
                </a:solidFill>
                <a:latin typeface="Arial" pitchFamily="34" charset="0"/>
                <a:ea typeface="+mj-ea"/>
                <a:cs typeface="Arial" pitchFamily="34" charset="0"/>
              </a:defRPr>
            </a:lvl1pPr>
            <a:lvl2pPr algn="l" rtl="0" fontAlgn="base">
              <a:spcBef>
                <a:spcPct val="0"/>
              </a:spcBef>
              <a:spcAft>
                <a:spcPct val="0"/>
              </a:spcAft>
              <a:defRPr sz="3500">
                <a:solidFill>
                  <a:schemeClr val="tx1"/>
                </a:solidFill>
                <a:latin typeface="Arial" charset="0"/>
                <a:cs typeface="Arial" charset="0"/>
              </a:defRPr>
            </a:lvl2pPr>
            <a:lvl3pPr algn="l" rtl="0" fontAlgn="base">
              <a:spcBef>
                <a:spcPct val="0"/>
              </a:spcBef>
              <a:spcAft>
                <a:spcPct val="0"/>
              </a:spcAft>
              <a:defRPr sz="3500">
                <a:solidFill>
                  <a:schemeClr val="tx1"/>
                </a:solidFill>
                <a:latin typeface="Arial" charset="0"/>
                <a:cs typeface="Arial" charset="0"/>
              </a:defRPr>
            </a:lvl3pPr>
            <a:lvl4pPr algn="l" rtl="0" fontAlgn="base">
              <a:spcBef>
                <a:spcPct val="0"/>
              </a:spcBef>
              <a:spcAft>
                <a:spcPct val="0"/>
              </a:spcAft>
              <a:defRPr sz="3500">
                <a:solidFill>
                  <a:schemeClr val="tx1"/>
                </a:solidFill>
                <a:latin typeface="Arial" charset="0"/>
                <a:cs typeface="Arial" charset="0"/>
              </a:defRPr>
            </a:lvl4pPr>
            <a:lvl5pPr algn="l" rtl="0" fontAlgn="base">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a:lstStyle>
          <a:p>
            <a:pPr>
              <a:lnSpc>
                <a:spcPts val="3400"/>
              </a:lnSpc>
            </a:pPr>
            <a:r>
              <a:rPr lang="en-US" sz="3200" kern="0" dirty="0">
                <a:solidFill>
                  <a:schemeClr val="bg1"/>
                </a:solidFill>
                <a:latin typeface="Calibri" panose="020F0502020204030204" pitchFamily="34" charset="0"/>
                <a:cs typeface="Calibri" panose="020F0502020204030204" pitchFamily="34" charset="0"/>
              </a:rPr>
              <a:t>The Importance </a:t>
            </a:r>
            <a:br>
              <a:rPr lang="en-US" sz="3200" kern="0" dirty="0">
                <a:solidFill>
                  <a:schemeClr val="bg1"/>
                </a:solidFill>
                <a:latin typeface="Calibri" panose="020F0502020204030204" pitchFamily="34" charset="0"/>
                <a:cs typeface="Calibri" panose="020F0502020204030204" pitchFamily="34" charset="0"/>
              </a:rPr>
            </a:br>
            <a:r>
              <a:rPr lang="en-US" sz="3200" kern="0" dirty="0">
                <a:solidFill>
                  <a:schemeClr val="bg1"/>
                </a:solidFill>
                <a:latin typeface="Calibri" panose="020F0502020204030204" pitchFamily="34" charset="0"/>
                <a:cs typeface="Calibri" panose="020F0502020204030204" pitchFamily="34" charset="0"/>
              </a:rPr>
              <a:t>of Brain Health</a:t>
            </a:r>
          </a:p>
        </p:txBody>
      </p:sp>
      <p:sp>
        <p:nvSpPr>
          <p:cNvPr id="2" name="Slide Number Placeholder 1">
            <a:extLst>
              <a:ext uri="{FF2B5EF4-FFF2-40B4-BE49-F238E27FC236}">
                <a16:creationId xmlns:a16="http://schemas.microsoft.com/office/drawing/2014/main" id="{0797F3F0-FBE2-436C-A290-ADB12DFDEB3B}"/>
              </a:ext>
            </a:extLst>
          </p:cNvPr>
          <p:cNvSpPr>
            <a:spLocks noGrp="1"/>
          </p:cNvSpPr>
          <p:nvPr>
            <p:ph type="sldNum" sz="quarter" idx="4"/>
          </p:nvPr>
        </p:nvSpPr>
        <p:spPr/>
        <p:txBody>
          <a:bodyPr/>
          <a:lstStyle/>
          <a:p>
            <a:pPr>
              <a:defRPr/>
            </a:pPr>
            <a:fld id="{098F27AE-F8A1-453E-8C2F-3FD5FC6AA2AE}" type="slidenum">
              <a:rPr lang="en-US" smtClean="0"/>
              <a:pPr>
                <a:defRPr/>
              </a:pPr>
              <a:t>10</a:t>
            </a:fld>
            <a:endParaRPr lang="en-US" dirty="0"/>
          </a:p>
        </p:txBody>
      </p:sp>
      <p:sp>
        <p:nvSpPr>
          <p:cNvPr id="3" name="Rectangle 24">
            <a:extLst>
              <a:ext uri="{FF2B5EF4-FFF2-40B4-BE49-F238E27FC236}">
                <a16:creationId xmlns:a16="http://schemas.microsoft.com/office/drawing/2014/main" id="{73856A0D-16FA-5222-4769-66F569460E48}"/>
              </a:ext>
            </a:extLst>
          </p:cNvPr>
          <p:cNvSpPr>
            <a:spLocks noChangeArrowheads="1"/>
          </p:cNvSpPr>
          <p:nvPr/>
        </p:nvSpPr>
        <p:spPr bwMode="auto">
          <a:xfrm>
            <a:off x="3093194" y="655628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2023 by Hartford Funds</a:t>
            </a:r>
            <a:endParaRPr lang="en-US" sz="800" b="0" dirty="0">
              <a:solidFill>
                <a:schemeClr val="tx1"/>
              </a:solidFill>
              <a:latin typeface="Calibri" panose="020F0502020204030204" pitchFamily="34" charset="0"/>
              <a:cs typeface="ＭＳ Ｐゴシック"/>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998B5C-6951-4E26-C474-B3CEFDCB97B1}"/>
              </a:ext>
            </a:extLst>
          </p:cNvPr>
          <p:cNvPicPr>
            <a:picLocks noChangeAspect="1"/>
          </p:cNvPicPr>
          <p:nvPr/>
        </p:nvPicPr>
        <p:blipFill>
          <a:blip r:embed="rId3"/>
          <a:stretch>
            <a:fillRect/>
          </a:stretch>
        </p:blipFill>
        <p:spPr>
          <a:xfrm>
            <a:off x="6103094" y="1304248"/>
            <a:ext cx="4754880" cy="5593080"/>
          </a:xfrm>
          <a:prstGeom prst="rect">
            <a:avLst/>
          </a:prstGeom>
        </p:spPr>
      </p:pic>
      <p:sp>
        <p:nvSpPr>
          <p:cNvPr id="5" name="Rectangle 4">
            <a:extLst>
              <a:ext uri="{FF2B5EF4-FFF2-40B4-BE49-F238E27FC236}">
                <a16:creationId xmlns:a16="http://schemas.microsoft.com/office/drawing/2014/main" id="{CC25EF74-C6A6-6AC0-6979-E73B902100F6}"/>
              </a:ext>
            </a:extLst>
          </p:cNvPr>
          <p:cNvSpPr/>
          <p:nvPr/>
        </p:nvSpPr>
        <p:spPr bwMode="auto">
          <a:xfrm>
            <a:off x="3798277" y="6294199"/>
            <a:ext cx="4754880" cy="5638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Calibri" panose="020F0502020204030204" pitchFamily="34" charset="0"/>
            </a:endParaRPr>
          </a:p>
        </p:txBody>
      </p:sp>
      <p:sp>
        <p:nvSpPr>
          <p:cNvPr id="3" name="TextBox 2">
            <a:extLst>
              <a:ext uri="{FF2B5EF4-FFF2-40B4-BE49-F238E27FC236}">
                <a16:creationId xmlns:a16="http://schemas.microsoft.com/office/drawing/2014/main" id="{CE4B6EE5-93AA-428B-8D3E-1B87AA73BDF8}"/>
              </a:ext>
            </a:extLst>
          </p:cNvPr>
          <p:cNvSpPr txBox="1"/>
          <p:nvPr/>
        </p:nvSpPr>
        <p:spPr>
          <a:xfrm>
            <a:off x="1337997" y="1641745"/>
            <a:ext cx="5413668" cy="769441"/>
          </a:xfrm>
          <a:prstGeom prst="rect">
            <a:avLst/>
          </a:prstGeom>
          <a:noFill/>
        </p:spPr>
        <p:txBody>
          <a:bodyPr wrap="square" rtlCol="0">
            <a:spAutoFit/>
          </a:bodyPr>
          <a:lstStyle/>
          <a:p>
            <a:r>
              <a:rPr lang="en-US" sz="4400" b="0" dirty="0">
                <a:latin typeface="Calibri" panose="020F0502020204030204" pitchFamily="34" charset="0"/>
                <a:cs typeface="Calibri" panose="020F0502020204030204" pitchFamily="34" charset="0"/>
              </a:rPr>
              <a:t>Brain Trash</a:t>
            </a:r>
          </a:p>
        </p:txBody>
      </p:sp>
      <p:sp>
        <p:nvSpPr>
          <p:cNvPr id="6" name="TextBox 5">
            <a:extLst>
              <a:ext uri="{FF2B5EF4-FFF2-40B4-BE49-F238E27FC236}">
                <a16:creationId xmlns:a16="http://schemas.microsoft.com/office/drawing/2014/main" id="{07BCFCCB-E793-492D-B6B1-848041321E81}"/>
              </a:ext>
            </a:extLst>
          </p:cNvPr>
          <p:cNvSpPr txBox="1"/>
          <p:nvPr/>
        </p:nvSpPr>
        <p:spPr>
          <a:xfrm>
            <a:off x="1528496" y="2641807"/>
            <a:ext cx="4567503" cy="2831544"/>
          </a:xfrm>
          <a:prstGeom prst="rect">
            <a:avLst/>
          </a:prstGeom>
          <a:noFill/>
        </p:spPr>
        <p:txBody>
          <a:bodyPr wrap="square" rtlCol="0">
            <a:spAutoFit/>
          </a:bodyPr>
          <a:lstStyle/>
          <a:p>
            <a:pPr marL="457200" indent="-457200">
              <a:spcAft>
                <a:spcPts val="600"/>
              </a:spcAft>
              <a:buClr>
                <a:srgbClr val="FA7A1E"/>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A byproduct of the </a:t>
            </a:r>
            <a:br>
              <a:rPr lang="en-US" sz="2800" b="0" dirty="0">
                <a:latin typeface="Calibri" panose="020F0502020204030204" pitchFamily="34" charset="0"/>
                <a:cs typeface="Calibri" panose="020F0502020204030204" pitchFamily="34" charset="0"/>
              </a:rPr>
            </a:br>
            <a:r>
              <a:rPr lang="en-US" sz="2800" b="0" dirty="0">
                <a:latin typeface="Calibri" panose="020F0502020204030204" pitchFamily="34" charset="0"/>
                <a:cs typeface="Calibri" panose="020F0502020204030204" pitchFamily="34" charset="0"/>
              </a:rPr>
              <a:t>work your cells do</a:t>
            </a:r>
          </a:p>
          <a:p>
            <a:pPr marL="457200" indent="-457200">
              <a:spcAft>
                <a:spcPts val="600"/>
              </a:spcAft>
              <a:buClr>
                <a:srgbClr val="FA7A1E"/>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A 3lb. brain makes </a:t>
            </a:r>
            <a:br>
              <a:rPr lang="en-US" sz="2800" b="0" dirty="0">
                <a:latin typeface="Calibri" panose="020F0502020204030204" pitchFamily="34" charset="0"/>
                <a:cs typeface="Calibri" panose="020F0502020204030204" pitchFamily="34" charset="0"/>
              </a:rPr>
            </a:br>
            <a:r>
              <a:rPr lang="en-US" sz="2800" b="0" dirty="0">
                <a:latin typeface="Calibri" panose="020F0502020204030204" pitchFamily="34" charset="0"/>
                <a:cs typeface="Calibri" panose="020F0502020204030204" pitchFamily="34" charset="0"/>
              </a:rPr>
              <a:t>5lb. of trash per year</a:t>
            </a:r>
          </a:p>
          <a:p>
            <a:pPr marL="457200" indent="-457200">
              <a:spcAft>
                <a:spcPts val="600"/>
              </a:spcAft>
              <a:buClr>
                <a:srgbClr val="FA7A1E"/>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The more built-up trash, the “older” the brain</a:t>
            </a:r>
          </a:p>
        </p:txBody>
      </p:sp>
      <p:sp>
        <p:nvSpPr>
          <p:cNvPr id="4" name="Slide Number Placeholder 3">
            <a:extLst>
              <a:ext uri="{FF2B5EF4-FFF2-40B4-BE49-F238E27FC236}">
                <a16:creationId xmlns:a16="http://schemas.microsoft.com/office/drawing/2014/main" id="{C1D745A6-F731-4E3C-A0E0-12417B29C659}"/>
              </a:ext>
            </a:extLst>
          </p:cNvPr>
          <p:cNvSpPr>
            <a:spLocks noGrp="1"/>
          </p:cNvSpPr>
          <p:nvPr>
            <p:ph type="sldNum" sz="quarter" idx="4"/>
          </p:nvPr>
        </p:nvSpPr>
        <p:spPr/>
        <p:txBody>
          <a:bodyPr/>
          <a:lstStyle/>
          <a:p>
            <a:pPr>
              <a:defRPr/>
            </a:pPr>
            <a:fld id="{098F27AE-F8A1-453E-8C2F-3FD5FC6AA2AE}" type="slidenum">
              <a:rPr lang="en-US" smtClean="0"/>
              <a:pPr>
                <a:defRPr/>
              </a:pPr>
              <a:t>11</a:t>
            </a:fld>
            <a:endParaRPr lang="en-US" dirty="0"/>
          </a:p>
        </p:txBody>
      </p:sp>
      <p:sp>
        <p:nvSpPr>
          <p:cNvPr id="7" name="Rectangle 24">
            <a:extLst>
              <a:ext uri="{FF2B5EF4-FFF2-40B4-BE49-F238E27FC236}">
                <a16:creationId xmlns:a16="http://schemas.microsoft.com/office/drawing/2014/main" id="{0BEF5DB5-4A07-B982-D311-983B3BA41B54}"/>
              </a:ext>
            </a:extLst>
          </p:cNvPr>
          <p:cNvSpPr>
            <a:spLocks noChangeArrowheads="1"/>
          </p:cNvSpPr>
          <p:nvPr/>
        </p:nvSpPr>
        <p:spPr bwMode="auto">
          <a:xfrm>
            <a:off x="3093194" y="655628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2023 by Hartford Funds</a:t>
            </a:r>
            <a:endParaRPr lang="en-US" sz="800" b="0" dirty="0">
              <a:solidFill>
                <a:schemeClr val="tx1"/>
              </a:solidFill>
              <a:latin typeface="Calibri" panose="020F0502020204030204" pitchFamily="34" charset="0"/>
              <a:cs typeface="ＭＳ Ｐゴシック"/>
            </a:endParaRPr>
          </a:p>
        </p:txBody>
      </p:sp>
    </p:spTree>
    <p:extLst>
      <p:ext uri="{BB962C8B-B14F-4D97-AF65-F5344CB8AC3E}">
        <p14:creationId xmlns:p14="http://schemas.microsoft.com/office/powerpoint/2010/main" val="280557658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AE6C6-574D-FD30-4104-87D8E12F926F}"/>
              </a:ext>
            </a:extLst>
          </p:cNvPr>
          <p:cNvPicPr>
            <a:picLocks noChangeAspect="1"/>
          </p:cNvPicPr>
          <p:nvPr/>
        </p:nvPicPr>
        <p:blipFill>
          <a:blip r:embed="rId3"/>
          <a:stretch>
            <a:fillRect/>
          </a:stretch>
        </p:blipFill>
        <p:spPr>
          <a:xfrm>
            <a:off x="3842457" y="1749869"/>
            <a:ext cx="8193734" cy="4279763"/>
          </a:xfrm>
          <a:prstGeom prst="rect">
            <a:avLst/>
          </a:prstGeom>
        </p:spPr>
      </p:pic>
      <p:sp>
        <p:nvSpPr>
          <p:cNvPr id="3" name="TextBox 2">
            <a:extLst>
              <a:ext uri="{FF2B5EF4-FFF2-40B4-BE49-F238E27FC236}">
                <a16:creationId xmlns:a16="http://schemas.microsoft.com/office/drawing/2014/main" id="{CE4B6EE5-93AA-428B-8D3E-1B87AA73BDF8}"/>
              </a:ext>
            </a:extLst>
          </p:cNvPr>
          <p:cNvSpPr txBox="1"/>
          <p:nvPr/>
        </p:nvSpPr>
        <p:spPr>
          <a:xfrm>
            <a:off x="0" y="2256248"/>
            <a:ext cx="4173664" cy="2800767"/>
          </a:xfrm>
          <a:prstGeom prst="rect">
            <a:avLst/>
          </a:prstGeom>
          <a:noFill/>
        </p:spPr>
        <p:txBody>
          <a:bodyPr wrap="square" rtlCol="0">
            <a:spAutoFit/>
          </a:bodyPr>
          <a:lstStyle/>
          <a:p>
            <a:pPr algn="ctr"/>
            <a:r>
              <a:rPr lang="en-US" sz="4400" b="0" dirty="0">
                <a:latin typeface="Calibri" panose="020F0502020204030204" pitchFamily="34" charset="0"/>
                <a:cs typeface="Calibri" panose="020F0502020204030204" pitchFamily="34" charset="0"/>
              </a:rPr>
              <a:t>When Brain Trash Builds:</a:t>
            </a:r>
          </a:p>
          <a:p>
            <a:pPr algn="ctr"/>
            <a:r>
              <a:rPr lang="en-US" sz="4400" b="0" dirty="0">
                <a:latin typeface="Calibri" panose="020F0502020204030204" pitchFamily="34" charset="0"/>
                <a:cs typeface="Calibri" panose="020F0502020204030204" pitchFamily="34" charset="0"/>
              </a:rPr>
              <a:t>Plaques and Tangles</a:t>
            </a:r>
          </a:p>
        </p:txBody>
      </p:sp>
      <p:sp>
        <p:nvSpPr>
          <p:cNvPr id="10" name="TextBox 9">
            <a:extLst>
              <a:ext uri="{FF2B5EF4-FFF2-40B4-BE49-F238E27FC236}">
                <a16:creationId xmlns:a16="http://schemas.microsoft.com/office/drawing/2014/main" id="{36317D09-41EF-4900-89A9-7FF8577536B9}"/>
              </a:ext>
            </a:extLst>
          </p:cNvPr>
          <p:cNvSpPr txBox="1"/>
          <p:nvPr/>
        </p:nvSpPr>
        <p:spPr>
          <a:xfrm>
            <a:off x="4410729" y="1515649"/>
            <a:ext cx="2069926" cy="523220"/>
          </a:xfrm>
          <a:prstGeom prst="rect">
            <a:avLst/>
          </a:prstGeom>
          <a:noFill/>
        </p:spPr>
        <p:txBody>
          <a:bodyPr wrap="square">
            <a:spAutoFit/>
          </a:bodyPr>
          <a:lstStyle/>
          <a:p>
            <a:pPr algn="ct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Normal</a:t>
            </a:r>
            <a:endParaRPr lang="en-US" dirty="0">
              <a:latin typeface="Calibri" panose="020F0502020204030204" pitchFamily="34" charset="0"/>
            </a:endParaRPr>
          </a:p>
        </p:txBody>
      </p:sp>
      <p:sp>
        <p:nvSpPr>
          <p:cNvPr id="11" name="TextBox 10">
            <a:extLst>
              <a:ext uri="{FF2B5EF4-FFF2-40B4-BE49-F238E27FC236}">
                <a16:creationId xmlns:a16="http://schemas.microsoft.com/office/drawing/2014/main" id="{9B299FFC-0D47-4DD1-AC63-5F762F406370}"/>
              </a:ext>
            </a:extLst>
          </p:cNvPr>
          <p:cNvSpPr txBox="1"/>
          <p:nvPr/>
        </p:nvSpPr>
        <p:spPr>
          <a:xfrm>
            <a:off x="8677408" y="1460351"/>
            <a:ext cx="2069926" cy="523220"/>
          </a:xfrm>
          <a:prstGeom prst="rect">
            <a:avLst/>
          </a:prstGeom>
          <a:noFill/>
        </p:spPr>
        <p:txBody>
          <a:bodyPr wrap="square">
            <a:spAutoFit/>
          </a:bodyPr>
          <a:lstStyle/>
          <a:p>
            <a:pPr algn="ct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Alzheimer’s</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789EA229-B1D2-4AD6-AB08-AE63E4BCB367}"/>
              </a:ext>
            </a:extLst>
          </p:cNvPr>
          <p:cNvSpPr>
            <a:spLocks noGrp="1"/>
          </p:cNvSpPr>
          <p:nvPr>
            <p:ph type="sldNum" sz="quarter" idx="4"/>
          </p:nvPr>
        </p:nvSpPr>
        <p:spPr/>
        <p:txBody>
          <a:bodyPr/>
          <a:lstStyle/>
          <a:p>
            <a:pPr>
              <a:defRPr/>
            </a:pPr>
            <a:fld id="{098F27AE-F8A1-453E-8C2F-3FD5FC6AA2AE}" type="slidenum">
              <a:rPr lang="en-US" smtClean="0"/>
              <a:pPr>
                <a:defRPr/>
              </a:pPr>
              <a:t>12</a:t>
            </a:fld>
            <a:endParaRPr lang="en-US" dirty="0"/>
          </a:p>
        </p:txBody>
      </p:sp>
    </p:spTree>
    <p:extLst>
      <p:ext uri="{BB962C8B-B14F-4D97-AF65-F5344CB8AC3E}">
        <p14:creationId xmlns:p14="http://schemas.microsoft.com/office/powerpoint/2010/main" val="119744780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2D71BEE-882F-4716-9E9B-E26A6D7BE484}"/>
              </a:ext>
            </a:extLst>
          </p:cNvPr>
          <p:cNvSpPr txBox="1"/>
          <p:nvPr/>
        </p:nvSpPr>
        <p:spPr>
          <a:xfrm>
            <a:off x="1471874" y="1677701"/>
            <a:ext cx="4348987" cy="1863523"/>
          </a:xfrm>
          <a:prstGeom prst="rect">
            <a:avLst/>
          </a:prstGeom>
          <a:noFill/>
        </p:spPr>
        <p:txBody>
          <a:bodyPr wrap="square" rtlCol="0">
            <a:spAutoFit/>
          </a:bodyPr>
          <a:lstStyle/>
          <a:p>
            <a:pPr>
              <a:lnSpc>
                <a:spcPts val="4600"/>
              </a:lnSpc>
            </a:pPr>
            <a:r>
              <a:rPr lang="en-US" sz="4400" b="0" dirty="0">
                <a:latin typeface="Calibri" panose="020F0502020204030204" pitchFamily="34" charset="0"/>
                <a:cs typeface="Calibri" panose="020F0502020204030204" pitchFamily="34" charset="0"/>
              </a:rPr>
              <a:t>The Cost of Dementia and Alzheimer’s</a:t>
            </a:r>
          </a:p>
        </p:txBody>
      </p:sp>
      <p:sp>
        <p:nvSpPr>
          <p:cNvPr id="10" name="TextBox 9">
            <a:extLst>
              <a:ext uri="{FF2B5EF4-FFF2-40B4-BE49-F238E27FC236}">
                <a16:creationId xmlns:a16="http://schemas.microsoft.com/office/drawing/2014/main" id="{C55E4E8B-1B68-4B2C-AAF9-B5FBD72AD4C0}"/>
              </a:ext>
            </a:extLst>
          </p:cNvPr>
          <p:cNvSpPr txBox="1"/>
          <p:nvPr/>
        </p:nvSpPr>
        <p:spPr>
          <a:xfrm>
            <a:off x="1517650" y="3751786"/>
            <a:ext cx="3536551" cy="1384995"/>
          </a:xfrm>
          <a:prstGeom prst="rect">
            <a:avLst/>
          </a:prstGeom>
          <a:noFill/>
        </p:spPr>
        <p:txBody>
          <a:bodyPr wrap="square" rtlCol="0">
            <a:spAutoFit/>
          </a:bodyPr>
          <a:lstStyle/>
          <a:p>
            <a:pPr marL="457200" indent="-457200">
              <a:buClr>
                <a:srgbClr val="552A77"/>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Medication</a:t>
            </a:r>
          </a:p>
          <a:p>
            <a:pPr marL="457200" indent="-457200">
              <a:buClr>
                <a:srgbClr val="552A77"/>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Caregiving</a:t>
            </a:r>
          </a:p>
          <a:p>
            <a:pPr marL="457200" indent="-457200">
              <a:buClr>
                <a:srgbClr val="552A77"/>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Housing needs</a:t>
            </a:r>
          </a:p>
        </p:txBody>
      </p:sp>
      <p:sp>
        <p:nvSpPr>
          <p:cNvPr id="2" name="Slide Number Placeholder 1">
            <a:extLst>
              <a:ext uri="{FF2B5EF4-FFF2-40B4-BE49-F238E27FC236}">
                <a16:creationId xmlns:a16="http://schemas.microsoft.com/office/drawing/2014/main" id="{7684D577-169B-47BA-8577-11409A60D4B2}"/>
              </a:ext>
            </a:extLst>
          </p:cNvPr>
          <p:cNvSpPr>
            <a:spLocks noGrp="1"/>
          </p:cNvSpPr>
          <p:nvPr>
            <p:ph type="sldNum" sz="quarter" idx="4"/>
          </p:nvPr>
        </p:nvSpPr>
        <p:spPr/>
        <p:txBody>
          <a:bodyPr/>
          <a:lstStyle/>
          <a:p>
            <a:pPr>
              <a:defRPr/>
            </a:pPr>
            <a:fld id="{098F27AE-F8A1-453E-8C2F-3FD5FC6AA2AE}" type="slidenum">
              <a:rPr lang="en-US" smtClean="0"/>
              <a:pPr>
                <a:defRPr/>
              </a:pPr>
              <a:t>13</a:t>
            </a:fld>
            <a:endParaRPr lang="en-US" dirty="0"/>
          </a:p>
        </p:txBody>
      </p:sp>
      <p:sp>
        <p:nvSpPr>
          <p:cNvPr id="11" name="TextBox 10">
            <a:extLst>
              <a:ext uri="{FF2B5EF4-FFF2-40B4-BE49-F238E27FC236}">
                <a16:creationId xmlns:a16="http://schemas.microsoft.com/office/drawing/2014/main" id="{976FAE2A-FC88-46A9-B3BA-978AA9E5FA51}"/>
              </a:ext>
            </a:extLst>
          </p:cNvPr>
          <p:cNvSpPr txBox="1"/>
          <p:nvPr/>
        </p:nvSpPr>
        <p:spPr>
          <a:xfrm>
            <a:off x="6000750" y="5887940"/>
            <a:ext cx="4143983" cy="230832"/>
          </a:xfrm>
          <a:prstGeom prst="rect">
            <a:avLst/>
          </a:prstGeom>
          <a:noFill/>
        </p:spPr>
        <p:txBody>
          <a:bodyPr wrap="square">
            <a:spAutoFit/>
          </a:bodyPr>
          <a:lstStyle/>
          <a:p>
            <a:pPr algn="l" fontAlgn="base"/>
            <a:r>
              <a:rPr lang="en-US" sz="900" b="0" i="0" dirty="0">
                <a:solidFill>
                  <a:srgbClr val="212121"/>
                </a:solidFill>
                <a:effectLst/>
                <a:latin typeface="Calibri" panose="020F0502020204030204" pitchFamily="34" charset="0"/>
                <a:cs typeface="Calibri" panose="020F0502020204030204" pitchFamily="34" charset="0"/>
              </a:rPr>
              <a:t>Source: Alzheimer's Disease and Dementia Life Expectancy, </a:t>
            </a:r>
            <a:r>
              <a:rPr lang="en-US" sz="900" b="0" i="0" dirty="0" err="1">
                <a:solidFill>
                  <a:srgbClr val="212121"/>
                </a:solidFill>
                <a:effectLst/>
                <a:latin typeface="Calibri" panose="020F0502020204030204" pitchFamily="34" charset="0"/>
                <a:cs typeface="Calibri" panose="020F0502020204030204" pitchFamily="34" charset="0"/>
              </a:rPr>
              <a:t>VeryWellHealth</a:t>
            </a:r>
            <a:r>
              <a:rPr lang="en-US" sz="900" b="0" i="0" dirty="0">
                <a:solidFill>
                  <a:srgbClr val="212121"/>
                </a:solidFill>
                <a:effectLst/>
                <a:latin typeface="Calibri" panose="020F0502020204030204" pitchFamily="34" charset="0"/>
                <a:cs typeface="Calibri" panose="020F0502020204030204" pitchFamily="34" charset="0"/>
              </a:rPr>
              <a:t>, 1/6/23</a:t>
            </a:r>
          </a:p>
        </p:txBody>
      </p:sp>
      <p:pic>
        <p:nvPicPr>
          <p:cNvPr id="3" name="Picture 2">
            <a:extLst>
              <a:ext uri="{FF2B5EF4-FFF2-40B4-BE49-F238E27FC236}">
                <a16:creationId xmlns:a16="http://schemas.microsoft.com/office/drawing/2014/main" id="{20DFAC98-D424-F4D2-D18D-5B6B20ED6421}"/>
              </a:ext>
            </a:extLst>
          </p:cNvPr>
          <p:cNvPicPr>
            <a:picLocks noChangeAspect="1"/>
          </p:cNvPicPr>
          <p:nvPr/>
        </p:nvPicPr>
        <p:blipFill>
          <a:blip r:embed="rId3"/>
          <a:stretch>
            <a:fillRect/>
          </a:stretch>
        </p:blipFill>
        <p:spPr>
          <a:xfrm>
            <a:off x="6096000" y="863379"/>
            <a:ext cx="4230991" cy="4505334"/>
          </a:xfrm>
          <a:prstGeom prst="rect">
            <a:avLst/>
          </a:prstGeom>
        </p:spPr>
      </p:pic>
    </p:spTree>
    <p:extLst>
      <p:ext uri="{BB962C8B-B14F-4D97-AF65-F5344CB8AC3E}">
        <p14:creationId xmlns:p14="http://schemas.microsoft.com/office/powerpoint/2010/main" val="298146668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268659-D811-4E9D-AE33-877AB1D6E0F8}"/>
              </a:ext>
            </a:extLst>
          </p:cNvPr>
          <p:cNvSpPr txBox="1"/>
          <p:nvPr/>
        </p:nvSpPr>
        <p:spPr>
          <a:xfrm>
            <a:off x="497612" y="6009620"/>
            <a:ext cx="2694641" cy="523220"/>
          </a:xfrm>
          <a:prstGeom prst="rect">
            <a:avLst/>
          </a:prstGeom>
          <a:noFill/>
        </p:spPr>
        <p:txBody>
          <a:bodyPr wrap="square" rtlCol="0">
            <a:spAutoFit/>
          </a:bodyPr>
          <a:lstStyle/>
          <a:p>
            <a:r>
              <a:rPr lang="en-US" sz="1000" b="0" dirty="0">
                <a:latin typeface="Calibri" panose="020F0502020204030204" pitchFamily="34" charset="0"/>
                <a:cs typeface="Calibri" panose="020F0502020204030204" pitchFamily="34" charset="0"/>
              </a:rPr>
              <a:t>Source: </a:t>
            </a:r>
            <a:r>
              <a:rPr lang="en-US" sz="1000" b="0" i="1" dirty="0">
                <a:latin typeface="Calibri" panose="020F0502020204030204" pitchFamily="34" charset="0"/>
                <a:cs typeface="Calibri" panose="020F0502020204030204" pitchFamily="34" charset="0"/>
              </a:rPr>
              <a:t>Cost of Care Survey</a:t>
            </a:r>
            <a:r>
              <a:rPr lang="en-US" sz="1000" b="0" dirty="0">
                <a:latin typeface="Calibri" panose="020F0502020204030204" pitchFamily="34" charset="0"/>
                <a:cs typeface="Calibri" panose="020F0502020204030204" pitchFamily="34" charset="0"/>
              </a:rPr>
              <a:t>, Genworth, 2022</a:t>
            </a:r>
          </a:p>
          <a:p>
            <a:endParaRPr lang="en-US" b="0" dirty="0">
              <a:latin typeface="Calibri" panose="020F0502020204030204" pitchFamily="34" charset="0"/>
            </a:endParaRPr>
          </a:p>
        </p:txBody>
      </p:sp>
      <p:graphicFrame>
        <p:nvGraphicFramePr>
          <p:cNvPr id="8" name="Chart 7">
            <a:extLst>
              <a:ext uri="{FF2B5EF4-FFF2-40B4-BE49-F238E27FC236}">
                <a16:creationId xmlns:a16="http://schemas.microsoft.com/office/drawing/2014/main" id="{F324F74E-B9EC-47E0-B1C5-02EADE911FA2}"/>
              </a:ext>
            </a:extLst>
          </p:cNvPr>
          <p:cNvGraphicFramePr/>
          <p:nvPr>
            <p:extLst>
              <p:ext uri="{D42A27DB-BD31-4B8C-83A1-F6EECF244321}">
                <p14:modId xmlns:p14="http://schemas.microsoft.com/office/powerpoint/2010/main" val="1227444998"/>
              </p:ext>
            </p:extLst>
          </p:nvPr>
        </p:nvGraphicFramePr>
        <p:xfrm>
          <a:off x="303687" y="1782288"/>
          <a:ext cx="9023497" cy="4185666"/>
        </p:xfrm>
        <a:graphic>
          <a:graphicData uri="http://schemas.openxmlformats.org/drawingml/2006/chart">
            <c:chart xmlns:c="http://schemas.openxmlformats.org/drawingml/2006/chart" xmlns:r="http://schemas.openxmlformats.org/officeDocument/2006/relationships" r:id="rId3"/>
          </a:graphicData>
        </a:graphic>
      </p:graphicFrame>
      <p:pic>
        <p:nvPicPr>
          <p:cNvPr id="19" name="Picture 18">
            <a:extLst>
              <a:ext uri="{FF2B5EF4-FFF2-40B4-BE49-F238E27FC236}">
                <a16:creationId xmlns:a16="http://schemas.microsoft.com/office/drawing/2014/main" id="{D2D6D8BF-AD70-4D56-8445-37823DF3DC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2335" y="3831771"/>
            <a:ext cx="1776937" cy="1518921"/>
          </a:xfrm>
          <a:prstGeom prst="rect">
            <a:avLst/>
          </a:prstGeom>
        </p:spPr>
      </p:pic>
      <p:pic>
        <p:nvPicPr>
          <p:cNvPr id="21" name="Picture 20">
            <a:extLst>
              <a:ext uri="{FF2B5EF4-FFF2-40B4-BE49-F238E27FC236}">
                <a16:creationId xmlns:a16="http://schemas.microsoft.com/office/drawing/2014/main" id="{15B87645-3F17-4A9F-B833-7CDE090E639E}"/>
              </a:ext>
            </a:extLst>
          </p:cNvPr>
          <p:cNvPicPr>
            <a:picLocks noChangeAspect="1"/>
          </p:cNvPicPr>
          <p:nvPr/>
        </p:nvPicPr>
        <p:blipFill rotWithShape="1">
          <a:blip r:embed="rId5">
            <a:extLst>
              <a:ext uri="{28A0092B-C50C-407E-A947-70E740481C1C}">
                <a14:useLocalDpi xmlns:a14="http://schemas.microsoft.com/office/drawing/2010/main" val="0"/>
              </a:ext>
            </a:extLst>
          </a:blip>
          <a:srcRect r="53254"/>
          <a:stretch/>
        </p:blipFill>
        <p:spPr>
          <a:xfrm>
            <a:off x="1167272" y="4076559"/>
            <a:ext cx="1674104" cy="1369678"/>
          </a:xfrm>
          <a:prstGeom prst="rect">
            <a:avLst/>
          </a:prstGeom>
        </p:spPr>
      </p:pic>
      <p:pic>
        <p:nvPicPr>
          <p:cNvPr id="22" name="Picture 21">
            <a:extLst>
              <a:ext uri="{FF2B5EF4-FFF2-40B4-BE49-F238E27FC236}">
                <a16:creationId xmlns:a16="http://schemas.microsoft.com/office/drawing/2014/main" id="{1A55B310-044D-4E26-8A7F-83617C4E07A7}"/>
              </a:ext>
            </a:extLst>
          </p:cNvPr>
          <p:cNvPicPr>
            <a:picLocks noChangeAspect="1"/>
          </p:cNvPicPr>
          <p:nvPr/>
        </p:nvPicPr>
        <p:blipFill rotWithShape="1">
          <a:blip r:embed="rId5">
            <a:extLst>
              <a:ext uri="{28A0092B-C50C-407E-A947-70E740481C1C}">
                <a14:useLocalDpi xmlns:a14="http://schemas.microsoft.com/office/drawing/2010/main" val="0"/>
              </a:ext>
            </a:extLst>
          </a:blip>
          <a:srcRect l="56786"/>
          <a:stretch/>
        </p:blipFill>
        <p:spPr>
          <a:xfrm>
            <a:off x="3908899" y="3981014"/>
            <a:ext cx="1547600" cy="1369678"/>
          </a:xfrm>
          <a:prstGeom prst="rect">
            <a:avLst/>
          </a:prstGeom>
        </p:spPr>
      </p:pic>
      <p:sp>
        <p:nvSpPr>
          <p:cNvPr id="6" name="TextBox 5">
            <a:extLst>
              <a:ext uri="{FF2B5EF4-FFF2-40B4-BE49-F238E27FC236}">
                <a16:creationId xmlns:a16="http://schemas.microsoft.com/office/drawing/2014/main" id="{3D5DD413-A589-4D39-9FA4-E4FBD0494BCE}"/>
              </a:ext>
            </a:extLst>
          </p:cNvPr>
          <p:cNvSpPr txBox="1"/>
          <p:nvPr/>
        </p:nvSpPr>
        <p:spPr>
          <a:xfrm>
            <a:off x="534526" y="949163"/>
            <a:ext cx="8792658" cy="1046440"/>
          </a:xfrm>
          <a:prstGeom prst="rect">
            <a:avLst/>
          </a:prstGeom>
          <a:noFill/>
        </p:spPr>
        <p:txBody>
          <a:bodyPr wrap="square">
            <a:spAutoFit/>
          </a:bodyPr>
          <a:lstStyle/>
          <a:p>
            <a:r>
              <a:rPr lang="en-US" sz="4400" b="0" dirty="0">
                <a:latin typeface="Calibri" panose="020F0502020204030204" pitchFamily="34" charset="0"/>
                <a:cs typeface="Calibri" panose="020F0502020204030204" pitchFamily="34" charset="0"/>
              </a:rPr>
              <a:t>The Progression of Care Costs</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Annual National Average Cost</a:t>
            </a:r>
          </a:p>
        </p:txBody>
      </p:sp>
      <p:sp>
        <p:nvSpPr>
          <p:cNvPr id="17" name="TextBox 16">
            <a:extLst>
              <a:ext uri="{FF2B5EF4-FFF2-40B4-BE49-F238E27FC236}">
                <a16:creationId xmlns:a16="http://schemas.microsoft.com/office/drawing/2014/main" id="{1DBCF48B-ADFB-4444-A040-F395A5E545EF}"/>
              </a:ext>
            </a:extLst>
          </p:cNvPr>
          <p:cNvSpPr txBox="1"/>
          <p:nvPr/>
        </p:nvSpPr>
        <p:spPr>
          <a:xfrm>
            <a:off x="9598835" y="6073599"/>
            <a:ext cx="2038403" cy="553998"/>
          </a:xfrm>
          <a:prstGeom prst="rect">
            <a:avLst/>
          </a:prstGeom>
          <a:noFill/>
        </p:spPr>
        <p:txBody>
          <a:bodyPr wrap="square" rtlCol="0">
            <a:spAutoFit/>
          </a:bodyPr>
          <a:lstStyle/>
          <a:p>
            <a:r>
              <a:rPr lang="en-US" sz="1000" b="0" dirty="0">
                <a:latin typeface="Calibri" panose="020F0502020204030204" pitchFamily="34" charset="0"/>
                <a:cs typeface="Calibri" panose="020F0502020204030204" pitchFamily="34" charset="0"/>
              </a:rPr>
              <a:t>Source: </a:t>
            </a:r>
            <a:r>
              <a:rPr lang="en-US" sz="1000" b="0" i="1" dirty="0">
                <a:latin typeface="Calibri" panose="020F0502020204030204" pitchFamily="34" charset="0"/>
                <a:cs typeface="Calibri" panose="020F0502020204030204" pitchFamily="34" charset="0"/>
              </a:rPr>
              <a:t>What Is Memory Care? Costs, Benefits And More</a:t>
            </a:r>
            <a:r>
              <a:rPr lang="en-US" sz="1000" b="0" dirty="0">
                <a:latin typeface="Calibri" panose="020F0502020204030204" pitchFamily="34" charset="0"/>
                <a:cs typeface="Calibri" panose="020F0502020204030204" pitchFamily="34" charset="0"/>
              </a:rPr>
              <a:t>, Forbes, 2/20/23</a:t>
            </a:r>
            <a:endParaRPr lang="en-US" b="0"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5D641098-D27E-454C-B292-DB7AC0D92C36}"/>
              </a:ext>
            </a:extLst>
          </p:cNvPr>
          <p:cNvSpPr>
            <a:spLocks noGrp="1"/>
          </p:cNvSpPr>
          <p:nvPr>
            <p:ph type="sldNum" sz="quarter" idx="4"/>
          </p:nvPr>
        </p:nvSpPr>
        <p:spPr/>
        <p:txBody>
          <a:bodyPr/>
          <a:lstStyle/>
          <a:p>
            <a:pPr>
              <a:defRPr/>
            </a:pPr>
            <a:fld id="{098F27AE-F8A1-453E-8C2F-3FD5FC6AA2AE}" type="slidenum">
              <a:rPr lang="en-US" smtClean="0"/>
              <a:pPr>
                <a:defRPr/>
              </a:pPr>
              <a:t>14</a:t>
            </a:fld>
            <a:endParaRPr lang="en-US" dirty="0"/>
          </a:p>
        </p:txBody>
      </p:sp>
      <p:pic>
        <p:nvPicPr>
          <p:cNvPr id="14" name="Picture 13" descr="Text&#10;&#10;Description automatically generated">
            <a:extLst>
              <a:ext uri="{FF2B5EF4-FFF2-40B4-BE49-F238E27FC236}">
                <a16:creationId xmlns:a16="http://schemas.microsoft.com/office/drawing/2014/main" id="{3F2B5568-8B34-C420-3EC3-7736CCFADA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2391" y="1306466"/>
            <a:ext cx="1758560" cy="4595032"/>
          </a:xfrm>
          <a:prstGeom prst="rect">
            <a:avLst/>
          </a:prstGeom>
        </p:spPr>
      </p:pic>
    </p:spTree>
    <p:extLst>
      <p:ext uri="{BB962C8B-B14F-4D97-AF65-F5344CB8AC3E}">
        <p14:creationId xmlns:p14="http://schemas.microsoft.com/office/powerpoint/2010/main" val="380940899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D7C6D3A-E262-4F4E-94D9-F0B9E918CE8D}"/>
              </a:ext>
            </a:extLst>
          </p:cNvPr>
          <p:cNvSpPr txBox="1"/>
          <p:nvPr/>
        </p:nvSpPr>
        <p:spPr>
          <a:xfrm>
            <a:off x="1058778" y="4299222"/>
            <a:ext cx="4018548" cy="1569660"/>
          </a:xfrm>
          <a:prstGeom prst="rect">
            <a:avLst/>
          </a:prstGeom>
          <a:noFill/>
        </p:spPr>
        <p:txBody>
          <a:bodyPr wrap="square">
            <a:spAutoFit/>
          </a:bodyPr>
          <a:lstStyle/>
          <a:p>
            <a:pPr marR="0" lvl="0" algn="ctr" defTabSz="914400" rtl="0" eaLnBrk="1" fontAlgn="base" latinLnBrk="0" hangingPunct="1">
              <a:lnSpc>
                <a:spcPct val="100000"/>
              </a:lnSpc>
              <a:spcBef>
                <a:spcPct val="0"/>
              </a:spcBef>
              <a:spcAft>
                <a:spcPct val="0"/>
              </a:spcAft>
              <a:buClrTx/>
              <a:buSzTx/>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Medicare d</a:t>
            </a:r>
            <a:r>
              <a:rPr lang="en-US" sz="3200" b="0" dirty="0" err="1">
                <a:solidFill>
                  <a:srgbClr val="000000"/>
                </a:solidFill>
                <a:latin typeface="Calibri" panose="020F0502020204030204" pitchFamily="34" charset="0"/>
                <a:cs typeface="Calibri" panose="020F0502020204030204" pitchFamily="34" charset="0"/>
              </a:rPr>
              <a:t>oesn’t</a:t>
            </a:r>
            <a:r>
              <a:rPr lang="en-US" sz="3200" b="0" dirty="0">
                <a:solidFill>
                  <a:srgbClr val="000000"/>
                </a:solidFill>
                <a:latin typeface="Calibri" panose="020F0502020204030204" pitchFamily="34" charset="0"/>
                <a:cs typeface="Calibri" panose="020F0502020204030204" pitchFamily="34" charset="0"/>
              </a:rPr>
              <a:t> pay for long-term nursing home stays</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59AF5D54-3504-46B4-96A8-152CB9EBE890}"/>
              </a:ext>
            </a:extLst>
          </p:cNvPr>
          <p:cNvSpPr txBox="1"/>
          <p:nvPr/>
        </p:nvSpPr>
        <p:spPr>
          <a:xfrm>
            <a:off x="6096000" y="4299222"/>
            <a:ext cx="5217268" cy="1569660"/>
          </a:xfrm>
          <a:prstGeom prst="rect">
            <a:avLst/>
          </a:prstGeom>
          <a:noFill/>
        </p:spPr>
        <p:txBody>
          <a:bodyPr wrap="square">
            <a:spAutoFit/>
          </a:bodyPr>
          <a:lstStyle/>
          <a:p>
            <a:pPr marR="0" lvl="0" algn="ctr" defTabSz="914400" rtl="0" eaLnBrk="1" fontAlgn="base" latinLnBrk="0" hangingPunct="1">
              <a:lnSpc>
                <a:spcPct val="100000"/>
              </a:lnSpc>
              <a:spcBef>
                <a:spcPct val="0"/>
              </a:spcBef>
              <a:spcAft>
                <a:spcPct val="0"/>
              </a:spcAft>
              <a:buClrTx/>
              <a:buSzTx/>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Medicaid </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may</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pay for </a:t>
            </a:r>
            <a:b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long-term nursing home stays</a:t>
            </a:r>
            <a:b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(income and asset limits)</a:t>
            </a:r>
          </a:p>
        </p:txBody>
      </p:sp>
      <p:pic>
        <p:nvPicPr>
          <p:cNvPr id="4" name="Picture 3">
            <a:extLst>
              <a:ext uri="{FF2B5EF4-FFF2-40B4-BE49-F238E27FC236}">
                <a16:creationId xmlns:a16="http://schemas.microsoft.com/office/drawing/2014/main" id="{DD917888-2C70-45C3-992C-B3BCF96F1F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86" t="-2107" r="-9002" b="-5138"/>
          <a:stretch/>
        </p:blipFill>
        <p:spPr>
          <a:xfrm>
            <a:off x="1569908" y="1346200"/>
            <a:ext cx="3154492" cy="2943872"/>
          </a:xfrm>
          <a:prstGeom prst="rect">
            <a:avLst/>
          </a:prstGeom>
        </p:spPr>
      </p:pic>
      <p:pic>
        <p:nvPicPr>
          <p:cNvPr id="8" name="Picture 7">
            <a:extLst>
              <a:ext uri="{FF2B5EF4-FFF2-40B4-BE49-F238E27FC236}">
                <a16:creationId xmlns:a16="http://schemas.microsoft.com/office/drawing/2014/main" id="{587DE3D3-F102-4532-A57D-D693823519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5418" y="2025946"/>
            <a:ext cx="1997963" cy="1707854"/>
          </a:xfrm>
          <a:prstGeom prst="rect">
            <a:avLst/>
          </a:prstGeom>
        </p:spPr>
      </p:pic>
      <p:sp>
        <p:nvSpPr>
          <p:cNvPr id="3" name="Slide Number Placeholder 2">
            <a:extLst>
              <a:ext uri="{FF2B5EF4-FFF2-40B4-BE49-F238E27FC236}">
                <a16:creationId xmlns:a16="http://schemas.microsoft.com/office/drawing/2014/main" id="{9A084078-3DAE-434D-9149-E9789A726002}"/>
              </a:ext>
            </a:extLst>
          </p:cNvPr>
          <p:cNvSpPr>
            <a:spLocks noGrp="1"/>
          </p:cNvSpPr>
          <p:nvPr>
            <p:ph type="sldNum" sz="quarter" idx="4"/>
          </p:nvPr>
        </p:nvSpPr>
        <p:spPr/>
        <p:txBody>
          <a:bodyPr/>
          <a:lstStyle/>
          <a:p>
            <a:pPr>
              <a:defRPr/>
            </a:pPr>
            <a:fld id="{098F27AE-F8A1-453E-8C2F-3FD5FC6AA2AE}" type="slidenum">
              <a:rPr lang="en-US" smtClean="0"/>
              <a:pPr>
                <a:defRPr/>
              </a:pPr>
              <a:t>15</a:t>
            </a:fld>
            <a:endParaRPr lang="en-US" dirty="0"/>
          </a:p>
        </p:txBody>
      </p:sp>
    </p:spTree>
    <p:extLst>
      <p:ext uri="{BB962C8B-B14F-4D97-AF65-F5344CB8AC3E}">
        <p14:creationId xmlns:p14="http://schemas.microsoft.com/office/powerpoint/2010/main" val="319592342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FFD11E-9C47-4A78-B32B-39133D3B87E5}"/>
              </a:ext>
            </a:extLst>
          </p:cNvPr>
          <p:cNvSpPr txBox="1"/>
          <p:nvPr/>
        </p:nvSpPr>
        <p:spPr>
          <a:xfrm>
            <a:off x="7521128" y="1006145"/>
            <a:ext cx="3557392" cy="923330"/>
          </a:xfrm>
          <a:prstGeom prst="rect">
            <a:avLst/>
          </a:prstGeom>
          <a:noFill/>
        </p:spPr>
        <p:txBody>
          <a:bodyPr wrap="square" rtlCol="0">
            <a:spAutoFit/>
          </a:bodyPr>
          <a:lstStyle/>
          <a:p>
            <a:pPr algn="ctr"/>
            <a:r>
              <a:rPr lang="en-US" sz="5400" dirty="0">
                <a:latin typeface="Calibri" panose="020F0502020204030204" pitchFamily="34" charset="0"/>
                <a:cs typeface="Calibri" panose="020F0502020204030204" pitchFamily="34" charset="0"/>
              </a:rPr>
              <a:t>$392,874</a:t>
            </a:r>
          </a:p>
        </p:txBody>
      </p:sp>
      <p:pic>
        <p:nvPicPr>
          <p:cNvPr id="7" name="Picture 6" descr="Icon&#10;&#10;Description automatically generated">
            <a:extLst>
              <a:ext uri="{FF2B5EF4-FFF2-40B4-BE49-F238E27FC236}">
                <a16:creationId xmlns:a16="http://schemas.microsoft.com/office/drawing/2014/main" id="{315F8FBE-02FD-4DD5-97BA-72702B86FEFC}"/>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423752" y="2112837"/>
            <a:ext cx="3559472" cy="3551696"/>
          </a:xfrm>
          <a:prstGeom prst="rect">
            <a:avLst/>
          </a:prstGeom>
        </p:spPr>
      </p:pic>
      <p:sp>
        <p:nvSpPr>
          <p:cNvPr id="5" name="Slide Number Placeholder 4">
            <a:extLst>
              <a:ext uri="{FF2B5EF4-FFF2-40B4-BE49-F238E27FC236}">
                <a16:creationId xmlns:a16="http://schemas.microsoft.com/office/drawing/2014/main" id="{6BEF499F-06C1-4E67-8BE4-2C2AD924CE5F}"/>
              </a:ext>
            </a:extLst>
          </p:cNvPr>
          <p:cNvSpPr>
            <a:spLocks noGrp="1"/>
          </p:cNvSpPr>
          <p:nvPr>
            <p:ph type="sldNum" sz="quarter" idx="4"/>
          </p:nvPr>
        </p:nvSpPr>
        <p:spPr/>
        <p:txBody>
          <a:bodyPr/>
          <a:lstStyle/>
          <a:p>
            <a:pPr>
              <a:defRPr/>
            </a:pPr>
            <a:fld id="{098F27AE-F8A1-453E-8C2F-3FD5FC6AA2AE}" type="slidenum">
              <a:rPr lang="en-US" smtClean="0"/>
              <a:pPr>
                <a:defRPr/>
              </a:pPr>
              <a:t>16</a:t>
            </a:fld>
            <a:endParaRPr lang="en-US" dirty="0"/>
          </a:p>
        </p:txBody>
      </p:sp>
      <p:sp>
        <p:nvSpPr>
          <p:cNvPr id="2" name="TextBox 1">
            <a:extLst>
              <a:ext uri="{FF2B5EF4-FFF2-40B4-BE49-F238E27FC236}">
                <a16:creationId xmlns:a16="http://schemas.microsoft.com/office/drawing/2014/main" id="{2A22F817-C412-46D8-A1B9-5943F7892DEC}"/>
              </a:ext>
            </a:extLst>
          </p:cNvPr>
          <p:cNvSpPr txBox="1"/>
          <p:nvPr/>
        </p:nvSpPr>
        <p:spPr>
          <a:xfrm>
            <a:off x="6096000" y="6063366"/>
            <a:ext cx="6431093"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b="0" dirty="0">
                <a:latin typeface="Calibri" panose="020F0502020204030204" pitchFamily="34" charset="0"/>
                <a:cs typeface="Calibri" panose="020F0502020204030204" pitchFamily="34" charset="0"/>
              </a:rPr>
              <a:t>Source: 2023 Alzheimer’s Disease Facts and Figures Report: At a Glance Statistics</a:t>
            </a:r>
            <a:r>
              <a:rPr kumimoji="0" lang="en-US" sz="900" b="0" i="0" u="none" strike="noStrike" kern="1200" cap="none" spc="0" normalizeH="0" baseline="0" noProof="0" dirty="0">
                <a:ln>
                  <a:noFill/>
                </a:ln>
                <a:solidFill>
                  <a:srgbClr val="37383D"/>
                </a:solidFill>
                <a:effectLst/>
                <a:uLnTx/>
                <a:uFillTx/>
                <a:latin typeface="Calibri" panose="020F0502020204030204" pitchFamily="34" charset="0"/>
                <a:cs typeface="Calibri" panose="020F0502020204030204" pitchFamily="34" charset="0"/>
              </a:rPr>
              <a:t>, Alzheimer’s Association, 2023</a:t>
            </a:r>
            <a:endParaRPr kumimoji="0" lang="en-US" sz="9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5CE495F-2297-11A6-4CFC-F9330693F6A2}"/>
              </a:ext>
            </a:extLst>
          </p:cNvPr>
          <p:cNvSpPr txBox="1"/>
          <p:nvPr/>
        </p:nvSpPr>
        <p:spPr>
          <a:xfrm>
            <a:off x="674956" y="1389562"/>
            <a:ext cx="5421044" cy="4262705"/>
          </a:xfrm>
          <a:prstGeom prst="rect">
            <a:avLst/>
          </a:prstGeom>
          <a:noFill/>
        </p:spPr>
        <p:txBody>
          <a:bodyPr wrap="square" rtlCol="0">
            <a:spAutoFit/>
          </a:bodyPr>
          <a:lstStyle/>
          <a:p>
            <a:pPr>
              <a:spcAft>
                <a:spcPts val="1800"/>
              </a:spcAft>
            </a:pPr>
            <a:r>
              <a:rPr lang="en-US" sz="4400" b="0" dirty="0">
                <a:latin typeface="Calibri" panose="020F0502020204030204" pitchFamily="34" charset="0"/>
                <a:cs typeface="Calibri" panose="020F0502020204030204" pitchFamily="34" charset="0"/>
              </a:rPr>
              <a:t>Estimated Lifetime Cost of Dementia Care</a:t>
            </a:r>
          </a:p>
          <a:p>
            <a:pPr marL="571500" indent="-571500">
              <a:buFont typeface="Arial" panose="020B0604020202020204" pitchFamily="34" charset="0"/>
              <a:buChar char="•"/>
            </a:pPr>
            <a:r>
              <a:rPr lang="en-US" sz="2800" b="0" i="0" dirty="0">
                <a:solidFill>
                  <a:srgbClr val="383838"/>
                </a:solidFill>
                <a:effectLst/>
                <a:latin typeface="Calibri" panose="020F0502020204030204" pitchFamily="34" charset="0"/>
                <a:cs typeface="Calibri" panose="020F0502020204030204" pitchFamily="34" charset="0"/>
              </a:rPr>
              <a:t>Medical expenses</a:t>
            </a:r>
          </a:p>
          <a:p>
            <a:pPr marL="571500" indent="-571500">
              <a:buFont typeface="Arial" panose="020B0604020202020204" pitchFamily="34" charset="0"/>
              <a:buChar char="•"/>
            </a:pPr>
            <a:r>
              <a:rPr lang="en-US" sz="2800" b="0" dirty="0">
                <a:solidFill>
                  <a:srgbClr val="383838"/>
                </a:solidFill>
                <a:latin typeface="Calibri" panose="020F0502020204030204" pitchFamily="34" charset="0"/>
                <a:cs typeface="Calibri" panose="020F0502020204030204" pitchFamily="34" charset="0"/>
              </a:rPr>
              <a:t>Caregiving </a:t>
            </a:r>
          </a:p>
          <a:p>
            <a:pPr marL="571500" indent="-571500">
              <a:buFont typeface="Arial" panose="020B0604020202020204" pitchFamily="34" charset="0"/>
              <a:buChar char="•"/>
            </a:pPr>
            <a:r>
              <a:rPr lang="en-US" sz="2800" b="0" dirty="0">
                <a:solidFill>
                  <a:srgbClr val="383838"/>
                </a:solidFill>
                <a:latin typeface="Calibri" panose="020F0502020204030204" pitchFamily="34" charset="0"/>
                <a:cs typeface="Calibri" panose="020F0502020204030204" pitchFamily="34" charset="0"/>
              </a:rPr>
              <a:t>Home modifications</a:t>
            </a:r>
          </a:p>
          <a:p>
            <a:pPr marL="571500" indent="-571500">
              <a:buFont typeface="Arial" panose="020B0604020202020204" pitchFamily="34" charset="0"/>
              <a:buChar char="•"/>
            </a:pPr>
            <a:r>
              <a:rPr lang="en-US" sz="2800" b="0" dirty="0">
                <a:solidFill>
                  <a:srgbClr val="383838"/>
                </a:solidFill>
                <a:latin typeface="Calibri" panose="020F0502020204030204" pitchFamily="34" charset="0"/>
                <a:cs typeface="Calibri" panose="020F0502020204030204" pitchFamily="34" charset="0"/>
              </a:rPr>
              <a:t>Lost income</a:t>
            </a:r>
          </a:p>
          <a:p>
            <a:pPr marL="571500" indent="-571500">
              <a:buFont typeface="Arial" panose="020B0604020202020204" pitchFamily="34" charset="0"/>
              <a:buChar char="•"/>
            </a:pPr>
            <a:r>
              <a:rPr lang="en-US" sz="2800" b="0" dirty="0">
                <a:solidFill>
                  <a:srgbClr val="383838"/>
                </a:solidFill>
                <a:latin typeface="Calibri" panose="020F0502020204030204" pitchFamily="34" charset="0"/>
                <a:cs typeface="Calibri" panose="020F0502020204030204" pitchFamily="34" charset="0"/>
              </a:rPr>
              <a:t>Legal fees</a:t>
            </a:r>
          </a:p>
          <a:p>
            <a:pPr marL="571500" indent="-571500">
              <a:buFont typeface="Arial" panose="020B0604020202020204" pitchFamily="34" charset="0"/>
              <a:buChar char="•"/>
            </a:pPr>
            <a:r>
              <a:rPr lang="en-US" sz="2800" b="0" dirty="0">
                <a:solidFill>
                  <a:srgbClr val="383838"/>
                </a:solidFill>
                <a:latin typeface="Calibri" panose="020F0502020204030204" pitchFamily="34" charset="0"/>
                <a:cs typeface="Calibri" panose="020F0502020204030204" pitchFamily="34" charset="0"/>
              </a:rPr>
              <a:t>Hospice and end-of-life care</a:t>
            </a:r>
            <a:endParaRPr lang="en-US" sz="28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370729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CBB8B8-1CA2-4A24-A719-A96C0E592B16}"/>
              </a:ext>
            </a:extLst>
          </p:cNvPr>
          <p:cNvPicPr>
            <a:picLocks noChangeAspect="1"/>
          </p:cNvPicPr>
          <p:nvPr/>
        </p:nvPicPr>
        <p:blipFill>
          <a:blip r:embed="rId3"/>
          <a:stretch>
            <a:fillRect/>
          </a:stretch>
        </p:blipFill>
        <p:spPr>
          <a:xfrm flipH="1">
            <a:off x="1257300" y="2900371"/>
            <a:ext cx="9677400" cy="2377440"/>
          </a:xfrm>
          <a:prstGeom prst="rect">
            <a:avLst/>
          </a:prstGeom>
        </p:spPr>
      </p:pic>
      <p:sp>
        <p:nvSpPr>
          <p:cNvPr id="3" name="TextBox 2">
            <a:extLst>
              <a:ext uri="{FF2B5EF4-FFF2-40B4-BE49-F238E27FC236}">
                <a16:creationId xmlns:a16="http://schemas.microsoft.com/office/drawing/2014/main" id="{43C6AE4C-05CC-4F7F-90F8-FDEA69CBD32A}"/>
              </a:ext>
            </a:extLst>
          </p:cNvPr>
          <p:cNvSpPr txBox="1"/>
          <p:nvPr/>
        </p:nvSpPr>
        <p:spPr>
          <a:xfrm>
            <a:off x="914907" y="1625483"/>
            <a:ext cx="10362185" cy="769441"/>
          </a:xfrm>
          <a:prstGeom prst="rect">
            <a:avLst/>
          </a:prstGeom>
          <a:noFill/>
        </p:spPr>
        <p:txBody>
          <a:bodyPr wrap="square" rtlCol="0">
            <a:spAutoFit/>
          </a:bodyPr>
          <a:lstStyle/>
          <a:p>
            <a:pPr algn="ctr"/>
            <a:r>
              <a:rPr lang="en-US" sz="4400" b="0" dirty="0">
                <a:latin typeface="Calibri" panose="020F0502020204030204" pitchFamily="34" charset="0"/>
                <a:cs typeface="Calibri" panose="020F0502020204030204" pitchFamily="34" charset="0"/>
              </a:rPr>
              <a:t>Brain Health and Your Lifestyle</a:t>
            </a:r>
          </a:p>
        </p:txBody>
      </p:sp>
      <p:sp>
        <p:nvSpPr>
          <p:cNvPr id="6" name="TextBox 5">
            <a:extLst>
              <a:ext uri="{FF2B5EF4-FFF2-40B4-BE49-F238E27FC236}">
                <a16:creationId xmlns:a16="http://schemas.microsoft.com/office/drawing/2014/main" id="{5EB39760-1A6E-4E00-AB54-19E8A8A33858}"/>
              </a:ext>
            </a:extLst>
          </p:cNvPr>
          <p:cNvSpPr txBox="1"/>
          <p:nvPr/>
        </p:nvSpPr>
        <p:spPr>
          <a:xfrm>
            <a:off x="4742362" y="3084350"/>
            <a:ext cx="3536551" cy="2246769"/>
          </a:xfrm>
          <a:prstGeom prst="rect">
            <a:avLst/>
          </a:prstGeom>
          <a:noFill/>
        </p:spPr>
        <p:txBody>
          <a:bodyPr wrap="square" rtlCol="0">
            <a:spAutoFit/>
          </a:bodyPr>
          <a:lstStyle/>
          <a:p>
            <a:pPr marL="457200" indent="-457200">
              <a:buClr>
                <a:srgbClr val="552A77"/>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Traveling</a:t>
            </a:r>
          </a:p>
          <a:p>
            <a:pPr marL="457200" indent="-457200">
              <a:buClr>
                <a:srgbClr val="552A77"/>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Volunteering</a:t>
            </a:r>
          </a:p>
          <a:p>
            <a:pPr marL="457200" indent="-457200">
              <a:buClr>
                <a:srgbClr val="552A77"/>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Hobbies</a:t>
            </a:r>
          </a:p>
          <a:p>
            <a:pPr marL="457200" indent="-457200">
              <a:buClr>
                <a:srgbClr val="552A77"/>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Working</a:t>
            </a:r>
          </a:p>
          <a:p>
            <a:pPr marL="457200" indent="-457200">
              <a:buClr>
                <a:srgbClr val="552A77"/>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Socializing</a:t>
            </a:r>
          </a:p>
        </p:txBody>
      </p:sp>
      <p:sp>
        <p:nvSpPr>
          <p:cNvPr id="4" name="Slide Number Placeholder 3">
            <a:extLst>
              <a:ext uri="{FF2B5EF4-FFF2-40B4-BE49-F238E27FC236}">
                <a16:creationId xmlns:a16="http://schemas.microsoft.com/office/drawing/2014/main" id="{33B2A6B7-607C-4586-924F-BC43009A1BE1}"/>
              </a:ext>
            </a:extLst>
          </p:cNvPr>
          <p:cNvSpPr>
            <a:spLocks noGrp="1"/>
          </p:cNvSpPr>
          <p:nvPr>
            <p:ph type="sldNum" sz="quarter" idx="4"/>
          </p:nvPr>
        </p:nvSpPr>
        <p:spPr/>
        <p:txBody>
          <a:bodyPr/>
          <a:lstStyle/>
          <a:p>
            <a:pPr>
              <a:defRPr/>
            </a:pPr>
            <a:fld id="{098F27AE-F8A1-453E-8C2F-3FD5FC6AA2AE}" type="slidenum">
              <a:rPr lang="en-US" smtClean="0"/>
              <a:pPr>
                <a:defRPr/>
              </a:pPr>
              <a:t>17</a:t>
            </a:fld>
            <a:endParaRPr lang="en-US" dirty="0"/>
          </a:p>
        </p:txBody>
      </p:sp>
    </p:spTree>
    <p:extLst>
      <p:ext uri="{BB962C8B-B14F-4D97-AF65-F5344CB8AC3E}">
        <p14:creationId xmlns:p14="http://schemas.microsoft.com/office/powerpoint/2010/main" val="91750943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1B2D94-5C7A-F3ED-B2A0-F3E01E477294}"/>
              </a:ext>
            </a:extLst>
          </p:cNvPr>
          <p:cNvPicPr>
            <a:picLocks noChangeAspect="1"/>
          </p:cNvPicPr>
          <p:nvPr/>
        </p:nvPicPr>
        <p:blipFill>
          <a:blip r:embed="rId3"/>
          <a:stretch>
            <a:fillRect/>
          </a:stretch>
        </p:blipFill>
        <p:spPr>
          <a:xfrm>
            <a:off x="0" y="0"/>
            <a:ext cx="12192000" cy="6858000"/>
          </a:xfrm>
          <a:prstGeom prst="rect">
            <a:avLst/>
          </a:prstGeom>
        </p:spPr>
      </p:pic>
      <p:sp>
        <p:nvSpPr>
          <p:cNvPr id="6" name="Rectangle 5"/>
          <p:cNvSpPr/>
          <p:nvPr/>
        </p:nvSpPr>
        <p:spPr>
          <a:xfrm>
            <a:off x="0" y="2743200"/>
            <a:ext cx="3886200" cy="1318532"/>
          </a:xfrm>
          <a:prstGeom prst="rect">
            <a:avLst/>
          </a:prstGeom>
          <a:blipFill dpi="0" rotWithShape="1">
            <a:blip r:embed="rId4">
              <a:alphaModFix amt="9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 </a:t>
            </a:r>
          </a:p>
        </p:txBody>
      </p:sp>
      <p:sp>
        <p:nvSpPr>
          <p:cNvPr id="8" name="Title 1"/>
          <p:cNvSpPr txBox="1">
            <a:spLocks/>
          </p:cNvSpPr>
          <p:nvPr/>
        </p:nvSpPr>
        <p:spPr>
          <a:xfrm>
            <a:off x="458338" y="2971210"/>
            <a:ext cx="3275462" cy="959124"/>
          </a:xfrm>
          <a:prstGeom prst="rect">
            <a:avLst/>
          </a:prstGeom>
        </p:spPr>
        <p:txBody>
          <a:bodyPr>
            <a:noAutofit/>
          </a:bodyPr>
          <a:lstStyle>
            <a:lvl1pPr algn="l" rtl="0" fontAlgn="base">
              <a:spcBef>
                <a:spcPct val="0"/>
              </a:spcBef>
              <a:spcAft>
                <a:spcPct val="0"/>
              </a:spcAft>
              <a:defRPr sz="3500">
                <a:solidFill>
                  <a:schemeClr val="tx1"/>
                </a:solidFill>
                <a:latin typeface="Arial" pitchFamily="34" charset="0"/>
                <a:ea typeface="+mj-ea"/>
                <a:cs typeface="Arial" pitchFamily="34" charset="0"/>
              </a:defRPr>
            </a:lvl1pPr>
            <a:lvl2pPr algn="l" rtl="0" fontAlgn="base">
              <a:spcBef>
                <a:spcPct val="0"/>
              </a:spcBef>
              <a:spcAft>
                <a:spcPct val="0"/>
              </a:spcAft>
              <a:defRPr sz="3500">
                <a:solidFill>
                  <a:schemeClr val="tx1"/>
                </a:solidFill>
                <a:latin typeface="Arial" charset="0"/>
                <a:cs typeface="Arial" charset="0"/>
              </a:defRPr>
            </a:lvl2pPr>
            <a:lvl3pPr algn="l" rtl="0" fontAlgn="base">
              <a:spcBef>
                <a:spcPct val="0"/>
              </a:spcBef>
              <a:spcAft>
                <a:spcPct val="0"/>
              </a:spcAft>
              <a:defRPr sz="3500">
                <a:solidFill>
                  <a:schemeClr val="tx1"/>
                </a:solidFill>
                <a:latin typeface="Arial" charset="0"/>
                <a:cs typeface="Arial" charset="0"/>
              </a:defRPr>
            </a:lvl3pPr>
            <a:lvl4pPr algn="l" rtl="0" fontAlgn="base">
              <a:spcBef>
                <a:spcPct val="0"/>
              </a:spcBef>
              <a:spcAft>
                <a:spcPct val="0"/>
              </a:spcAft>
              <a:defRPr sz="3500">
                <a:solidFill>
                  <a:schemeClr val="tx1"/>
                </a:solidFill>
                <a:latin typeface="Arial" charset="0"/>
                <a:cs typeface="Arial" charset="0"/>
              </a:defRPr>
            </a:lvl4pPr>
            <a:lvl5pPr algn="l" rtl="0" fontAlgn="base">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a:lstStyle>
          <a:p>
            <a:pPr>
              <a:lnSpc>
                <a:spcPts val="3200"/>
              </a:lnSpc>
            </a:pPr>
            <a:r>
              <a:rPr lang="en-US" sz="3200" kern="0" dirty="0">
                <a:solidFill>
                  <a:schemeClr val="bg1"/>
                </a:solidFill>
                <a:latin typeface="Calibri" panose="020F0502020204030204" pitchFamily="34" charset="0"/>
                <a:cs typeface="Calibri" panose="020F0502020204030204" pitchFamily="34" charset="0"/>
              </a:rPr>
              <a:t>How to Age-Proof Your Brain</a:t>
            </a:r>
          </a:p>
        </p:txBody>
      </p:sp>
      <p:sp>
        <p:nvSpPr>
          <p:cNvPr id="2" name="Slide Number Placeholder 1">
            <a:extLst>
              <a:ext uri="{FF2B5EF4-FFF2-40B4-BE49-F238E27FC236}">
                <a16:creationId xmlns:a16="http://schemas.microsoft.com/office/drawing/2014/main" id="{238ACF83-BE30-48C1-B0BF-A154ECA01351}"/>
              </a:ext>
            </a:extLst>
          </p:cNvPr>
          <p:cNvSpPr>
            <a:spLocks noGrp="1"/>
          </p:cNvSpPr>
          <p:nvPr>
            <p:ph type="sldNum" sz="quarter" idx="4"/>
          </p:nvPr>
        </p:nvSpPr>
        <p:spPr/>
        <p:txBody>
          <a:bodyPr/>
          <a:lstStyle/>
          <a:p>
            <a:pPr>
              <a:defRPr/>
            </a:pPr>
            <a:fld id="{098F27AE-F8A1-453E-8C2F-3FD5FC6AA2AE}" type="slidenum">
              <a:rPr lang="en-US" smtClean="0"/>
              <a:pPr>
                <a:defRPr/>
              </a:pPr>
              <a:t>18</a:t>
            </a:fld>
            <a:endParaRPr lang="en-US" dirty="0"/>
          </a:p>
        </p:txBody>
      </p:sp>
      <p:sp>
        <p:nvSpPr>
          <p:cNvPr id="4" name="Rectangle 24">
            <a:extLst>
              <a:ext uri="{FF2B5EF4-FFF2-40B4-BE49-F238E27FC236}">
                <a16:creationId xmlns:a16="http://schemas.microsoft.com/office/drawing/2014/main" id="{B77C6E98-97FE-E9D8-A948-205986041F39}"/>
              </a:ext>
            </a:extLst>
          </p:cNvPr>
          <p:cNvSpPr>
            <a:spLocks noChangeArrowheads="1"/>
          </p:cNvSpPr>
          <p:nvPr/>
        </p:nvSpPr>
        <p:spPr bwMode="auto">
          <a:xfrm>
            <a:off x="3093194" y="655628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2023 by Hartford Funds</a:t>
            </a:r>
            <a:endParaRPr lang="en-US" sz="800" b="0" dirty="0">
              <a:solidFill>
                <a:schemeClr val="tx1"/>
              </a:solidFill>
              <a:latin typeface="Calibri" panose="020F0502020204030204" pitchFamily="34" charset="0"/>
              <a:cs typeface="ＭＳ Ｐゴシック"/>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3657B0-1EF5-4E6B-B187-323FF55FB01E}"/>
              </a:ext>
            </a:extLst>
          </p:cNvPr>
          <p:cNvSpPr txBox="1"/>
          <p:nvPr/>
        </p:nvSpPr>
        <p:spPr>
          <a:xfrm>
            <a:off x="6383678" y="2099234"/>
            <a:ext cx="5188092" cy="1828257"/>
          </a:xfrm>
          <a:prstGeom prst="rect">
            <a:avLst/>
          </a:prstGeom>
          <a:noFill/>
        </p:spPr>
        <p:txBody>
          <a:bodyPr wrap="square" rtlCol="0">
            <a:spAutoFit/>
          </a:bodyPr>
          <a:lstStyle/>
          <a:p>
            <a:pPr>
              <a:lnSpc>
                <a:spcPts val="4500"/>
              </a:lnSpc>
            </a:pPr>
            <a:r>
              <a:rPr lang="en-US" sz="4400" b="0" dirty="0">
                <a:latin typeface="Calibri" panose="020F0502020204030204" pitchFamily="34" charset="0"/>
                <a:cs typeface="Calibri" panose="020F0502020204030204" pitchFamily="34" charset="0"/>
              </a:rPr>
              <a:t>Sleep: Your Greatest Ally in the Fight to Retain Your Brain</a:t>
            </a:r>
          </a:p>
        </p:txBody>
      </p:sp>
      <p:sp>
        <p:nvSpPr>
          <p:cNvPr id="3" name="Slide Number Placeholder 2">
            <a:extLst>
              <a:ext uri="{FF2B5EF4-FFF2-40B4-BE49-F238E27FC236}">
                <a16:creationId xmlns:a16="http://schemas.microsoft.com/office/drawing/2014/main" id="{50BEF9FE-0637-450D-8B72-898AC1FBBC49}"/>
              </a:ext>
            </a:extLst>
          </p:cNvPr>
          <p:cNvSpPr>
            <a:spLocks noGrp="1"/>
          </p:cNvSpPr>
          <p:nvPr>
            <p:ph type="sldNum" sz="quarter" idx="4"/>
          </p:nvPr>
        </p:nvSpPr>
        <p:spPr/>
        <p:txBody>
          <a:bodyPr/>
          <a:lstStyle/>
          <a:p>
            <a:pPr>
              <a:defRPr/>
            </a:pPr>
            <a:fld id="{098F27AE-F8A1-453E-8C2F-3FD5FC6AA2AE}" type="slidenum">
              <a:rPr lang="en-US" smtClean="0"/>
              <a:pPr>
                <a:defRPr/>
              </a:pPr>
              <a:t>19</a:t>
            </a:fld>
            <a:endParaRPr lang="en-US" dirty="0"/>
          </a:p>
        </p:txBody>
      </p:sp>
      <p:sp>
        <p:nvSpPr>
          <p:cNvPr id="13" name="TextBox 12">
            <a:extLst>
              <a:ext uri="{FF2B5EF4-FFF2-40B4-BE49-F238E27FC236}">
                <a16:creationId xmlns:a16="http://schemas.microsoft.com/office/drawing/2014/main" id="{295FEAE4-288F-4698-AB05-97D114922993}"/>
              </a:ext>
            </a:extLst>
          </p:cNvPr>
          <p:cNvSpPr txBox="1"/>
          <p:nvPr/>
        </p:nvSpPr>
        <p:spPr>
          <a:xfrm>
            <a:off x="6383678" y="4055217"/>
            <a:ext cx="5422842" cy="1384995"/>
          </a:xfrm>
          <a:prstGeom prst="rect">
            <a:avLst/>
          </a:prstGeom>
          <a:noFill/>
        </p:spPr>
        <p:txBody>
          <a:bodyPr wrap="square" rtlCol="0">
            <a:spAutoFit/>
          </a:bodyPr>
          <a:lstStyle/>
          <a:p>
            <a:pPr marL="457200" indent="-457200">
              <a:buClr>
                <a:srgbClr val="76BC46"/>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90 min. repeating cycles</a:t>
            </a:r>
          </a:p>
          <a:p>
            <a:pPr marL="457200" indent="-457200">
              <a:buClr>
                <a:srgbClr val="76BC46"/>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7-9 hrs./night</a:t>
            </a:r>
          </a:p>
          <a:p>
            <a:pPr marL="457200" indent="-457200">
              <a:buClr>
                <a:srgbClr val="76BC46"/>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Physical changes to the brain</a:t>
            </a:r>
          </a:p>
        </p:txBody>
      </p:sp>
      <p:pic>
        <p:nvPicPr>
          <p:cNvPr id="2" name="Picture 1">
            <a:extLst>
              <a:ext uri="{FF2B5EF4-FFF2-40B4-BE49-F238E27FC236}">
                <a16:creationId xmlns:a16="http://schemas.microsoft.com/office/drawing/2014/main" id="{65980C4B-E1EB-3D63-1B4A-2C112D2C8739}"/>
              </a:ext>
            </a:extLst>
          </p:cNvPr>
          <p:cNvPicPr>
            <a:picLocks noChangeAspect="1"/>
          </p:cNvPicPr>
          <p:nvPr/>
        </p:nvPicPr>
        <p:blipFill>
          <a:blip r:embed="rId3"/>
          <a:stretch>
            <a:fillRect/>
          </a:stretch>
        </p:blipFill>
        <p:spPr>
          <a:xfrm>
            <a:off x="870152" y="1562100"/>
            <a:ext cx="4937760" cy="4290060"/>
          </a:xfrm>
          <a:prstGeom prst="rect">
            <a:avLst/>
          </a:prstGeom>
        </p:spPr>
      </p:pic>
    </p:spTree>
    <p:extLst>
      <p:ext uri="{BB962C8B-B14F-4D97-AF65-F5344CB8AC3E}">
        <p14:creationId xmlns:p14="http://schemas.microsoft.com/office/powerpoint/2010/main" val="45147590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8940" y="929640"/>
            <a:ext cx="8714740" cy="4983416"/>
          </a:xfrm>
          <a:prstGeom prst="rect">
            <a:avLst/>
          </a:prstGeom>
        </p:spPr>
        <p:txBody>
          <a:bodyPr vert="horz" wrap="square" lIns="0" tIns="12700" rIns="0" bIns="0" rtlCol="0">
            <a:spAutoFit/>
          </a:bodyPr>
          <a:lstStyle/>
          <a:p>
            <a:pPr marL="12700">
              <a:spcBef>
                <a:spcPts val="100"/>
              </a:spcBef>
            </a:pPr>
            <a:r>
              <a:rPr sz="1200" dirty="0">
                <a:latin typeface="Calibri"/>
                <a:cs typeface="Calibri"/>
              </a:rPr>
              <a:t>Investing</a:t>
            </a:r>
            <a:r>
              <a:rPr sz="1200" spc="-5" dirty="0">
                <a:latin typeface="Calibri"/>
                <a:cs typeface="Calibri"/>
              </a:rPr>
              <a:t> </a:t>
            </a:r>
            <a:r>
              <a:rPr sz="1200" dirty="0">
                <a:latin typeface="Calibri"/>
                <a:cs typeface="Calibri"/>
              </a:rPr>
              <a:t>involves</a:t>
            </a:r>
            <a:r>
              <a:rPr sz="1200" spc="-10" dirty="0">
                <a:latin typeface="Calibri"/>
                <a:cs typeface="Calibri"/>
              </a:rPr>
              <a:t> </a:t>
            </a:r>
            <a:r>
              <a:rPr sz="1200" dirty="0">
                <a:latin typeface="Calibri"/>
                <a:cs typeface="Calibri"/>
              </a:rPr>
              <a:t>risk</a:t>
            </a:r>
            <a:r>
              <a:rPr sz="1200" spc="-10" dirty="0">
                <a:latin typeface="Calibri"/>
                <a:cs typeface="Calibri"/>
              </a:rPr>
              <a:t> </a:t>
            </a:r>
            <a:r>
              <a:rPr sz="1200" dirty="0">
                <a:latin typeface="Calibri"/>
                <a:cs typeface="Calibri"/>
              </a:rPr>
              <a:t>including</a:t>
            </a:r>
            <a:r>
              <a:rPr sz="1200" spc="10" dirty="0">
                <a:latin typeface="Calibri"/>
                <a:cs typeface="Calibri"/>
              </a:rPr>
              <a:t> </a:t>
            </a:r>
            <a:r>
              <a:rPr sz="1200" dirty="0">
                <a:latin typeface="Calibri"/>
                <a:cs typeface="Calibri"/>
              </a:rPr>
              <a:t>possible loss</a:t>
            </a:r>
            <a:r>
              <a:rPr sz="1200" spc="-10" dirty="0">
                <a:latin typeface="Calibri"/>
                <a:cs typeface="Calibri"/>
              </a:rPr>
              <a:t> </a:t>
            </a:r>
            <a:r>
              <a:rPr sz="1200" dirty="0">
                <a:latin typeface="Calibri"/>
                <a:cs typeface="Calibri"/>
              </a:rPr>
              <a:t>of</a:t>
            </a:r>
            <a:r>
              <a:rPr sz="1200" spc="-5" dirty="0">
                <a:latin typeface="Calibri"/>
                <a:cs typeface="Calibri"/>
              </a:rPr>
              <a:t> </a:t>
            </a:r>
            <a:r>
              <a:rPr sz="1200" dirty="0">
                <a:latin typeface="Calibri"/>
                <a:cs typeface="Calibri"/>
              </a:rPr>
              <a:t>principal.</a:t>
            </a:r>
            <a:r>
              <a:rPr sz="1200" spc="5" dirty="0">
                <a:latin typeface="Calibri"/>
                <a:cs typeface="Calibri"/>
              </a:rPr>
              <a:t> </a:t>
            </a:r>
            <a:r>
              <a:rPr sz="1200" spc="-10" dirty="0">
                <a:latin typeface="Calibri"/>
                <a:cs typeface="Calibri"/>
              </a:rPr>
              <a:t>Information</a:t>
            </a:r>
            <a:r>
              <a:rPr sz="1200" spc="-40" dirty="0">
                <a:latin typeface="Calibri"/>
                <a:cs typeface="Calibri"/>
              </a:rPr>
              <a:t> </a:t>
            </a:r>
            <a:r>
              <a:rPr sz="1200" dirty="0">
                <a:latin typeface="Calibri"/>
                <a:cs typeface="Calibri"/>
              </a:rPr>
              <a:t>is</a:t>
            </a:r>
            <a:r>
              <a:rPr sz="1200" spc="10" dirty="0">
                <a:latin typeface="Calibri"/>
                <a:cs typeface="Calibri"/>
              </a:rPr>
              <a:t> </a:t>
            </a:r>
            <a:r>
              <a:rPr sz="1200" dirty="0">
                <a:latin typeface="Calibri"/>
                <a:cs typeface="Calibri"/>
              </a:rPr>
              <a:t>current</a:t>
            </a:r>
            <a:r>
              <a:rPr sz="1200" spc="-40" dirty="0">
                <a:latin typeface="Calibri"/>
                <a:cs typeface="Calibri"/>
              </a:rPr>
              <a:t> </a:t>
            </a:r>
            <a:r>
              <a:rPr sz="1200" dirty="0">
                <a:latin typeface="Calibri"/>
                <a:cs typeface="Calibri"/>
              </a:rPr>
              <a:t>as</a:t>
            </a:r>
            <a:r>
              <a:rPr sz="1200" spc="15" dirty="0">
                <a:latin typeface="Calibri"/>
                <a:cs typeface="Calibri"/>
              </a:rPr>
              <a:t> </a:t>
            </a:r>
            <a:r>
              <a:rPr sz="1200" dirty="0">
                <a:latin typeface="Calibri"/>
                <a:cs typeface="Calibri"/>
              </a:rPr>
              <a:t>of</a:t>
            </a:r>
            <a:r>
              <a:rPr sz="1200" spc="-5" dirty="0">
                <a:latin typeface="Calibri"/>
                <a:cs typeface="Calibri"/>
              </a:rPr>
              <a:t> </a:t>
            </a:r>
            <a:r>
              <a:rPr sz="1200" dirty="0">
                <a:latin typeface="Calibri"/>
                <a:cs typeface="Calibri"/>
              </a:rPr>
              <a:t>the</a:t>
            </a:r>
            <a:r>
              <a:rPr sz="1200" spc="-20" dirty="0">
                <a:latin typeface="Calibri"/>
                <a:cs typeface="Calibri"/>
              </a:rPr>
              <a:t> </a:t>
            </a:r>
            <a:r>
              <a:rPr sz="1200" dirty="0">
                <a:latin typeface="Calibri"/>
                <a:cs typeface="Calibri"/>
              </a:rPr>
              <a:t>date</a:t>
            </a:r>
            <a:r>
              <a:rPr sz="1200" spc="-5" dirty="0">
                <a:latin typeface="Calibri"/>
                <a:cs typeface="Calibri"/>
              </a:rPr>
              <a:t> </a:t>
            </a:r>
            <a:r>
              <a:rPr sz="1200" dirty="0">
                <a:latin typeface="Calibri"/>
                <a:cs typeface="Calibri"/>
              </a:rPr>
              <a:t>of</a:t>
            </a:r>
            <a:r>
              <a:rPr sz="1200" spc="-5" dirty="0">
                <a:latin typeface="Calibri"/>
                <a:cs typeface="Calibri"/>
              </a:rPr>
              <a:t> </a:t>
            </a:r>
            <a:r>
              <a:rPr sz="1200" dirty="0">
                <a:latin typeface="Calibri"/>
                <a:cs typeface="Calibri"/>
              </a:rPr>
              <a:t>this</a:t>
            </a:r>
            <a:r>
              <a:rPr sz="1200" spc="-10" dirty="0">
                <a:latin typeface="Calibri"/>
                <a:cs typeface="Calibri"/>
              </a:rPr>
              <a:t> material.</a:t>
            </a:r>
            <a:endParaRPr sz="1200" dirty="0">
              <a:latin typeface="Calibri"/>
              <a:cs typeface="Calibri"/>
            </a:endParaRPr>
          </a:p>
          <a:p>
            <a:pPr>
              <a:spcBef>
                <a:spcPts val="35"/>
              </a:spcBef>
            </a:pPr>
            <a:endParaRPr sz="1150" dirty="0">
              <a:latin typeface="Calibri"/>
              <a:cs typeface="Calibri"/>
            </a:endParaRPr>
          </a:p>
          <a:p>
            <a:pPr marL="12700" marR="128905"/>
            <a:r>
              <a:rPr sz="1200" dirty="0">
                <a:latin typeface="Calibri"/>
                <a:cs typeface="Calibri"/>
              </a:rPr>
              <a:t>Any</a:t>
            </a:r>
            <a:r>
              <a:rPr sz="1200" spc="-25" dirty="0">
                <a:latin typeface="Calibri"/>
                <a:cs typeface="Calibri"/>
              </a:rPr>
              <a:t> </a:t>
            </a:r>
            <a:r>
              <a:rPr sz="1200" dirty="0">
                <a:latin typeface="Calibri"/>
                <a:cs typeface="Calibri"/>
              </a:rPr>
              <a:t>opinions</a:t>
            </a:r>
            <a:r>
              <a:rPr sz="1200" spc="-30" dirty="0">
                <a:latin typeface="Calibri"/>
                <a:cs typeface="Calibri"/>
              </a:rPr>
              <a:t> </a:t>
            </a:r>
            <a:r>
              <a:rPr sz="1200" dirty="0">
                <a:latin typeface="Calibri"/>
                <a:cs typeface="Calibri"/>
              </a:rPr>
              <a:t>expressed</a:t>
            </a:r>
            <a:r>
              <a:rPr sz="1200" spc="-15" dirty="0">
                <a:latin typeface="Calibri"/>
                <a:cs typeface="Calibri"/>
              </a:rPr>
              <a:t> </a:t>
            </a:r>
            <a:r>
              <a:rPr sz="1200" dirty="0">
                <a:latin typeface="Calibri"/>
                <a:cs typeface="Calibri"/>
              </a:rPr>
              <a:t>herein</a:t>
            </a:r>
            <a:r>
              <a:rPr sz="1200" spc="-35" dirty="0">
                <a:latin typeface="Calibri"/>
                <a:cs typeface="Calibri"/>
              </a:rPr>
              <a:t> </a:t>
            </a:r>
            <a:r>
              <a:rPr sz="1200" dirty="0">
                <a:latin typeface="Calibri"/>
                <a:cs typeface="Calibri"/>
              </a:rPr>
              <a:t>are</a:t>
            </a:r>
            <a:r>
              <a:rPr sz="1200" spc="-10" dirty="0">
                <a:latin typeface="Calibri"/>
                <a:cs typeface="Calibri"/>
              </a:rPr>
              <a:t> </a:t>
            </a:r>
            <a:r>
              <a:rPr sz="1200" dirty="0">
                <a:latin typeface="Calibri"/>
                <a:cs typeface="Calibri"/>
              </a:rPr>
              <a:t>from</a:t>
            </a:r>
            <a:r>
              <a:rPr sz="1200" spc="-20" dirty="0">
                <a:latin typeface="Calibri"/>
                <a:cs typeface="Calibri"/>
              </a:rPr>
              <a:t> </a:t>
            </a:r>
            <a:r>
              <a:rPr sz="1200" dirty="0">
                <a:latin typeface="Calibri"/>
                <a:cs typeface="Calibri"/>
              </a:rPr>
              <a:t>a third</a:t>
            </a:r>
            <a:r>
              <a:rPr sz="1200" spc="-45" dirty="0">
                <a:latin typeface="Calibri"/>
                <a:cs typeface="Calibri"/>
              </a:rPr>
              <a:t> </a:t>
            </a:r>
            <a:r>
              <a:rPr sz="1200" dirty="0">
                <a:latin typeface="Calibri"/>
                <a:cs typeface="Calibri"/>
              </a:rPr>
              <a:t>party</a:t>
            </a:r>
            <a:r>
              <a:rPr sz="1200" spc="-45" dirty="0">
                <a:latin typeface="Calibri"/>
                <a:cs typeface="Calibri"/>
              </a:rPr>
              <a:t> </a:t>
            </a:r>
            <a:r>
              <a:rPr sz="1200" dirty="0">
                <a:latin typeface="Calibri"/>
                <a:cs typeface="Calibri"/>
              </a:rPr>
              <a:t>and</a:t>
            </a:r>
            <a:r>
              <a:rPr sz="1200" spc="-20" dirty="0">
                <a:latin typeface="Calibri"/>
                <a:cs typeface="Calibri"/>
              </a:rPr>
              <a:t> </a:t>
            </a:r>
            <a:r>
              <a:rPr sz="1200" dirty="0">
                <a:latin typeface="Calibri"/>
                <a:cs typeface="Calibri"/>
              </a:rPr>
              <a:t>are</a:t>
            </a:r>
            <a:r>
              <a:rPr sz="1200" spc="-15" dirty="0">
                <a:latin typeface="Calibri"/>
                <a:cs typeface="Calibri"/>
              </a:rPr>
              <a:t> </a:t>
            </a:r>
            <a:r>
              <a:rPr sz="1200" dirty="0">
                <a:latin typeface="Calibri"/>
                <a:cs typeface="Calibri"/>
              </a:rPr>
              <a:t>given</a:t>
            </a:r>
            <a:r>
              <a:rPr sz="1200" spc="-10" dirty="0">
                <a:latin typeface="Calibri"/>
                <a:cs typeface="Calibri"/>
              </a:rPr>
              <a:t> </a:t>
            </a:r>
            <a:r>
              <a:rPr sz="1200" dirty="0">
                <a:latin typeface="Calibri"/>
                <a:cs typeface="Calibri"/>
              </a:rPr>
              <a:t>in</a:t>
            </a:r>
            <a:r>
              <a:rPr sz="1200" spc="-10" dirty="0">
                <a:latin typeface="Calibri"/>
                <a:cs typeface="Calibri"/>
              </a:rPr>
              <a:t> </a:t>
            </a:r>
            <a:r>
              <a:rPr sz="1200" dirty="0">
                <a:latin typeface="Calibri"/>
                <a:cs typeface="Calibri"/>
              </a:rPr>
              <a:t>good</a:t>
            </a:r>
            <a:r>
              <a:rPr sz="1200" spc="-15" dirty="0">
                <a:latin typeface="Calibri"/>
                <a:cs typeface="Calibri"/>
              </a:rPr>
              <a:t> </a:t>
            </a:r>
            <a:r>
              <a:rPr sz="1200" dirty="0">
                <a:latin typeface="Calibri"/>
                <a:cs typeface="Calibri"/>
              </a:rPr>
              <a:t>faith,</a:t>
            </a:r>
            <a:r>
              <a:rPr sz="1200" spc="-20" dirty="0">
                <a:latin typeface="Calibri"/>
                <a:cs typeface="Calibri"/>
              </a:rPr>
              <a:t> </a:t>
            </a:r>
            <a:r>
              <a:rPr sz="1200" dirty="0">
                <a:latin typeface="Calibri"/>
                <a:cs typeface="Calibri"/>
              </a:rPr>
              <a:t>are</a:t>
            </a:r>
            <a:r>
              <a:rPr sz="1200" spc="-15" dirty="0">
                <a:latin typeface="Calibri"/>
                <a:cs typeface="Calibri"/>
              </a:rPr>
              <a:t> </a:t>
            </a:r>
            <a:r>
              <a:rPr sz="1200" dirty="0">
                <a:latin typeface="Calibri"/>
                <a:cs typeface="Calibri"/>
              </a:rPr>
              <a:t>subject</a:t>
            </a:r>
            <a:r>
              <a:rPr sz="1200" spc="-20" dirty="0">
                <a:latin typeface="Calibri"/>
                <a:cs typeface="Calibri"/>
              </a:rPr>
              <a:t> </a:t>
            </a:r>
            <a:r>
              <a:rPr sz="1200" dirty="0">
                <a:latin typeface="Calibri"/>
                <a:cs typeface="Calibri"/>
              </a:rPr>
              <a:t>to</a:t>
            </a:r>
            <a:r>
              <a:rPr sz="1200" spc="-5" dirty="0">
                <a:latin typeface="Calibri"/>
                <a:cs typeface="Calibri"/>
              </a:rPr>
              <a:t> </a:t>
            </a:r>
            <a:r>
              <a:rPr sz="1200" dirty="0">
                <a:latin typeface="Calibri"/>
                <a:cs typeface="Calibri"/>
              </a:rPr>
              <a:t>change</a:t>
            </a:r>
            <a:r>
              <a:rPr sz="1200" spc="-20" dirty="0">
                <a:latin typeface="Calibri"/>
                <a:cs typeface="Calibri"/>
              </a:rPr>
              <a:t> </a:t>
            </a:r>
            <a:r>
              <a:rPr sz="1200" dirty="0">
                <a:latin typeface="Calibri"/>
                <a:cs typeface="Calibri"/>
              </a:rPr>
              <a:t>without</a:t>
            </a:r>
            <a:r>
              <a:rPr sz="1200" spc="-20" dirty="0">
                <a:latin typeface="Calibri"/>
                <a:cs typeface="Calibri"/>
              </a:rPr>
              <a:t> </a:t>
            </a:r>
            <a:r>
              <a:rPr sz="1200" dirty="0">
                <a:latin typeface="Calibri"/>
                <a:cs typeface="Calibri"/>
              </a:rPr>
              <a:t>notice,</a:t>
            </a:r>
            <a:r>
              <a:rPr sz="1200" spc="-20" dirty="0">
                <a:latin typeface="Calibri"/>
                <a:cs typeface="Calibri"/>
              </a:rPr>
              <a:t> </a:t>
            </a:r>
            <a:r>
              <a:rPr sz="1200" dirty="0">
                <a:latin typeface="Calibri"/>
                <a:cs typeface="Calibri"/>
              </a:rPr>
              <a:t>and</a:t>
            </a:r>
            <a:r>
              <a:rPr sz="1200" spc="-20" dirty="0">
                <a:latin typeface="Calibri"/>
                <a:cs typeface="Calibri"/>
              </a:rPr>
              <a:t> </a:t>
            </a:r>
            <a:r>
              <a:rPr sz="1200" dirty="0">
                <a:latin typeface="Calibri"/>
                <a:cs typeface="Calibri"/>
              </a:rPr>
              <a:t>are</a:t>
            </a:r>
            <a:r>
              <a:rPr sz="1200" spc="-10" dirty="0">
                <a:latin typeface="Calibri"/>
                <a:cs typeface="Calibri"/>
              </a:rPr>
              <a:t> considered </a:t>
            </a:r>
            <a:r>
              <a:rPr sz="1200" dirty="0">
                <a:latin typeface="Calibri"/>
                <a:cs typeface="Calibri"/>
              </a:rPr>
              <a:t>correct</a:t>
            </a:r>
            <a:r>
              <a:rPr sz="1200" spc="-20" dirty="0">
                <a:latin typeface="Calibri"/>
                <a:cs typeface="Calibri"/>
              </a:rPr>
              <a:t> </a:t>
            </a:r>
            <a:r>
              <a:rPr sz="1200" dirty="0">
                <a:latin typeface="Calibri"/>
                <a:cs typeface="Calibri"/>
              </a:rPr>
              <a:t>as</a:t>
            </a:r>
            <a:r>
              <a:rPr sz="1200" spc="5" dirty="0">
                <a:latin typeface="Calibri"/>
                <a:cs typeface="Calibri"/>
              </a:rPr>
              <a:t> </a:t>
            </a:r>
            <a:r>
              <a:rPr sz="1200" dirty="0">
                <a:latin typeface="Calibri"/>
                <a:cs typeface="Calibri"/>
              </a:rPr>
              <a:t>of</a:t>
            </a:r>
            <a:r>
              <a:rPr sz="1200" spc="-15" dirty="0">
                <a:latin typeface="Calibri"/>
                <a:cs typeface="Calibri"/>
              </a:rPr>
              <a:t> </a:t>
            </a:r>
            <a:r>
              <a:rPr sz="1200" dirty="0">
                <a:latin typeface="Calibri"/>
                <a:cs typeface="Calibri"/>
              </a:rPr>
              <a:t>the</a:t>
            </a:r>
            <a:r>
              <a:rPr sz="1200" spc="-30" dirty="0">
                <a:latin typeface="Calibri"/>
                <a:cs typeface="Calibri"/>
              </a:rPr>
              <a:t> </a:t>
            </a:r>
            <a:r>
              <a:rPr sz="1200" dirty="0">
                <a:latin typeface="Calibri"/>
                <a:cs typeface="Calibri"/>
              </a:rPr>
              <a:t>stated</a:t>
            </a:r>
            <a:r>
              <a:rPr sz="1200" spc="-25" dirty="0">
                <a:latin typeface="Calibri"/>
                <a:cs typeface="Calibri"/>
              </a:rPr>
              <a:t> </a:t>
            </a:r>
            <a:r>
              <a:rPr sz="1200" dirty="0">
                <a:latin typeface="Calibri"/>
                <a:cs typeface="Calibri"/>
              </a:rPr>
              <a:t>date</a:t>
            </a:r>
            <a:r>
              <a:rPr sz="1200" spc="-30" dirty="0">
                <a:latin typeface="Calibri"/>
                <a:cs typeface="Calibri"/>
              </a:rPr>
              <a:t> </a:t>
            </a:r>
            <a:r>
              <a:rPr sz="1200" dirty="0">
                <a:latin typeface="Calibri"/>
                <a:cs typeface="Calibri"/>
              </a:rPr>
              <a:t>of</a:t>
            </a:r>
            <a:r>
              <a:rPr sz="1200" spc="-5" dirty="0">
                <a:latin typeface="Calibri"/>
                <a:cs typeface="Calibri"/>
              </a:rPr>
              <a:t> </a:t>
            </a:r>
            <a:r>
              <a:rPr sz="1200" dirty="0">
                <a:latin typeface="Calibri"/>
                <a:cs typeface="Calibri"/>
              </a:rPr>
              <a:t>their</a:t>
            </a:r>
            <a:r>
              <a:rPr sz="1200" spc="-35" dirty="0">
                <a:latin typeface="Calibri"/>
                <a:cs typeface="Calibri"/>
              </a:rPr>
              <a:t> </a:t>
            </a:r>
            <a:r>
              <a:rPr sz="1200" spc="-10" dirty="0">
                <a:latin typeface="Calibri"/>
                <a:cs typeface="Calibri"/>
              </a:rPr>
              <a:t>issue.</a:t>
            </a:r>
            <a:endParaRPr sz="1200" dirty="0">
              <a:latin typeface="Calibri"/>
              <a:cs typeface="Calibri"/>
            </a:endParaRPr>
          </a:p>
          <a:p>
            <a:pPr>
              <a:spcBef>
                <a:spcPts val="35"/>
              </a:spcBef>
            </a:pPr>
            <a:endParaRPr sz="1150" dirty="0">
              <a:latin typeface="Calibri"/>
              <a:cs typeface="Calibri"/>
            </a:endParaRPr>
          </a:p>
          <a:p>
            <a:pPr marL="12700" marR="13335"/>
            <a:r>
              <a:rPr sz="1200" dirty="0">
                <a:latin typeface="Calibri"/>
                <a:cs typeface="Calibri"/>
              </a:rPr>
              <a:t>Merrill</a:t>
            </a:r>
            <a:r>
              <a:rPr sz="1200" spc="-20" dirty="0">
                <a:latin typeface="Calibri"/>
                <a:cs typeface="Calibri"/>
              </a:rPr>
              <a:t> </a:t>
            </a:r>
            <a:r>
              <a:rPr sz="1200" dirty="0">
                <a:latin typeface="Calibri"/>
                <a:cs typeface="Calibri"/>
              </a:rPr>
              <a:t>Lynch, Pierce,</a:t>
            </a:r>
            <a:r>
              <a:rPr sz="1200" spc="-35" dirty="0">
                <a:latin typeface="Calibri"/>
                <a:cs typeface="Calibri"/>
              </a:rPr>
              <a:t> </a:t>
            </a:r>
            <a:r>
              <a:rPr sz="1200" dirty="0">
                <a:latin typeface="Calibri"/>
                <a:cs typeface="Calibri"/>
              </a:rPr>
              <a:t>Fenner</a:t>
            </a:r>
            <a:r>
              <a:rPr sz="1200" spc="-5" dirty="0">
                <a:latin typeface="Calibri"/>
                <a:cs typeface="Calibri"/>
              </a:rPr>
              <a:t> </a:t>
            </a:r>
            <a:r>
              <a:rPr sz="1200" dirty="0">
                <a:latin typeface="Calibri"/>
                <a:cs typeface="Calibri"/>
              </a:rPr>
              <a:t>&amp;</a:t>
            </a:r>
            <a:r>
              <a:rPr sz="1200" spc="-20" dirty="0">
                <a:latin typeface="Calibri"/>
                <a:cs typeface="Calibri"/>
              </a:rPr>
              <a:t> </a:t>
            </a:r>
            <a:r>
              <a:rPr sz="1200" dirty="0">
                <a:latin typeface="Calibri"/>
                <a:cs typeface="Calibri"/>
              </a:rPr>
              <a:t>Smith</a:t>
            </a:r>
            <a:r>
              <a:rPr sz="1200" spc="-5" dirty="0">
                <a:latin typeface="Calibri"/>
                <a:cs typeface="Calibri"/>
              </a:rPr>
              <a:t> </a:t>
            </a:r>
            <a:r>
              <a:rPr sz="1200" spc="-10" dirty="0">
                <a:latin typeface="Calibri"/>
                <a:cs typeface="Calibri"/>
              </a:rPr>
              <a:t>Incorporated</a:t>
            </a:r>
            <a:r>
              <a:rPr sz="1200" spc="-30" dirty="0">
                <a:latin typeface="Calibri"/>
                <a:cs typeface="Calibri"/>
              </a:rPr>
              <a:t> </a:t>
            </a:r>
            <a:r>
              <a:rPr sz="1200" dirty="0">
                <a:latin typeface="Calibri"/>
                <a:cs typeface="Calibri"/>
              </a:rPr>
              <a:t>is</a:t>
            </a:r>
            <a:r>
              <a:rPr sz="1200" spc="-25" dirty="0">
                <a:latin typeface="Calibri"/>
                <a:cs typeface="Calibri"/>
              </a:rPr>
              <a:t> </a:t>
            </a:r>
            <a:r>
              <a:rPr sz="1200" dirty="0">
                <a:latin typeface="Calibri"/>
                <a:cs typeface="Calibri"/>
              </a:rPr>
              <a:t>not</a:t>
            </a:r>
            <a:r>
              <a:rPr sz="1200" spc="-10" dirty="0">
                <a:latin typeface="Calibri"/>
                <a:cs typeface="Calibri"/>
              </a:rPr>
              <a:t> </a:t>
            </a:r>
            <a:r>
              <a:rPr sz="1200" dirty="0">
                <a:latin typeface="Calibri"/>
                <a:cs typeface="Calibri"/>
              </a:rPr>
              <a:t>a</a:t>
            </a:r>
            <a:r>
              <a:rPr sz="1200" spc="-15" dirty="0">
                <a:latin typeface="Calibri"/>
                <a:cs typeface="Calibri"/>
              </a:rPr>
              <a:t> </a:t>
            </a:r>
            <a:r>
              <a:rPr sz="1200" dirty="0">
                <a:latin typeface="Calibri"/>
                <a:cs typeface="Calibri"/>
              </a:rPr>
              <a:t>tax</a:t>
            </a:r>
            <a:r>
              <a:rPr sz="1200" spc="-20" dirty="0">
                <a:latin typeface="Calibri"/>
                <a:cs typeface="Calibri"/>
              </a:rPr>
              <a:t> </a:t>
            </a:r>
            <a:r>
              <a:rPr sz="1200" dirty="0">
                <a:latin typeface="Calibri"/>
                <a:cs typeface="Calibri"/>
              </a:rPr>
              <a:t>or</a:t>
            </a:r>
            <a:r>
              <a:rPr sz="1200" spc="-20" dirty="0">
                <a:latin typeface="Calibri"/>
                <a:cs typeface="Calibri"/>
              </a:rPr>
              <a:t> </a:t>
            </a:r>
            <a:r>
              <a:rPr sz="1200" dirty="0">
                <a:latin typeface="Calibri"/>
                <a:cs typeface="Calibri"/>
              </a:rPr>
              <a:t>legal</a:t>
            </a:r>
            <a:r>
              <a:rPr sz="1200" spc="15" dirty="0">
                <a:latin typeface="Calibri"/>
                <a:cs typeface="Calibri"/>
              </a:rPr>
              <a:t> </a:t>
            </a:r>
            <a:r>
              <a:rPr sz="1200" spc="-10" dirty="0">
                <a:latin typeface="Calibri"/>
                <a:cs typeface="Calibri"/>
              </a:rPr>
              <a:t>advisor.</a:t>
            </a:r>
            <a:r>
              <a:rPr sz="1200" spc="-20" dirty="0">
                <a:latin typeface="Calibri"/>
                <a:cs typeface="Calibri"/>
              </a:rPr>
              <a:t> </a:t>
            </a:r>
            <a:r>
              <a:rPr sz="1200" dirty="0">
                <a:latin typeface="Calibri"/>
                <a:cs typeface="Calibri"/>
              </a:rPr>
              <a:t>Clients</a:t>
            </a:r>
            <a:r>
              <a:rPr sz="1200" spc="-25" dirty="0">
                <a:latin typeface="Calibri"/>
                <a:cs typeface="Calibri"/>
              </a:rPr>
              <a:t> </a:t>
            </a:r>
            <a:r>
              <a:rPr sz="1200" dirty="0">
                <a:latin typeface="Calibri"/>
                <a:cs typeface="Calibri"/>
              </a:rPr>
              <a:t>should</a:t>
            </a:r>
            <a:r>
              <a:rPr sz="1200" spc="-10" dirty="0">
                <a:latin typeface="Calibri"/>
                <a:cs typeface="Calibri"/>
              </a:rPr>
              <a:t> </a:t>
            </a:r>
            <a:r>
              <a:rPr sz="1200" dirty="0">
                <a:latin typeface="Calibri"/>
                <a:cs typeface="Calibri"/>
              </a:rPr>
              <a:t>consult</a:t>
            </a:r>
            <a:r>
              <a:rPr sz="1200" spc="-15" dirty="0">
                <a:latin typeface="Calibri"/>
                <a:cs typeface="Calibri"/>
              </a:rPr>
              <a:t> </a:t>
            </a:r>
            <a:r>
              <a:rPr sz="1200" dirty="0">
                <a:latin typeface="Calibri"/>
                <a:cs typeface="Calibri"/>
              </a:rPr>
              <a:t>a</a:t>
            </a:r>
            <a:r>
              <a:rPr sz="1200" spc="-15" dirty="0">
                <a:latin typeface="Calibri"/>
                <a:cs typeface="Calibri"/>
              </a:rPr>
              <a:t> </a:t>
            </a:r>
            <a:r>
              <a:rPr sz="1200" dirty="0">
                <a:latin typeface="Calibri"/>
                <a:cs typeface="Calibri"/>
              </a:rPr>
              <a:t>personal</a:t>
            </a:r>
            <a:r>
              <a:rPr sz="1200" spc="-20" dirty="0">
                <a:latin typeface="Calibri"/>
                <a:cs typeface="Calibri"/>
              </a:rPr>
              <a:t> </a:t>
            </a:r>
            <a:r>
              <a:rPr sz="1200" dirty="0">
                <a:latin typeface="Calibri"/>
                <a:cs typeface="Calibri"/>
              </a:rPr>
              <a:t>tax</a:t>
            </a:r>
            <a:r>
              <a:rPr sz="1200" spc="-25" dirty="0">
                <a:latin typeface="Calibri"/>
                <a:cs typeface="Calibri"/>
              </a:rPr>
              <a:t> </a:t>
            </a:r>
            <a:r>
              <a:rPr sz="1200" dirty="0">
                <a:latin typeface="Calibri"/>
                <a:cs typeface="Calibri"/>
              </a:rPr>
              <a:t>or</a:t>
            </a:r>
            <a:r>
              <a:rPr sz="1200" spc="-5" dirty="0">
                <a:latin typeface="Calibri"/>
                <a:cs typeface="Calibri"/>
              </a:rPr>
              <a:t> </a:t>
            </a:r>
            <a:r>
              <a:rPr sz="1200" dirty="0">
                <a:latin typeface="Calibri"/>
                <a:cs typeface="Calibri"/>
              </a:rPr>
              <a:t>legal</a:t>
            </a:r>
            <a:r>
              <a:rPr sz="1200" spc="5" dirty="0">
                <a:latin typeface="Calibri"/>
                <a:cs typeface="Calibri"/>
              </a:rPr>
              <a:t> </a:t>
            </a:r>
            <a:r>
              <a:rPr sz="1200" dirty="0">
                <a:latin typeface="Calibri"/>
                <a:cs typeface="Calibri"/>
              </a:rPr>
              <a:t>advisor</a:t>
            </a:r>
            <a:r>
              <a:rPr sz="1200" spc="-15" dirty="0">
                <a:latin typeface="Calibri"/>
                <a:cs typeface="Calibri"/>
              </a:rPr>
              <a:t> </a:t>
            </a:r>
            <a:r>
              <a:rPr sz="1200" spc="-10" dirty="0">
                <a:latin typeface="Calibri"/>
                <a:cs typeface="Calibri"/>
              </a:rPr>
              <a:t>prior </a:t>
            </a:r>
            <a:r>
              <a:rPr sz="1200" dirty="0">
                <a:latin typeface="Calibri"/>
                <a:cs typeface="Calibri"/>
              </a:rPr>
              <a:t>to</a:t>
            </a:r>
            <a:r>
              <a:rPr sz="1200" spc="-15" dirty="0">
                <a:latin typeface="Calibri"/>
                <a:cs typeface="Calibri"/>
              </a:rPr>
              <a:t> </a:t>
            </a:r>
            <a:r>
              <a:rPr sz="1200" dirty="0">
                <a:latin typeface="Calibri"/>
                <a:cs typeface="Calibri"/>
              </a:rPr>
              <a:t>making</a:t>
            </a:r>
            <a:r>
              <a:rPr sz="1200" spc="10" dirty="0">
                <a:latin typeface="Calibri"/>
                <a:cs typeface="Calibri"/>
              </a:rPr>
              <a:t> </a:t>
            </a:r>
            <a:r>
              <a:rPr sz="1200" dirty="0">
                <a:latin typeface="Calibri"/>
                <a:cs typeface="Calibri"/>
              </a:rPr>
              <a:t>any</a:t>
            </a:r>
            <a:r>
              <a:rPr sz="1200" spc="-10" dirty="0">
                <a:latin typeface="Calibri"/>
                <a:cs typeface="Calibri"/>
              </a:rPr>
              <a:t> </a:t>
            </a:r>
            <a:r>
              <a:rPr sz="1200" dirty="0">
                <a:latin typeface="Calibri"/>
                <a:cs typeface="Calibri"/>
              </a:rPr>
              <a:t>tax</a:t>
            </a:r>
            <a:r>
              <a:rPr sz="1200" spc="-20" dirty="0">
                <a:latin typeface="Calibri"/>
                <a:cs typeface="Calibri"/>
              </a:rPr>
              <a:t> </a:t>
            </a:r>
            <a:r>
              <a:rPr sz="1200" dirty="0">
                <a:latin typeface="Calibri"/>
                <a:cs typeface="Calibri"/>
              </a:rPr>
              <a:t>or</a:t>
            </a:r>
            <a:r>
              <a:rPr sz="1200" spc="-15" dirty="0">
                <a:latin typeface="Calibri"/>
                <a:cs typeface="Calibri"/>
              </a:rPr>
              <a:t> </a:t>
            </a:r>
            <a:r>
              <a:rPr sz="1200" dirty="0">
                <a:latin typeface="Calibri"/>
                <a:cs typeface="Calibri"/>
              </a:rPr>
              <a:t>legal</a:t>
            </a:r>
            <a:r>
              <a:rPr sz="1200" spc="20" dirty="0">
                <a:latin typeface="Calibri"/>
                <a:cs typeface="Calibri"/>
              </a:rPr>
              <a:t> </a:t>
            </a:r>
            <a:r>
              <a:rPr sz="1200" spc="-10" dirty="0">
                <a:latin typeface="Calibri"/>
                <a:cs typeface="Calibri"/>
              </a:rPr>
              <a:t>related</a:t>
            </a:r>
            <a:r>
              <a:rPr sz="1200" spc="-30" dirty="0">
                <a:latin typeface="Calibri"/>
                <a:cs typeface="Calibri"/>
              </a:rPr>
              <a:t> </a:t>
            </a:r>
            <a:r>
              <a:rPr sz="1200" spc="-10" dirty="0">
                <a:latin typeface="Calibri"/>
                <a:cs typeface="Calibri"/>
              </a:rPr>
              <a:t>investment</a:t>
            </a:r>
            <a:r>
              <a:rPr sz="1200" spc="-25" dirty="0">
                <a:latin typeface="Calibri"/>
                <a:cs typeface="Calibri"/>
              </a:rPr>
              <a:t> </a:t>
            </a:r>
            <a:r>
              <a:rPr sz="1200" spc="-10" dirty="0">
                <a:latin typeface="Calibri"/>
                <a:cs typeface="Calibri"/>
              </a:rPr>
              <a:t>decisions.</a:t>
            </a:r>
            <a:endParaRPr sz="1200" dirty="0">
              <a:latin typeface="Calibri"/>
              <a:cs typeface="Calibri"/>
            </a:endParaRPr>
          </a:p>
          <a:p>
            <a:pPr>
              <a:spcBef>
                <a:spcPts val="35"/>
              </a:spcBef>
            </a:pPr>
            <a:endParaRPr sz="1150" dirty="0">
              <a:latin typeface="Calibri"/>
              <a:cs typeface="Calibri"/>
            </a:endParaRPr>
          </a:p>
          <a:p>
            <a:pPr marL="12700" marR="328930"/>
            <a:r>
              <a:rPr sz="1200" dirty="0">
                <a:latin typeface="Calibri"/>
                <a:cs typeface="Calibri"/>
              </a:rPr>
              <a:t>Bank</a:t>
            </a:r>
            <a:r>
              <a:rPr sz="1200" spc="-5" dirty="0">
                <a:latin typeface="Calibri"/>
                <a:cs typeface="Calibri"/>
              </a:rPr>
              <a:t> </a:t>
            </a:r>
            <a:r>
              <a:rPr sz="1200" dirty="0">
                <a:latin typeface="Calibri"/>
                <a:cs typeface="Calibri"/>
              </a:rPr>
              <a:t>of America</a:t>
            </a:r>
            <a:r>
              <a:rPr sz="1200" spc="25" dirty="0">
                <a:latin typeface="Calibri"/>
                <a:cs typeface="Calibri"/>
              </a:rPr>
              <a:t> </a:t>
            </a:r>
            <a:r>
              <a:rPr sz="1200" spc="-10" dirty="0">
                <a:latin typeface="Calibri"/>
                <a:cs typeface="Calibri"/>
              </a:rPr>
              <a:t>Corporation</a:t>
            </a:r>
            <a:r>
              <a:rPr sz="1200" spc="-40" dirty="0">
                <a:latin typeface="Calibri"/>
                <a:cs typeface="Calibri"/>
              </a:rPr>
              <a:t> </a:t>
            </a:r>
            <a:r>
              <a:rPr sz="1200" dirty="0">
                <a:latin typeface="Calibri"/>
                <a:cs typeface="Calibri"/>
              </a:rPr>
              <a:t>(“Bank of America”)</a:t>
            </a:r>
            <a:r>
              <a:rPr sz="1200" spc="15" dirty="0">
                <a:latin typeface="Calibri"/>
                <a:cs typeface="Calibri"/>
              </a:rPr>
              <a:t> </a:t>
            </a:r>
            <a:r>
              <a:rPr sz="1200" dirty="0">
                <a:latin typeface="Calibri"/>
                <a:cs typeface="Calibri"/>
              </a:rPr>
              <a:t>is</a:t>
            </a:r>
            <a:r>
              <a:rPr sz="1200" spc="5" dirty="0">
                <a:latin typeface="Calibri"/>
                <a:cs typeface="Calibri"/>
              </a:rPr>
              <a:t> </a:t>
            </a:r>
            <a:r>
              <a:rPr sz="1200" dirty="0">
                <a:latin typeface="Calibri"/>
                <a:cs typeface="Calibri"/>
              </a:rPr>
              <a:t>a</a:t>
            </a:r>
            <a:r>
              <a:rPr sz="1200" spc="10" dirty="0">
                <a:latin typeface="Calibri"/>
                <a:cs typeface="Calibri"/>
              </a:rPr>
              <a:t> </a:t>
            </a:r>
            <a:r>
              <a:rPr sz="1200" dirty="0">
                <a:latin typeface="Calibri"/>
                <a:cs typeface="Calibri"/>
              </a:rPr>
              <a:t>financial</a:t>
            </a:r>
            <a:r>
              <a:rPr sz="1200" spc="-15" dirty="0">
                <a:latin typeface="Calibri"/>
                <a:cs typeface="Calibri"/>
              </a:rPr>
              <a:t> </a:t>
            </a:r>
            <a:r>
              <a:rPr sz="1200" dirty="0">
                <a:latin typeface="Calibri"/>
                <a:cs typeface="Calibri"/>
              </a:rPr>
              <a:t>holding</a:t>
            </a:r>
            <a:r>
              <a:rPr sz="1200" spc="-30" dirty="0">
                <a:latin typeface="Calibri"/>
                <a:cs typeface="Calibri"/>
              </a:rPr>
              <a:t> </a:t>
            </a:r>
            <a:r>
              <a:rPr sz="1200" dirty="0">
                <a:latin typeface="Calibri"/>
                <a:cs typeface="Calibri"/>
              </a:rPr>
              <a:t>company</a:t>
            </a:r>
            <a:r>
              <a:rPr sz="1200" spc="-10" dirty="0">
                <a:latin typeface="Calibri"/>
                <a:cs typeface="Calibri"/>
              </a:rPr>
              <a:t> </a:t>
            </a:r>
            <a:r>
              <a:rPr sz="1200" dirty="0">
                <a:latin typeface="Calibri"/>
                <a:cs typeface="Calibri"/>
              </a:rPr>
              <a:t>that,</a:t>
            </a:r>
            <a:r>
              <a:rPr sz="1200" spc="-30" dirty="0">
                <a:latin typeface="Calibri"/>
                <a:cs typeface="Calibri"/>
              </a:rPr>
              <a:t> </a:t>
            </a:r>
            <a:r>
              <a:rPr sz="1200" dirty="0">
                <a:latin typeface="Calibri"/>
                <a:cs typeface="Calibri"/>
              </a:rPr>
              <a:t>through</a:t>
            </a:r>
            <a:r>
              <a:rPr sz="1200" spc="-25" dirty="0">
                <a:latin typeface="Calibri"/>
                <a:cs typeface="Calibri"/>
              </a:rPr>
              <a:t> </a:t>
            </a:r>
            <a:r>
              <a:rPr sz="1200" dirty="0">
                <a:latin typeface="Calibri"/>
                <a:cs typeface="Calibri"/>
              </a:rPr>
              <a:t>its</a:t>
            </a:r>
            <a:r>
              <a:rPr sz="1200" spc="-5" dirty="0">
                <a:latin typeface="Calibri"/>
                <a:cs typeface="Calibri"/>
              </a:rPr>
              <a:t> </a:t>
            </a:r>
            <a:r>
              <a:rPr sz="1200" dirty="0">
                <a:latin typeface="Calibri"/>
                <a:cs typeface="Calibri"/>
              </a:rPr>
              <a:t>subsidiaries</a:t>
            </a:r>
            <a:r>
              <a:rPr sz="1200" spc="-20" dirty="0">
                <a:latin typeface="Calibri"/>
                <a:cs typeface="Calibri"/>
              </a:rPr>
              <a:t> </a:t>
            </a:r>
            <a:r>
              <a:rPr sz="1200" dirty="0">
                <a:latin typeface="Calibri"/>
                <a:cs typeface="Calibri"/>
              </a:rPr>
              <a:t>and</a:t>
            </a:r>
            <a:r>
              <a:rPr sz="1200" spc="-10" dirty="0">
                <a:latin typeface="Calibri"/>
                <a:cs typeface="Calibri"/>
              </a:rPr>
              <a:t> affiliated</a:t>
            </a:r>
            <a:r>
              <a:rPr sz="1200" spc="-20" dirty="0">
                <a:latin typeface="Calibri"/>
                <a:cs typeface="Calibri"/>
              </a:rPr>
              <a:t> </a:t>
            </a:r>
            <a:r>
              <a:rPr sz="1200" spc="-10" dirty="0">
                <a:latin typeface="Calibri"/>
                <a:cs typeface="Calibri"/>
              </a:rPr>
              <a:t>companies, </a:t>
            </a:r>
            <a:r>
              <a:rPr sz="1200" dirty="0">
                <a:latin typeface="Calibri"/>
                <a:cs typeface="Calibri"/>
              </a:rPr>
              <a:t>provides</a:t>
            </a:r>
            <a:r>
              <a:rPr sz="1200" spc="-30" dirty="0">
                <a:latin typeface="Calibri"/>
                <a:cs typeface="Calibri"/>
              </a:rPr>
              <a:t> </a:t>
            </a:r>
            <a:r>
              <a:rPr sz="1200" dirty="0">
                <a:latin typeface="Calibri"/>
                <a:cs typeface="Calibri"/>
              </a:rPr>
              <a:t>banking</a:t>
            </a:r>
            <a:r>
              <a:rPr sz="1200" spc="-30" dirty="0">
                <a:latin typeface="Calibri"/>
                <a:cs typeface="Calibri"/>
              </a:rPr>
              <a:t> </a:t>
            </a:r>
            <a:r>
              <a:rPr sz="1200" dirty="0">
                <a:latin typeface="Calibri"/>
                <a:cs typeface="Calibri"/>
              </a:rPr>
              <a:t>and</a:t>
            </a:r>
            <a:r>
              <a:rPr sz="1200" spc="-5" dirty="0">
                <a:latin typeface="Calibri"/>
                <a:cs typeface="Calibri"/>
              </a:rPr>
              <a:t> </a:t>
            </a:r>
            <a:r>
              <a:rPr sz="1200" spc="-10" dirty="0">
                <a:latin typeface="Calibri"/>
                <a:cs typeface="Calibri"/>
              </a:rPr>
              <a:t>investment </a:t>
            </a:r>
            <a:r>
              <a:rPr sz="1200" dirty="0">
                <a:latin typeface="Calibri"/>
                <a:cs typeface="Calibri"/>
              </a:rPr>
              <a:t>products</a:t>
            </a:r>
            <a:r>
              <a:rPr sz="1200" spc="-15" dirty="0">
                <a:latin typeface="Calibri"/>
                <a:cs typeface="Calibri"/>
              </a:rPr>
              <a:t> </a:t>
            </a:r>
            <a:r>
              <a:rPr sz="1200" dirty="0">
                <a:latin typeface="Calibri"/>
                <a:cs typeface="Calibri"/>
              </a:rPr>
              <a:t>and</a:t>
            </a:r>
            <a:r>
              <a:rPr sz="1200" spc="-10" dirty="0">
                <a:latin typeface="Calibri"/>
                <a:cs typeface="Calibri"/>
              </a:rPr>
              <a:t> </a:t>
            </a:r>
            <a:r>
              <a:rPr sz="1200" dirty="0">
                <a:latin typeface="Calibri"/>
                <a:cs typeface="Calibri"/>
              </a:rPr>
              <a:t>other</a:t>
            </a:r>
            <a:r>
              <a:rPr sz="1200" spc="-10" dirty="0">
                <a:latin typeface="Calibri"/>
                <a:cs typeface="Calibri"/>
              </a:rPr>
              <a:t> </a:t>
            </a:r>
            <a:r>
              <a:rPr sz="1200" dirty="0">
                <a:latin typeface="Calibri"/>
                <a:cs typeface="Calibri"/>
              </a:rPr>
              <a:t>financial</a:t>
            </a:r>
            <a:r>
              <a:rPr sz="1200" spc="-30" dirty="0">
                <a:latin typeface="Calibri"/>
                <a:cs typeface="Calibri"/>
              </a:rPr>
              <a:t> </a:t>
            </a:r>
            <a:r>
              <a:rPr sz="1200" dirty="0">
                <a:latin typeface="Calibri"/>
                <a:cs typeface="Calibri"/>
              </a:rPr>
              <a:t>services</a:t>
            </a:r>
            <a:r>
              <a:rPr sz="1200" spc="25" dirty="0">
                <a:latin typeface="Calibri"/>
                <a:cs typeface="Calibri"/>
              </a:rPr>
              <a:t> </a:t>
            </a:r>
            <a:r>
              <a:rPr sz="1200" spc="-50" dirty="0">
                <a:latin typeface="Calibri"/>
                <a:cs typeface="Calibri"/>
              </a:rPr>
              <a:t>.</a:t>
            </a:r>
            <a:endParaRPr sz="1200" dirty="0">
              <a:latin typeface="Calibri"/>
              <a:cs typeface="Calibri"/>
            </a:endParaRPr>
          </a:p>
          <a:p>
            <a:pPr>
              <a:spcBef>
                <a:spcPts val="20"/>
              </a:spcBef>
            </a:pPr>
            <a:endParaRPr sz="1400" dirty="0">
              <a:latin typeface="Calibri"/>
              <a:cs typeface="Calibri"/>
            </a:endParaRPr>
          </a:p>
          <a:p>
            <a:pPr marL="12700" marR="5080"/>
            <a:r>
              <a:rPr sz="1200" dirty="0">
                <a:latin typeface="Calibri"/>
                <a:cs typeface="Calibri"/>
              </a:rPr>
              <a:t>Merrill</a:t>
            </a:r>
            <a:r>
              <a:rPr sz="1200" spc="-35" dirty="0">
                <a:latin typeface="Calibri"/>
                <a:cs typeface="Calibri"/>
              </a:rPr>
              <a:t> </a:t>
            </a:r>
            <a:r>
              <a:rPr sz="1200" spc="-10" dirty="0">
                <a:latin typeface="Calibri"/>
                <a:cs typeface="Calibri"/>
              </a:rPr>
              <a:t>Lynch,</a:t>
            </a:r>
            <a:r>
              <a:rPr sz="1200" spc="-20" dirty="0">
                <a:latin typeface="Calibri"/>
                <a:cs typeface="Calibri"/>
              </a:rPr>
              <a:t> </a:t>
            </a:r>
            <a:r>
              <a:rPr sz="1200" dirty="0">
                <a:latin typeface="Calibri"/>
                <a:cs typeface="Calibri"/>
              </a:rPr>
              <a:t>Pierce,</a:t>
            </a:r>
            <a:r>
              <a:rPr sz="1200" spc="5" dirty="0">
                <a:latin typeface="Calibri"/>
                <a:cs typeface="Calibri"/>
              </a:rPr>
              <a:t> </a:t>
            </a:r>
            <a:r>
              <a:rPr sz="1200" dirty="0">
                <a:latin typeface="Calibri"/>
                <a:cs typeface="Calibri"/>
              </a:rPr>
              <a:t>Fenner</a:t>
            </a:r>
            <a:r>
              <a:rPr sz="1200" spc="-30" dirty="0">
                <a:latin typeface="Calibri"/>
                <a:cs typeface="Calibri"/>
              </a:rPr>
              <a:t> </a:t>
            </a:r>
            <a:r>
              <a:rPr sz="1200" dirty="0">
                <a:latin typeface="Calibri"/>
                <a:cs typeface="Calibri"/>
              </a:rPr>
              <a:t>&amp;</a:t>
            </a:r>
            <a:r>
              <a:rPr sz="1200" spc="-10" dirty="0">
                <a:latin typeface="Calibri"/>
                <a:cs typeface="Calibri"/>
              </a:rPr>
              <a:t> </a:t>
            </a:r>
            <a:r>
              <a:rPr sz="1200" dirty="0">
                <a:latin typeface="Calibri"/>
                <a:cs typeface="Calibri"/>
              </a:rPr>
              <a:t>Smith</a:t>
            </a:r>
            <a:r>
              <a:rPr sz="1200" spc="-5" dirty="0">
                <a:latin typeface="Calibri"/>
                <a:cs typeface="Calibri"/>
              </a:rPr>
              <a:t> </a:t>
            </a:r>
            <a:r>
              <a:rPr sz="1200" spc="-10" dirty="0">
                <a:latin typeface="Calibri"/>
                <a:cs typeface="Calibri"/>
              </a:rPr>
              <a:t>Incorporated</a:t>
            </a:r>
            <a:r>
              <a:rPr sz="1200" spc="-40" dirty="0">
                <a:latin typeface="Calibri"/>
                <a:cs typeface="Calibri"/>
              </a:rPr>
              <a:t> </a:t>
            </a:r>
            <a:r>
              <a:rPr sz="1200" dirty="0">
                <a:latin typeface="Calibri"/>
                <a:cs typeface="Calibri"/>
              </a:rPr>
              <a:t>(also</a:t>
            </a:r>
            <a:r>
              <a:rPr sz="1200" spc="5" dirty="0">
                <a:latin typeface="Calibri"/>
                <a:cs typeface="Calibri"/>
              </a:rPr>
              <a:t> </a:t>
            </a:r>
            <a:r>
              <a:rPr sz="1200" spc="-10" dirty="0">
                <a:latin typeface="Calibri"/>
                <a:cs typeface="Calibri"/>
              </a:rPr>
              <a:t>referred</a:t>
            </a:r>
            <a:r>
              <a:rPr sz="1200" spc="-40" dirty="0">
                <a:latin typeface="Calibri"/>
                <a:cs typeface="Calibri"/>
              </a:rPr>
              <a:t> </a:t>
            </a:r>
            <a:r>
              <a:rPr sz="1200" dirty="0">
                <a:latin typeface="Calibri"/>
                <a:cs typeface="Calibri"/>
              </a:rPr>
              <a:t>to</a:t>
            </a:r>
            <a:r>
              <a:rPr sz="1200" spc="-10" dirty="0">
                <a:latin typeface="Calibri"/>
                <a:cs typeface="Calibri"/>
              </a:rPr>
              <a:t> </a:t>
            </a:r>
            <a:r>
              <a:rPr sz="1200" dirty="0">
                <a:latin typeface="Calibri"/>
                <a:cs typeface="Calibri"/>
              </a:rPr>
              <a:t>as</a:t>
            </a:r>
            <a:r>
              <a:rPr sz="1200" spc="15" dirty="0">
                <a:latin typeface="Calibri"/>
                <a:cs typeface="Calibri"/>
              </a:rPr>
              <a:t> </a:t>
            </a:r>
            <a:r>
              <a:rPr sz="1200" dirty="0">
                <a:latin typeface="Calibri"/>
                <a:cs typeface="Calibri"/>
              </a:rPr>
              <a:t>“MLPF&amp;S”</a:t>
            </a:r>
            <a:r>
              <a:rPr sz="1200" spc="-20" dirty="0">
                <a:latin typeface="Calibri"/>
                <a:cs typeface="Calibri"/>
              </a:rPr>
              <a:t> </a:t>
            </a:r>
            <a:r>
              <a:rPr sz="1200" dirty="0">
                <a:latin typeface="Calibri"/>
                <a:cs typeface="Calibri"/>
              </a:rPr>
              <a:t>or</a:t>
            </a:r>
            <a:r>
              <a:rPr sz="1200" spc="-10" dirty="0">
                <a:latin typeface="Calibri"/>
                <a:cs typeface="Calibri"/>
              </a:rPr>
              <a:t> </a:t>
            </a:r>
            <a:r>
              <a:rPr sz="1200" dirty="0">
                <a:latin typeface="Calibri"/>
                <a:cs typeface="Calibri"/>
              </a:rPr>
              <a:t>“Merrill”)</a:t>
            </a:r>
            <a:r>
              <a:rPr sz="1200" spc="-35" dirty="0">
                <a:latin typeface="Calibri"/>
                <a:cs typeface="Calibri"/>
              </a:rPr>
              <a:t> </a:t>
            </a:r>
            <a:r>
              <a:rPr sz="1200" dirty="0">
                <a:latin typeface="Calibri"/>
                <a:cs typeface="Calibri"/>
              </a:rPr>
              <a:t>makes</a:t>
            </a:r>
            <a:r>
              <a:rPr sz="1200" spc="25" dirty="0">
                <a:latin typeface="Calibri"/>
                <a:cs typeface="Calibri"/>
              </a:rPr>
              <a:t> </a:t>
            </a:r>
            <a:r>
              <a:rPr sz="1200" dirty="0">
                <a:latin typeface="Calibri"/>
                <a:cs typeface="Calibri"/>
              </a:rPr>
              <a:t>available</a:t>
            </a:r>
            <a:r>
              <a:rPr sz="1200" spc="-20" dirty="0">
                <a:latin typeface="Calibri"/>
                <a:cs typeface="Calibri"/>
              </a:rPr>
              <a:t> </a:t>
            </a:r>
            <a:r>
              <a:rPr sz="1200" dirty="0">
                <a:latin typeface="Calibri"/>
                <a:cs typeface="Calibri"/>
              </a:rPr>
              <a:t>certain</a:t>
            </a:r>
            <a:r>
              <a:rPr sz="1200" spc="-15" dirty="0">
                <a:latin typeface="Calibri"/>
                <a:cs typeface="Calibri"/>
              </a:rPr>
              <a:t> </a:t>
            </a:r>
            <a:r>
              <a:rPr sz="1200" spc="-10" dirty="0">
                <a:latin typeface="Calibri"/>
                <a:cs typeface="Calibri"/>
              </a:rPr>
              <a:t>investment</a:t>
            </a:r>
            <a:r>
              <a:rPr sz="1200" spc="-15" dirty="0">
                <a:latin typeface="Calibri"/>
                <a:cs typeface="Calibri"/>
              </a:rPr>
              <a:t> </a:t>
            </a:r>
            <a:r>
              <a:rPr sz="1200" spc="-10" dirty="0">
                <a:latin typeface="Calibri"/>
                <a:cs typeface="Calibri"/>
              </a:rPr>
              <a:t>products </a:t>
            </a:r>
            <a:r>
              <a:rPr sz="1200" dirty="0">
                <a:latin typeface="Calibri"/>
                <a:cs typeface="Calibri"/>
              </a:rPr>
              <a:t>sponsored,</a:t>
            </a:r>
            <a:r>
              <a:rPr sz="1200" spc="-25" dirty="0">
                <a:latin typeface="Calibri"/>
                <a:cs typeface="Calibri"/>
              </a:rPr>
              <a:t> </a:t>
            </a:r>
            <a:r>
              <a:rPr sz="1200" dirty="0">
                <a:latin typeface="Calibri"/>
                <a:cs typeface="Calibri"/>
              </a:rPr>
              <a:t>managed,</a:t>
            </a:r>
            <a:r>
              <a:rPr sz="1200" spc="-20" dirty="0">
                <a:latin typeface="Calibri"/>
                <a:cs typeface="Calibri"/>
              </a:rPr>
              <a:t> </a:t>
            </a:r>
            <a:r>
              <a:rPr sz="1200" spc="-10" dirty="0">
                <a:latin typeface="Calibri"/>
                <a:cs typeface="Calibri"/>
              </a:rPr>
              <a:t>distributed</a:t>
            </a:r>
            <a:r>
              <a:rPr sz="1200" spc="-40" dirty="0">
                <a:latin typeface="Calibri"/>
                <a:cs typeface="Calibri"/>
              </a:rPr>
              <a:t> </a:t>
            </a:r>
            <a:r>
              <a:rPr sz="1200" dirty="0">
                <a:latin typeface="Calibri"/>
                <a:cs typeface="Calibri"/>
              </a:rPr>
              <a:t>or</a:t>
            </a:r>
            <a:r>
              <a:rPr sz="1200" spc="5" dirty="0">
                <a:latin typeface="Calibri"/>
                <a:cs typeface="Calibri"/>
              </a:rPr>
              <a:t> </a:t>
            </a:r>
            <a:r>
              <a:rPr sz="1200" dirty="0">
                <a:latin typeface="Calibri"/>
                <a:cs typeface="Calibri"/>
              </a:rPr>
              <a:t>provided</a:t>
            </a:r>
            <a:r>
              <a:rPr sz="1200" spc="-40" dirty="0">
                <a:latin typeface="Calibri"/>
                <a:cs typeface="Calibri"/>
              </a:rPr>
              <a:t> </a:t>
            </a:r>
            <a:r>
              <a:rPr sz="1200" dirty="0">
                <a:latin typeface="Calibri"/>
                <a:cs typeface="Calibri"/>
              </a:rPr>
              <a:t>by</a:t>
            </a:r>
            <a:r>
              <a:rPr sz="1200" spc="-25" dirty="0">
                <a:latin typeface="Calibri"/>
                <a:cs typeface="Calibri"/>
              </a:rPr>
              <a:t> </a:t>
            </a:r>
            <a:r>
              <a:rPr sz="1200" dirty="0">
                <a:latin typeface="Calibri"/>
                <a:cs typeface="Calibri"/>
              </a:rPr>
              <a:t>companies that</a:t>
            </a:r>
            <a:r>
              <a:rPr sz="1200" spc="-15" dirty="0">
                <a:latin typeface="Calibri"/>
                <a:cs typeface="Calibri"/>
              </a:rPr>
              <a:t> </a:t>
            </a:r>
            <a:r>
              <a:rPr sz="1200" dirty="0">
                <a:latin typeface="Calibri"/>
                <a:cs typeface="Calibri"/>
              </a:rPr>
              <a:t>are</a:t>
            </a:r>
            <a:r>
              <a:rPr sz="1200" spc="-5" dirty="0">
                <a:latin typeface="Calibri"/>
                <a:cs typeface="Calibri"/>
              </a:rPr>
              <a:t> </a:t>
            </a:r>
            <a:r>
              <a:rPr sz="1200" dirty="0">
                <a:latin typeface="Calibri"/>
                <a:cs typeface="Calibri"/>
              </a:rPr>
              <a:t>affiliates</a:t>
            </a:r>
            <a:r>
              <a:rPr sz="1200" spc="-20" dirty="0">
                <a:latin typeface="Calibri"/>
                <a:cs typeface="Calibri"/>
              </a:rPr>
              <a:t> </a:t>
            </a:r>
            <a:r>
              <a:rPr sz="1200" dirty="0">
                <a:latin typeface="Calibri"/>
                <a:cs typeface="Calibri"/>
              </a:rPr>
              <a:t>of</a:t>
            </a:r>
            <a:r>
              <a:rPr sz="1200" spc="-5" dirty="0">
                <a:latin typeface="Calibri"/>
                <a:cs typeface="Calibri"/>
              </a:rPr>
              <a:t> </a:t>
            </a:r>
            <a:r>
              <a:rPr sz="1200" dirty="0">
                <a:latin typeface="Calibri"/>
                <a:cs typeface="Calibri"/>
              </a:rPr>
              <a:t>Bank</a:t>
            </a:r>
            <a:r>
              <a:rPr sz="1200" spc="-5" dirty="0">
                <a:latin typeface="Calibri"/>
                <a:cs typeface="Calibri"/>
              </a:rPr>
              <a:t> </a:t>
            </a:r>
            <a:r>
              <a:rPr sz="1200" dirty="0">
                <a:latin typeface="Calibri"/>
                <a:cs typeface="Calibri"/>
              </a:rPr>
              <a:t>of</a:t>
            </a:r>
            <a:r>
              <a:rPr sz="1200" spc="-5" dirty="0">
                <a:latin typeface="Calibri"/>
                <a:cs typeface="Calibri"/>
              </a:rPr>
              <a:t> </a:t>
            </a:r>
            <a:r>
              <a:rPr sz="1200" dirty="0">
                <a:latin typeface="Calibri"/>
                <a:cs typeface="Calibri"/>
              </a:rPr>
              <a:t>America</a:t>
            </a:r>
            <a:r>
              <a:rPr sz="1200" spc="15" dirty="0">
                <a:latin typeface="Calibri"/>
                <a:cs typeface="Calibri"/>
              </a:rPr>
              <a:t> </a:t>
            </a:r>
            <a:r>
              <a:rPr sz="1200" spc="-10" dirty="0">
                <a:latin typeface="Calibri"/>
                <a:cs typeface="Calibri"/>
              </a:rPr>
              <a:t>Corporation</a:t>
            </a:r>
            <a:r>
              <a:rPr sz="1200" spc="-40" dirty="0">
                <a:latin typeface="Calibri"/>
                <a:cs typeface="Calibri"/>
              </a:rPr>
              <a:t> </a:t>
            </a:r>
            <a:r>
              <a:rPr sz="1200" dirty="0">
                <a:latin typeface="Calibri"/>
                <a:cs typeface="Calibri"/>
              </a:rPr>
              <a:t>(“BofA</a:t>
            </a:r>
            <a:r>
              <a:rPr sz="1200" spc="5" dirty="0">
                <a:latin typeface="Calibri"/>
                <a:cs typeface="Calibri"/>
              </a:rPr>
              <a:t> </a:t>
            </a:r>
            <a:r>
              <a:rPr sz="1200" spc="-10" dirty="0">
                <a:latin typeface="Calibri"/>
                <a:cs typeface="Calibri"/>
              </a:rPr>
              <a:t>Corp.”).</a:t>
            </a:r>
            <a:r>
              <a:rPr sz="1200" spc="-25" dirty="0">
                <a:latin typeface="Calibri"/>
                <a:cs typeface="Calibri"/>
              </a:rPr>
              <a:t> </a:t>
            </a:r>
            <a:r>
              <a:rPr sz="1200" dirty="0">
                <a:latin typeface="Calibri"/>
                <a:cs typeface="Calibri"/>
              </a:rPr>
              <a:t>MLPF&amp;S</a:t>
            </a:r>
            <a:r>
              <a:rPr sz="1200" spc="-10" dirty="0">
                <a:latin typeface="Calibri"/>
                <a:cs typeface="Calibri"/>
              </a:rPr>
              <a:t> </a:t>
            </a:r>
            <a:r>
              <a:rPr sz="1200" dirty="0">
                <a:latin typeface="Calibri"/>
                <a:cs typeface="Calibri"/>
              </a:rPr>
              <a:t>is</a:t>
            </a:r>
            <a:r>
              <a:rPr sz="1200" spc="5" dirty="0">
                <a:latin typeface="Calibri"/>
                <a:cs typeface="Calibri"/>
              </a:rPr>
              <a:t> </a:t>
            </a:r>
            <a:r>
              <a:rPr sz="1200" spc="-50" dirty="0">
                <a:latin typeface="Calibri"/>
                <a:cs typeface="Calibri"/>
              </a:rPr>
              <a:t>a </a:t>
            </a:r>
            <a:r>
              <a:rPr sz="1200" spc="-10" dirty="0">
                <a:latin typeface="Calibri"/>
                <a:cs typeface="Calibri"/>
              </a:rPr>
              <a:t>registered</a:t>
            </a:r>
            <a:r>
              <a:rPr sz="1200" spc="-40" dirty="0">
                <a:latin typeface="Calibri"/>
                <a:cs typeface="Calibri"/>
              </a:rPr>
              <a:t> </a:t>
            </a:r>
            <a:r>
              <a:rPr sz="1200" spc="-10" dirty="0">
                <a:latin typeface="Calibri"/>
                <a:cs typeface="Calibri"/>
              </a:rPr>
              <a:t>broker-</a:t>
            </a:r>
            <a:r>
              <a:rPr sz="1200" spc="-20" dirty="0">
                <a:latin typeface="Calibri"/>
                <a:cs typeface="Calibri"/>
              </a:rPr>
              <a:t>dealer,</a:t>
            </a:r>
            <a:r>
              <a:rPr sz="1200" spc="-35" dirty="0">
                <a:latin typeface="Calibri"/>
                <a:cs typeface="Calibri"/>
              </a:rPr>
              <a:t> </a:t>
            </a:r>
            <a:r>
              <a:rPr sz="1200" spc="-10" dirty="0">
                <a:latin typeface="Calibri"/>
                <a:cs typeface="Calibri"/>
              </a:rPr>
              <a:t>registered</a:t>
            </a:r>
            <a:r>
              <a:rPr sz="1200" spc="-30" dirty="0">
                <a:latin typeface="Calibri"/>
                <a:cs typeface="Calibri"/>
              </a:rPr>
              <a:t> </a:t>
            </a:r>
            <a:r>
              <a:rPr sz="1200" dirty="0">
                <a:latin typeface="Calibri"/>
                <a:cs typeface="Calibri"/>
              </a:rPr>
              <a:t>investment</a:t>
            </a:r>
            <a:r>
              <a:rPr sz="1200" spc="-15" dirty="0">
                <a:latin typeface="Calibri"/>
                <a:cs typeface="Calibri"/>
              </a:rPr>
              <a:t> </a:t>
            </a:r>
            <a:r>
              <a:rPr sz="1200" spc="-10" dirty="0">
                <a:latin typeface="Calibri"/>
                <a:cs typeface="Calibri"/>
              </a:rPr>
              <a:t>adviser, </a:t>
            </a:r>
            <a:r>
              <a:rPr sz="1200" dirty="0">
                <a:latin typeface="Calibri"/>
                <a:cs typeface="Calibri"/>
              </a:rPr>
              <a:t>Member</a:t>
            </a:r>
            <a:r>
              <a:rPr sz="1200" spc="-25" dirty="0">
                <a:latin typeface="Calibri"/>
                <a:cs typeface="Calibri"/>
              </a:rPr>
              <a:t> </a:t>
            </a:r>
            <a:r>
              <a:rPr sz="1200" dirty="0">
                <a:latin typeface="Calibri"/>
                <a:cs typeface="Calibri"/>
              </a:rPr>
              <a:t>SIPC and</a:t>
            </a:r>
            <a:r>
              <a:rPr sz="1200" spc="-20" dirty="0">
                <a:latin typeface="Calibri"/>
                <a:cs typeface="Calibri"/>
              </a:rPr>
              <a:t> </a:t>
            </a:r>
            <a:r>
              <a:rPr sz="1200" dirty="0">
                <a:latin typeface="Calibri"/>
                <a:cs typeface="Calibri"/>
              </a:rPr>
              <a:t>a</a:t>
            </a:r>
            <a:r>
              <a:rPr sz="1200" spc="-10" dirty="0">
                <a:latin typeface="Calibri"/>
                <a:cs typeface="Calibri"/>
              </a:rPr>
              <a:t> </a:t>
            </a:r>
            <a:r>
              <a:rPr sz="1200" dirty="0">
                <a:latin typeface="Calibri"/>
                <a:cs typeface="Calibri"/>
              </a:rPr>
              <a:t>wholly owned</a:t>
            </a:r>
            <a:r>
              <a:rPr sz="1200" spc="-10" dirty="0">
                <a:latin typeface="Calibri"/>
                <a:cs typeface="Calibri"/>
              </a:rPr>
              <a:t> </a:t>
            </a:r>
            <a:r>
              <a:rPr sz="1200" dirty="0">
                <a:latin typeface="Calibri"/>
                <a:cs typeface="Calibri"/>
              </a:rPr>
              <a:t>subsidiary</a:t>
            </a:r>
            <a:r>
              <a:rPr sz="1200" spc="-40" dirty="0">
                <a:latin typeface="Calibri"/>
                <a:cs typeface="Calibri"/>
              </a:rPr>
              <a:t> </a:t>
            </a:r>
            <a:r>
              <a:rPr sz="1200" dirty="0">
                <a:latin typeface="Calibri"/>
                <a:cs typeface="Calibri"/>
              </a:rPr>
              <a:t>of</a:t>
            </a:r>
            <a:r>
              <a:rPr sz="1200" spc="-10" dirty="0">
                <a:latin typeface="Calibri"/>
                <a:cs typeface="Calibri"/>
              </a:rPr>
              <a:t> </a:t>
            </a:r>
            <a:r>
              <a:rPr sz="1200" dirty="0">
                <a:latin typeface="Calibri"/>
                <a:cs typeface="Calibri"/>
              </a:rPr>
              <a:t>BofA</a:t>
            </a:r>
            <a:r>
              <a:rPr sz="1200" spc="5" dirty="0">
                <a:latin typeface="Calibri"/>
                <a:cs typeface="Calibri"/>
              </a:rPr>
              <a:t> </a:t>
            </a:r>
            <a:r>
              <a:rPr sz="1200" dirty="0">
                <a:latin typeface="Calibri"/>
                <a:cs typeface="Calibri"/>
              </a:rPr>
              <a:t>Corp.</a:t>
            </a:r>
            <a:r>
              <a:rPr sz="1200" spc="-15" dirty="0">
                <a:latin typeface="Calibri"/>
                <a:cs typeface="Calibri"/>
              </a:rPr>
              <a:t> </a:t>
            </a:r>
            <a:r>
              <a:rPr sz="1200" dirty="0">
                <a:latin typeface="Calibri"/>
                <a:cs typeface="Calibri"/>
              </a:rPr>
              <a:t>Merrill</a:t>
            </a:r>
            <a:r>
              <a:rPr sz="1200" spc="-35" dirty="0">
                <a:latin typeface="Calibri"/>
                <a:cs typeface="Calibri"/>
              </a:rPr>
              <a:t> </a:t>
            </a:r>
            <a:r>
              <a:rPr sz="1200" dirty="0">
                <a:latin typeface="Calibri"/>
                <a:cs typeface="Calibri"/>
              </a:rPr>
              <a:t>Lynch</a:t>
            </a:r>
            <a:r>
              <a:rPr sz="1200" spc="-5" dirty="0">
                <a:latin typeface="Calibri"/>
                <a:cs typeface="Calibri"/>
              </a:rPr>
              <a:t> </a:t>
            </a:r>
            <a:r>
              <a:rPr sz="1200" dirty="0">
                <a:latin typeface="Calibri"/>
                <a:cs typeface="Calibri"/>
              </a:rPr>
              <a:t>Life</a:t>
            </a:r>
            <a:r>
              <a:rPr sz="1200" spc="-20" dirty="0">
                <a:latin typeface="Calibri"/>
                <a:cs typeface="Calibri"/>
              </a:rPr>
              <a:t> </a:t>
            </a:r>
            <a:r>
              <a:rPr sz="1200" spc="-10" dirty="0">
                <a:latin typeface="Calibri"/>
                <a:cs typeface="Calibri"/>
              </a:rPr>
              <a:t>Agency </a:t>
            </a:r>
            <a:r>
              <a:rPr sz="1200" dirty="0">
                <a:latin typeface="Calibri"/>
                <a:cs typeface="Calibri"/>
              </a:rPr>
              <a:t>Inc.</a:t>
            </a:r>
            <a:r>
              <a:rPr sz="1200" spc="20" dirty="0">
                <a:latin typeface="Calibri"/>
                <a:cs typeface="Calibri"/>
              </a:rPr>
              <a:t> </a:t>
            </a:r>
            <a:r>
              <a:rPr sz="1200" dirty="0">
                <a:latin typeface="Calibri"/>
                <a:cs typeface="Calibri"/>
              </a:rPr>
              <a:t>(“MLLA”)</a:t>
            </a:r>
            <a:r>
              <a:rPr sz="1200" spc="5" dirty="0">
                <a:latin typeface="Calibri"/>
                <a:cs typeface="Calibri"/>
              </a:rPr>
              <a:t> </a:t>
            </a:r>
            <a:r>
              <a:rPr sz="1200" dirty="0">
                <a:latin typeface="Calibri"/>
                <a:cs typeface="Calibri"/>
              </a:rPr>
              <a:t>is</a:t>
            </a:r>
            <a:r>
              <a:rPr sz="1200" spc="20" dirty="0">
                <a:latin typeface="Calibri"/>
                <a:cs typeface="Calibri"/>
              </a:rPr>
              <a:t> </a:t>
            </a:r>
            <a:r>
              <a:rPr sz="1200" dirty="0">
                <a:latin typeface="Calibri"/>
                <a:cs typeface="Calibri"/>
              </a:rPr>
              <a:t>a</a:t>
            </a:r>
            <a:r>
              <a:rPr sz="1200" spc="30" dirty="0">
                <a:latin typeface="Calibri"/>
                <a:cs typeface="Calibri"/>
              </a:rPr>
              <a:t> </a:t>
            </a:r>
            <a:r>
              <a:rPr sz="1200" dirty="0">
                <a:latin typeface="Calibri"/>
                <a:cs typeface="Calibri"/>
              </a:rPr>
              <a:t>licensed</a:t>
            </a:r>
            <a:r>
              <a:rPr sz="1200" spc="15" dirty="0">
                <a:latin typeface="Calibri"/>
                <a:cs typeface="Calibri"/>
              </a:rPr>
              <a:t> </a:t>
            </a:r>
            <a:r>
              <a:rPr sz="1200" dirty="0">
                <a:latin typeface="Calibri"/>
                <a:cs typeface="Calibri"/>
              </a:rPr>
              <a:t>insurance agency</a:t>
            </a:r>
            <a:r>
              <a:rPr sz="1200" spc="10" dirty="0">
                <a:latin typeface="Calibri"/>
                <a:cs typeface="Calibri"/>
              </a:rPr>
              <a:t> </a:t>
            </a:r>
            <a:r>
              <a:rPr sz="1200" dirty="0">
                <a:latin typeface="Calibri"/>
                <a:cs typeface="Calibri"/>
              </a:rPr>
              <a:t>and</a:t>
            </a:r>
            <a:r>
              <a:rPr sz="1200" spc="5" dirty="0">
                <a:latin typeface="Calibri"/>
                <a:cs typeface="Calibri"/>
              </a:rPr>
              <a:t> </a:t>
            </a:r>
            <a:r>
              <a:rPr sz="1200" dirty="0">
                <a:latin typeface="Calibri"/>
                <a:cs typeface="Calibri"/>
              </a:rPr>
              <a:t>a</a:t>
            </a:r>
            <a:r>
              <a:rPr sz="1200" spc="25" dirty="0">
                <a:latin typeface="Calibri"/>
                <a:cs typeface="Calibri"/>
              </a:rPr>
              <a:t> </a:t>
            </a:r>
            <a:r>
              <a:rPr sz="1200" dirty="0">
                <a:latin typeface="Calibri"/>
                <a:cs typeface="Calibri"/>
              </a:rPr>
              <a:t>wholly</a:t>
            </a:r>
            <a:r>
              <a:rPr sz="1200" spc="25" dirty="0">
                <a:latin typeface="Calibri"/>
                <a:cs typeface="Calibri"/>
              </a:rPr>
              <a:t> </a:t>
            </a:r>
            <a:r>
              <a:rPr sz="1200" dirty="0">
                <a:latin typeface="Calibri"/>
                <a:cs typeface="Calibri"/>
              </a:rPr>
              <a:t>owned</a:t>
            </a:r>
            <a:r>
              <a:rPr sz="1200" spc="5" dirty="0">
                <a:latin typeface="Calibri"/>
                <a:cs typeface="Calibri"/>
              </a:rPr>
              <a:t> </a:t>
            </a:r>
            <a:r>
              <a:rPr sz="1200" dirty="0">
                <a:latin typeface="Calibri"/>
                <a:cs typeface="Calibri"/>
              </a:rPr>
              <a:t>subsidiary</a:t>
            </a:r>
            <a:r>
              <a:rPr sz="1200" spc="-5" dirty="0">
                <a:latin typeface="Calibri"/>
                <a:cs typeface="Calibri"/>
              </a:rPr>
              <a:t> </a:t>
            </a:r>
            <a:r>
              <a:rPr sz="1200" dirty="0">
                <a:latin typeface="Calibri"/>
                <a:cs typeface="Calibri"/>
              </a:rPr>
              <a:t>of</a:t>
            </a:r>
            <a:r>
              <a:rPr sz="1200" spc="15" dirty="0">
                <a:latin typeface="Calibri"/>
                <a:cs typeface="Calibri"/>
              </a:rPr>
              <a:t> </a:t>
            </a:r>
            <a:r>
              <a:rPr sz="1200" dirty="0">
                <a:latin typeface="Calibri"/>
                <a:cs typeface="Calibri"/>
              </a:rPr>
              <a:t>BofA</a:t>
            </a:r>
            <a:r>
              <a:rPr sz="1200" spc="30" dirty="0">
                <a:latin typeface="Calibri"/>
                <a:cs typeface="Calibri"/>
              </a:rPr>
              <a:t> </a:t>
            </a:r>
            <a:r>
              <a:rPr sz="1200" spc="-10" dirty="0">
                <a:latin typeface="Calibri"/>
                <a:cs typeface="Calibri"/>
              </a:rPr>
              <a:t>Corp.</a:t>
            </a:r>
            <a:endParaRPr sz="1200" dirty="0">
              <a:latin typeface="Calibri"/>
              <a:cs typeface="Calibri"/>
            </a:endParaRPr>
          </a:p>
          <a:p>
            <a:pPr>
              <a:spcBef>
                <a:spcPts val="35"/>
              </a:spcBef>
            </a:pPr>
            <a:endParaRPr sz="1150" dirty="0">
              <a:latin typeface="Calibri"/>
              <a:cs typeface="Calibri"/>
            </a:endParaRPr>
          </a:p>
          <a:p>
            <a:pPr marL="12700" marR="151765"/>
            <a:r>
              <a:rPr sz="1200" dirty="0">
                <a:latin typeface="Calibri"/>
                <a:cs typeface="Calibri"/>
              </a:rPr>
              <a:t>This</a:t>
            </a:r>
            <a:r>
              <a:rPr sz="1200" spc="-30" dirty="0">
                <a:latin typeface="Calibri"/>
                <a:cs typeface="Calibri"/>
              </a:rPr>
              <a:t> </a:t>
            </a:r>
            <a:r>
              <a:rPr sz="1200" dirty="0">
                <a:latin typeface="Calibri"/>
                <a:cs typeface="Calibri"/>
              </a:rPr>
              <a:t>material</a:t>
            </a:r>
            <a:r>
              <a:rPr sz="1200" spc="-25" dirty="0">
                <a:latin typeface="Calibri"/>
                <a:cs typeface="Calibri"/>
              </a:rPr>
              <a:t> </a:t>
            </a:r>
            <a:r>
              <a:rPr sz="1200" dirty="0">
                <a:latin typeface="Calibri"/>
                <a:cs typeface="Calibri"/>
              </a:rPr>
              <a:t>does</a:t>
            </a:r>
            <a:r>
              <a:rPr sz="1200" spc="-20" dirty="0">
                <a:latin typeface="Calibri"/>
                <a:cs typeface="Calibri"/>
              </a:rPr>
              <a:t> </a:t>
            </a:r>
            <a:r>
              <a:rPr sz="1200" dirty="0">
                <a:latin typeface="Calibri"/>
                <a:cs typeface="Calibri"/>
              </a:rPr>
              <a:t>not</a:t>
            </a:r>
            <a:r>
              <a:rPr sz="1200" spc="-15" dirty="0">
                <a:latin typeface="Calibri"/>
                <a:cs typeface="Calibri"/>
              </a:rPr>
              <a:t> </a:t>
            </a:r>
            <a:r>
              <a:rPr sz="1200" dirty="0">
                <a:latin typeface="Calibri"/>
                <a:cs typeface="Calibri"/>
              </a:rPr>
              <a:t>take</a:t>
            </a:r>
            <a:r>
              <a:rPr sz="1200" spc="-25" dirty="0">
                <a:latin typeface="Calibri"/>
                <a:cs typeface="Calibri"/>
              </a:rPr>
              <a:t> </a:t>
            </a:r>
            <a:r>
              <a:rPr sz="1200" dirty="0">
                <a:latin typeface="Calibri"/>
                <a:cs typeface="Calibri"/>
              </a:rPr>
              <a:t>into</a:t>
            </a:r>
            <a:r>
              <a:rPr sz="1200" spc="-20" dirty="0">
                <a:latin typeface="Calibri"/>
                <a:cs typeface="Calibri"/>
              </a:rPr>
              <a:t> </a:t>
            </a:r>
            <a:r>
              <a:rPr sz="1200" dirty="0">
                <a:latin typeface="Calibri"/>
                <a:cs typeface="Calibri"/>
              </a:rPr>
              <a:t>account</a:t>
            </a:r>
            <a:r>
              <a:rPr sz="1200" spc="-20" dirty="0">
                <a:latin typeface="Calibri"/>
                <a:cs typeface="Calibri"/>
              </a:rPr>
              <a:t> </a:t>
            </a:r>
            <a:r>
              <a:rPr sz="1200" dirty="0">
                <a:latin typeface="Calibri"/>
                <a:cs typeface="Calibri"/>
              </a:rPr>
              <a:t>a</a:t>
            </a:r>
            <a:r>
              <a:rPr sz="1200" spc="-20" dirty="0">
                <a:latin typeface="Calibri"/>
                <a:cs typeface="Calibri"/>
              </a:rPr>
              <a:t> </a:t>
            </a:r>
            <a:r>
              <a:rPr sz="1200" dirty="0">
                <a:latin typeface="Calibri"/>
                <a:cs typeface="Calibri"/>
              </a:rPr>
              <a:t>client’s</a:t>
            </a:r>
            <a:r>
              <a:rPr sz="1200" spc="-20" dirty="0">
                <a:latin typeface="Calibri"/>
                <a:cs typeface="Calibri"/>
              </a:rPr>
              <a:t> </a:t>
            </a:r>
            <a:r>
              <a:rPr sz="1200" dirty="0">
                <a:latin typeface="Calibri"/>
                <a:cs typeface="Calibri"/>
              </a:rPr>
              <a:t>particular</a:t>
            </a:r>
            <a:r>
              <a:rPr sz="1200" spc="-25" dirty="0">
                <a:latin typeface="Calibri"/>
                <a:cs typeface="Calibri"/>
              </a:rPr>
              <a:t> </a:t>
            </a:r>
            <a:r>
              <a:rPr sz="1200" dirty="0">
                <a:latin typeface="Calibri"/>
                <a:cs typeface="Calibri"/>
              </a:rPr>
              <a:t>investment objectives,</a:t>
            </a:r>
            <a:r>
              <a:rPr sz="1200" spc="-15" dirty="0">
                <a:latin typeface="Calibri"/>
                <a:cs typeface="Calibri"/>
              </a:rPr>
              <a:t> </a:t>
            </a:r>
            <a:r>
              <a:rPr sz="1200" dirty="0">
                <a:latin typeface="Calibri"/>
                <a:cs typeface="Calibri"/>
              </a:rPr>
              <a:t>financial</a:t>
            </a:r>
            <a:r>
              <a:rPr sz="1200" spc="-20" dirty="0">
                <a:latin typeface="Calibri"/>
                <a:cs typeface="Calibri"/>
              </a:rPr>
              <a:t> </a:t>
            </a:r>
            <a:r>
              <a:rPr sz="1200" dirty="0">
                <a:latin typeface="Calibri"/>
                <a:cs typeface="Calibri"/>
              </a:rPr>
              <a:t>situations,</a:t>
            </a:r>
            <a:r>
              <a:rPr sz="1200" spc="-20" dirty="0">
                <a:latin typeface="Calibri"/>
                <a:cs typeface="Calibri"/>
              </a:rPr>
              <a:t> </a:t>
            </a:r>
            <a:r>
              <a:rPr sz="1200" dirty="0">
                <a:latin typeface="Calibri"/>
                <a:cs typeface="Calibri"/>
              </a:rPr>
              <a:t>or</a:t>
            </a:r>
            <a:r>
              <a:rPr sz="1200" spc="-15" dirty="0">
                <a:latin typeface="Calibri"/>
                <a:cs typeface="Calibri"/>
              </a:rPr>
              <a:t> </a:t>
            </a:r>
            <a:r>
              <a:rPr sz="1200" dirty="0">
                <a:latin typeface="Calibri"/>
                <a:cs typeface="Calibri"/>
              </a:rPr>
              <a:t>needs</a:t>
            </a:r>
            <a:r>
              <a:rPr sz="1200" spc="-15" dirty="0">
                <a:latin typeface="Calibri"/>
                <a:cs typeface="Calibri"/>
              </a:rPr>
              <a:t> </a:t>
            </a:r>
            <a:r>
              <a:rPr sz="1200" dirty="0">
                <a:latin typeface="Calibri"/>
                <a:cs typeface="Calibri"/>
              </a:rPr>
              <a:t>and</a:t>
            </a:r>
            <a:r>
              <a:rPr sz="1200" spc="-25" dirty="0">
                <a:latin typeface="Calibri"/>
                <a:cs typeface="Calibri"/>
              </a:rPr>
              <a:t> </a:t>
            </a:r>
            <a:r>
              <a:rPr sz="1200" dirty="0">
                <a:latin typeface="Calibri"/>
                <a:cs typeface="Calibri"/>
              </a:rPr>
              <a:t>is</a:t>
            </a:r>
            <a:r>
              <a:rPr sz="1200" spc="-20" dirty="0">
                <a:latin typeface="Calibri"/>
                <a:cs typeface="Calibri"/>
              </a:rPr>
              <a:t> </a:t>
            </a:r>
            <a:r>
              <a:rPr sz="1200" dirty="0">
                <a:latin typeface="Calibri"/>
                <a:cs typeface="Calibri"/>
              </a:rPr>
              <a:t>not</a:t>
            </a:r>
            <a:r>
              <a:rPr sz="1200" spc="-20" dirty="0">
                <a:latin typeface="Calibri"/>
                <a:cs typeface="Calibri"/>
              </a:rPr>
              <a:t> </a:t>
            </a:r>
            <a:r>
              <a:rPr sz="1200" dirty="0">
                <a:latin typeface="Calibri"/>
                <a:cs typeface="Calibri"/>
              </a:rPr>
              <a:t>intended</a:t>
            </a:r>
            <a:r>
              <a:rPr sz="1200" spc="-20" dirty="0">
                <a:latin typeface="Calibri"/>
                <a:cs typeface="Calibri"/>
              </a:rPr>
              <a:t> </a:t>
            </a:r>
            <a:r>
              <a:rPr sz="1200" dirty="0">
                <a:latin typeface="Calibri"/>
                <a:cs typeface="Calibri"/>
              </a:rPr>
              <a:t>as</a:t>
            </a:r>
            <a:r>
              <a:rPr sz="1200" spc="-10" dirty="0">
                <a:latin typeface="Calibri"/>
                <a:cs typeface="Calibri"/>
              </a:rPr>
              <a:t> </a:t>
            </a:r>
            <a:r>
              <a:rPr sz="1200" spc="-50" dirty="0">
                <a:latin typeface="Calibri"/>
                <a:cs typeface="Calibri"/>
              </a:rPr>
              <a:t>a </a:t>
            </a:r>
            <a:r>
              <a:rPr sz="1200" dirty="0">
                <a:latin typeface="Calibri"/>
                <a:cs typeface="Calibri"/>
              </a:rPr>
              <a:t>recommendation,</a:t>
            </a:r>
            <a:r>
              <a:rPr sz="1200" spc="-35" dirty="0">
                <a:latin typeface="Calibri"/>
                <a:cs typeface="Calibri"/>
              </a:rPr>
              <a:t> </a:t>
            </a:r>
            <a:r>
              <a:rPr sz="1200" dirty="0">
                <a:latin typeface="Calibri"/>
                <a:cs typeface="Calibri"/>
              </a:rPr>
              <a:t>offer</a:t>
            </a:r>
            <a:r>
              <a:rPr sz="1200" spc="-15" dirty="0">
                <a:latin typeface="Calibri"/>
                <a:cs typeface="Calibri"/>
              </a:rPr>
              <a:t> </a:t>
            </a:r>
            <a:r>
              <a:rPr sz="1200" dirty="0">
                <a:latin typeface="Calibri"/>
                <a:cs typeface="Calibri"/>
              </a:rPr>
              <a:t>or</a:t>
            </a:r>
            <a:r>
              <a:rPr sz="1200" spc="-20" dirty="0">
                <a:latin typeface="Calibri"/>
                <a:cs typeface="Calibri"/>
              </a:rPr>
              <a:t> </a:t>
            </a:r>
            <a:r>
              <a:rPr sz="1200" dirty="0">
                <a:latin typeface="Calibri"/>
                <a:cs typeface="Calibri"/>
              </a:rPr>
              <a:t>solicitation</a:t>
            </a:r>
            <a:r>
              <a:rPr sz="1200" spc="-15" dirty="0">
                <a:latin typeface="Calibri"/>
                <a:cs typeface="Calibri"/>
              </a:rPr>
              <a:t> </a:t>
            </a:r>
            <a:r>
              <a:rPr sz="1200" dirty="0">
                <a:latin typeface="Calibri"/>
                <a:cs typeface="Calibri"/>
              </a:rPr>
              <a:t>for</a:t>
            </a:r>
            <a:r>
              <a:rPr sz="1200" spc="-20" dirty="0">
                <a:latin typeface="Calibri"/>
                <a:cs typeface="Calibri"/>
              </a:rPr>
              <a:t> </a:t>
            </a:r>
            <a:r>
              <a:rPr sz="1200" dirty="0">
                <a:latin typeface="Calibri"/>
                <a:cs typeface="Calibri"/>
              </a:rPr>
              <a:t>the</a:t>
            </a:r>
            <a:r>
              <a:rPr sz="1200" spc="-25" dirty="0">
                <a:latin typeface="Calibri"/>
                <a:cs typeface="Calibri"/>
              </a:rPr>
              <a:t> </a:t>
            </a:r>
            <a:r>
              <a:rPr sz="1200" dirty="0">
                <a:latin typeface="Calibri"/>
                <a:cs typeface="Calibri"/>
              </a:rPr>
              <a:t>purchase</a:t>
            </a:r>
            <a:r>
              <a:rPr sz="1200" spc="-15" dirty="0">
                <a:latin typeface="Calibri"/>
                <a:cs typeface="Calibri"/>
              </a:rPr>
              <a:t> </a:t>
            </a:r>
            <a:r>
              <a:rPr sz="1200" dirty="0">
                <a:latin typeface="Calibri"/>
                <a:cs typeface="Calibri"/>
              </a:rPr>
              <a:t>or</a:t>
            </a:r>
            <a:r>
              <a:rPr sz="1200" spc="-20" dirty="0">
                <a:latin typeface="Calibri"/>
                <a:cs typeface="Calibri"/>
              </a:rPr>
              <a:t> </a:t>
            </a:r>
            <a:r>
              <a:rPr sz="1200" dirty="0">
                <a:latin typeface="Calibri"/>
                <a:cs typeface="Calibri"/>
              </a:rPr>
              <a:t>sale</a:t>
            </a:r>
            <a:r>
              <a:rPr sz="1200" spc="-20" dirty="0">
                <a:latin typeface="Calibri"/>
                <a:cs typeface="Calibri"/>
              </a:rPr>
              <a:t> </a:t>
            </a:r>
            <a:r>
              <a:rPr sz="1200" dirty="0">
                <a:latin typeface="Calibri"/>
                <a:cs typeface="Calibri"/>
              </a:rPr>
              <a:t>of</a:t>
            </a:r>
            <a:r>
              <a:rPr sz="1200" spc="-20" dirty="0">
                <a:latin typeface="Calibri"/>
                <a:cs typeface="Calibri"/>
              </a:rPr>
              <a:t> </a:t>
            </a:r>
            <a:r>
              <a:rPr sz="1200" dirty="0">
                <a:latin typeface="Calibri"/>
                <a:cs typeface="Calibri"/>
              </a:rPr>
              <a:t>any</a:t>
            </a:r>
            <a:r>
              <a:rPr sz="1200" spc="-25" dirty="0">
                <a:latin typeface="Calibri"/>
                <a:cs typeface="Calibri"/>
              </a:rPr>
              <a:t> </a:t>
            </a:r>
            <a:r>
              <a:rPr sz="1200" dirty="0">
                <a:latin typeface="Calibri"/>
                <a:cs typeface="Calibri"/>
              </a:rPr>
              <a:t>security</a:t>
            </a:r>
            <a:r>
              <a:rPr sz="1200" spc="-20" dirty="0">
                <a:latin typeface="Calibri"/>
                <a:cs typeface="Calibri"/>
              </a:rPr>
              <a:t> </a:t>
            </a:r>
            <a:r>
              <a:rPr sz="1200" dirty="0">
                <a:latin typeface="Calibri"/>
                <a:cs typeface="Calibri"/>
              </a:rPr>
              <a:t>or</a:t>
            </a:r>
            <a:r>
              <a:rPr sz="1200" spc="-20" dirty="0">
                <a:latin typeface="Calibri"/>
                <a:cs typeface="Calibri"/>
              </a:rPr>
              <a:t> </a:t>
            </a:r>
            <a:r>
              <a:rPr sz="1200" dirty="0">
                <a:latin typeface="Calibri"/>
                <a:cs typeface="Calibri"/>
              </a:rPr>
              <a:t>investment</a:t>
            </a:r>
            <a:r>
              <a:rPr sz="1200" spc="-10" dirty="0">
                <a:latin typeface="Calibri"/>
                <a:cs typeface="Calibri"/>
              </a:rPr>
              <a:t> </a:t>
            </a:r>
            <a:r>
              <a:rPr sz="1200" dirty="0">
                <a:latin typeface="Calibri"/>
                <a:cs typeface="Calibri"/>
              </a:rPr>
              <a:t>strategy.</a:t>
            </a:r>
            <a:r>
              <a:rPr sz="1200" spc="-20" dirty="0">
                <a:latin typeface="Calibri"/>
                <a:cs typeface="Calibri"/>
              </a:rPr>
              <a:t> </a:t>
            </a:r>
            <a:r>
              <a:rPr sz="1200" dirty="0">
                <a:latin typeface="Calibri"/>
                <a:cs typeface="Calibri"/>
              </a:rPr>
              <a:t>Merrill</a:t>
            </a:r>
            <a:r>
              <a:rPr sz="1200" spc="-25" dirty="0">
                <a:latin typeface="Calibri"/>
                <a:cs typeface="Calibri"/>
              </a:rPr>
              <a:t> </a:t>
            </a:r>
            <a:r>
              <a:rPr sz="1200" dirty="0">
                <a:latin typeface="Calibri"/>
                <a:cs typeface="Calibri"/>
              </a:rPr>
              <a:t>offers</a:t>
            </a:r>
            <a:r>
              <a:rPr sz="1200" spc="-20" dirty="0">
                <a:latin typeface="Calibri"/>
                <a:cs typeface="Calibri"/>
              </a:rPr>
              <a:t> </a:t>
            </a:r>
            <a:r>
              <a:rPr sz="1200" dirty="0">
                <a:latin typeface="Calibri"/>
                <a:cs typeface="Calibri"/>
              </a:rPr>
              <a:t>a</a:t>
            </a:r>
            <a:r>
              <a:rPr sz="1200" spc="-15" dirty="0">
                <a:latin typeface="Calibri"/>
                <a:cs typeface="Calibri"/>
              </a:rPr>
              <a:t> </a:t>
            </a:r>
            <a:r>
              <a:rPr sz="1200" dirty="0">
                <a:latin typeface="Calibri"/>
                <a:cs typeface="Calibri"/>
              </a:rPr>
              <a:t>broad</a:t>
            </a:r>
            <a:r>
              <a:rPr sz="1200" spc="-20" dirty="0">
                <a:latin typeface="Calibri"/>
                <a:cs typeface="Calibri"/>
              </a:rPr>
              <a:t> </a:t>
            </a:r>
            <a:r>
              <a:rPr sz="1200" dirty="0">
                <a:latin typeface="Calibri"/>
                <a:cs typeface="Calibri"/>
              </a:rPr>
              <a:t>range</a:t>
            </a:r>
            <a:r>
              <a:rPr sz="1200" spc="-20" dirty="0">
                <a:latin typeface="Calibri"/>
                <a:cs typeface="Calibri"/>
              </a:rPr>
              <a:t> </a:t>
            </a:r>
            <a:r>
              <a:rPr sz="1200" spc="-25" dirty="0">
                <a:latin typeface="Calibri"/>
                <a:cs typeface="Calibri"/>
              </a:rPr>
              <a:t>of </a:t>
            </a:r>
            <a:r>
              <a:rPr sz="1200" dirty="0">
                <a:latin typeface="Calibri"/>
                <a:cs typeface="Calibri"/>
              </a:rPr>
              <a:t>brokerage,</a:t>
            </a:r>
            <a:r>
              <a:rPr sz="1200" spc="-35" dirty="0">
                <a:latin typeface="Calibri"/>
                <a:cs typeface="Calibri"/>
              </a:rPr>
              <a:t> </a:t>
            </a:r>
            <a:r>
              <a:rPr sz="1200" dirty="0">
                <a:latin typeface="Calibri"/>
                <a:cs typeface="Calibri"/>
              </a:rPr>
              <a:t>investment</a:t>
            </a:r>
            <a:r>
              <a:rPr sz="1200" spc="-25" dirty="0">
                <a:latin typeface="Calibri"/>
                <a:cs typeface="Calibri"/>
              </a:rPr>
              <a:t> </a:t>
            </a:r>
            <a:r>
              <a:rPr sz="1200" dirty="0">
                <a:latin typeface="Calibri"/>
                <a:cs typeface="Calibri"/>
              </a:rPr>
              <a:t>advisory</a:t>
            </a:r>
            <a:r>
              <a:rPr sz="1200" spc="-35" dirty="0">
                <a:latin typeface="Calibri"/>
                <a:cs typeface="Calibri"/>
              </a:rPr>
              <a:t> </a:t>
            </a:r>
            <a:r>
              <a:rPr sz="1200" dirty="0">
                <a:latin typeface="Calibri"/>
                <a:cs typeface="Calibri"/>
              </a:rPr>
              <a:t>(including</a:t>
            </a:r>
            <a:r>
              <a:rPr sz="1200" spc="-25" dirty="0">
                <a:latin typeface="Calibri"/>
                <a:cs typeface="Calibri"/>
              </a:rPr>
              <a:t> </a:t>
            </a:r>
            <a:r>
              <a:rPr sz="1200" dirty="0">
                <a:latin typeface="Calibri"/>
                <a:cs typeface="Calibri"/>
              </a:rPr>
              <a:t>financial</a:t>
            </a:r>
            <a:r>
              <a:rPr sz="1200" spc="-35" dirty="0">
                <a:latin typeface="Calibri"/>
                <a:cs typeface="Calibri"/>
              </a:rPr>
              <a:t> </a:t>
            </a:r>
            <a:r>
              <a:rPr sz="1200" dirty="0">
                <a:latin typeface="Calibri"/>
                <a:cs typeface="Calibri"/>
              </a:rPr>
              <a:t>planning)</a:t>
            </a:r>
            <a:r>
              <a:rPr sz="1200" spc="-20" dirty="0">
                <a:latin typeface="Calibri"/>
                <a:cs typeface="Calibri"/>
              </a:rPr>
              <a:t> </a:t>
            </a:r>
            <a:r>
              <a:rPr sz="1200" dirty="0">
                <a:latin typeface="Calibri"/>
                <a:cs typeface="Calibri"/>
              </a:rPr>
              <a:t>and</a:t>
            </a:r>
            <a:r>
              <a:rPr sz="1200" spc="-35" dirty="0">
                <a:latin typeface="Calibri"/>
                <a:cs typeface="Calibri"/>
              </a:rPr>
              <a:t> </a:t>
            </a:r>
            <a:r>
              <a:rPr sz="1200" dirty="0">
                <a:latin typeface="Calibri"/>
                <a:cs typeface="Calibri"/>
              </a:rPr>
              <a:t>other</a:t>
            </a:r>
            <a:r>
              <a:rPr sz="1200" spc="-35" dirty="0">
                <a:latin typeface="Calibri"/>
                <a:cs typeface="Calibri"/>
              </a:rPr>
              <a:t> </a:t>
            </a:r>
            <a:r>
              <a:rPr sz="1200" dirty="0">
                <a:latin typeface="Calibri"/>
                <a:cs typeface="Calibri"/>
              </a:rPr>
              <a:t>services.</a:t>
            </a:r>
            <a:r>
              <a:rPr sz="1200" spc="-35" dirty="0">
                <a:latin typeface="Calibri"/>
                <a:cs typeface="Calibri"/>
              </a:rPr>
              <a:t> </a:t>
            </a:r>
            <a:r>
              <a:rPr sz="1200" dirty="0">
                <a:latin typeface="Calibri"/>
                <a:cs typeface="Calibri"/>
              </a:rPr>
              <a:t>There</a:t>
            </a:r>
            <a:r>
              <a:rPr sz="1200" spc="-30" dirty="0">
                <a:latin typeface="Calibri"/>
                <a:cs typeface="Calibri"/>
              </a:rPr>
              <a:t> </a:t>
            </a:r>
            <a:r>
              <a:rPr sz="1200" dirty="0">
                <a:latin typeface="Calibri"/>
                <a:cs typeface="Calibri"/>
              </a:rPr>
              <a:t>are</a:t>
            </a:r>
            <a:r>
              <a:rPr sz="1200" spc="-35" dirty="0">
                <a:latin typeface="Calibri"/>
                <a:cs typeface="Calibri"/>
              </a:rPr>
              <a:t> </a:t>
            </a:r>
            <a:r>
              <a:rPr sz="1200" dirty="0">
                <a:latin typeface="Calibri"/>
                <a:cs typeface="Calibri"/>
              </a:rPr>
              <a:t>important</a:t>
            </a:r>
            <a:r>
              <a:rPr sz="1200" spc="-35" dirty="0">
                <a:latin typeface="Calibri"/>
                <a:cs typeface="Calibri"/>
              </a:rPr>
              <a:t> </a:t>
            </a:r>
            <a:r>
              <a:rPr sz="1200" dirty="0">
                <a:latin typeface="Calibri"/>
                <a:cs typeface="Calibri"/>
              </a:rPr>
              <a:t>differences</a:t>
            </a:r>
            <a:r>
              <a:rPr sz="1200" spc="-15" dirty="0">
                <a:latin typeface="Calibri"/>
                <a:cs typeface="Calibri"/>
              </a:rPr>
              <a:t> </a:t>
            </a:r>
            <a:r>
              <a:rPr sz="1200" dirty="0">
                <a:latin typeface="Calibri"/>
                <a:cs typeface="Calibri"/>
              </a:rPr>
              <a:t>between</a:t>
            </a:r>
            <a:r>
              <a:rPr sz="1200" spc="-30" dirty="0">
                <a:latin typeface="Calibri"/>
                <a:cs typeface="Calibri"/>
              </a:rPr>
              <a:t> </a:t>
            </a:r>
            <a:r>
              <a:rPr sz="1200" dirty="0">
                <a:latin typeface="Calibri"/>
                <a:cs typeface="Calibri"/>
              </a:rPr>
              <a:t>brokerage</a:t>
            </a:r>
            <a:r>
              <a:rPr sz="1200" spc="-30" dirty="0">
                <a:latin typeface="Calibri"/>
                <a:cs typeface="Calibri"/>
              </a:rPr>
              <a:t> </a:t>
            </a:r>
            <a:r>
              <a:rPr sz="1200" spc="-25" dirty="0">
                <a:latin typeface="Calibri"/>
                <a:cs typeface="Calibri"/>
              </a:rPr>
              <a:t>and </a:t>
            </a:r>
            <a:r>
              <a:rPr sz="1200" dirty="0">
                <a:latin typeface="Calibri"/>
                <a:cs typeface="Calibri"/>
              </a:rPr>
              <a:t>investment</a:t>
            </a:r>
            <a:r>
              <a:rPr sz="1200" spc="-20" dirty="0">
                <a:latin typeface="Calibri"/>
                <a:cs typeface="Calibri"/>
              </a:rPr>
              <a:t> </a:t>
            </a:r>
            <a:r>
              <a:rPr sz="1200" dirty="0">
                <a:latin typeface="Calibri"/>
                <a:cs typeface="Calibri"/>
              </a:rPr>
              <a:t>advisory</a:t>
            </a:r>
            <a:r>
              <a:rPr sz="1200" spc="-15" dirty="0">
                <a:latin typeface="Calibri"/>
                <a:cs typeface="Calibri"/>
              </a:rPr>
              <a:t> </a:t>
            </a:r>
            <a:r>
              <a:rPr sz="1200" dirty="0">
                <a:latin typeface="Calibri"/>
                <a:cs typeface="Calibri"/>
              </a:rPr>
              <a:t>services,</a:t>
            </a:r>
            <a:r>
              <a:rPr sz="1200" spc="-20" dirty="0">
                <a:latin typeface="Calibri"/>
                <a:cs typeface="Calibri"/>
              </a:rPr>
              <a:t> </a:t>
            </a:r>
            <a:r>
              <a:rPr sz="1200" dirty="0">
                <a:latin typeface="Calibri"/>
                <a:cs typeface="Calibri"/>
              </a:rPr>
              <a:t>including the</a:t>
            </a:r>
            <a:r>
              <a:rPr sz="1200" spc="-20" dirty="0">
                <a:latin typeface="Calibri"/>
                <a:cs typeface="Calibri"/>
              </a:rPr>
              <a:t> </a:t>
            </a:r>
            <a:r>
              <a:rPr sz="1200" dirty="0">
                <a:latin typeface="Calibri"/>
                <a:cs typeface="Calibri"/>
              </a:rPr>
              <a:t>type</a:t>
            </a:r>
            <a:r>
              <a:rPr sz="1200" spc="-15" dirty="0">
                <a:latin typeface="Calibri"/>
                <a:cs typeface="Calibri"/>
              </a:rPr>
              <a:t> </a:t>
            </a:r>
            <a:r>
              <a:rPr sz="1200" dirty="0">
                <a:latin typeface="Calibri"/>
                <a:cs typeface="Calibri"/>
              </a:rPr>
              <a:t>of</a:t>
            </a:r>
            <a:r>
              <a:rPr sz="1200" spc="-15" dirty="0">
                <a:latin typeface="Calibri"/>
                <a:cs typeface="Calibri"/>
              </a:rPr>
              <a:t> </a:t>
            </a:r>
            <a:r>
              <a:rPr sz="1200" dirty="0">
                <a:latin typeface="Calibri"/>
                <a:cs typeface="Calibri"/>
              </a:rPr>
              <a:t>advice</a:t>
            </a:r>
            <a:r>
              <a:rPr sz="1200" spc="-20" dirty="0">
                <a:latin typeface="Calibri"/>
                <a:cs typeface="Calibri"/>
              </a:rPr>
              <a:t> </a:t>
            </a:r>
            <a:r>
              <a:rPr sz="1200" dirty="0">
                <a:latin typeface="Calibri"/>
                <a:cs typeface="Calibri"/>
              </a:rPr>
              <a:t>and</a:t>
            </a:r>
            <a:r>
              <a:rPr sz="1200" spc="-15" dirty="0">
                <a:latin typeface="Calibri"/>
                <a:cs typeface="Calibri"/>
              </a:rPr>
              <a:t> </a:t>
            </a:r>
            <a:r>
              <a:rPr sz="1200" dirty="0">
                <a:latin typeface="Calibri"/>
                <a:cs typeface="Calibri"/>
              </a:rPr>
              <a:t>assistance</a:t>
            </a:r>
            <a:r>
              <a:rPr sz="1200" spc="-20" dirty="0">
                <a:latin typeface="Calibri"/>
                <a:cs typeface="Calibri"/>
              </a:rPr>
              <a:t> </a:t>
            </a:r>
            <a:r>
              <a:rPr sz="1200" dirty="0">
                <a:latin typeface="Calibri"/>
                <a:cs typeface="Calibri"/>
              </a:rPr>
              <a:t>provided,</a:t>
            </a:r>
            <a:r>
              <a:rPr sz="1200" spc="-5" dirty="0">
                <a:latin typeface="Calibri"/>
                <a:cs typeface="Calibri"/>
              </a:rPr>
              <a:t> </a:t>
            </a:r>
            <a:r>
              <a:rPr sz="1200" dirty="0">
                <a:latin typeface="Calibri"/>
                <a:cs typeface="Calibri"/>
              </a:rPr>
              <a:t>the</a:t>
            </a:r>
            <a:r>
              <a:rPr sz="1200" spc="-15" dirty="0">
                <a:latin typeface="Calibri"/>
                <a:cs typeface="Calibri"/>
              </a:rPr>
              <a:t> </a:t>
            </a:r>
            <a:r>
              <a:rPr sz="1200" dirty="0">
                <a:latin typeface="Calibri"/>
                <a:cs typeface="Calibri"/>
              </a:rPr>
              <a:t>fees</a:t>
            </a:r>
            <a:r>
              <a:rPr sz="1200" spc="-20" dirty="0">
                <a:latin typeface="Calibri"/>
                <a:cs typeface="Calibri"/>
              </a:rPr>
              <a:t> </a:t>
            </a:r>
            <a:r>
              <a:rPr sz="1200" dirty="0">
                <a:latin typeface="Calibri"/>
                <a:cs typeface="Calibri"/>
              </a:rPr>
              <a:t>charged,</a:t>
            </a:r>
            <a:r>
              <a:rPr sz="1200" spc="-20" dirty="0">
                <a:latin typeface="Calibri"/>
                <a:cs typeface="Calibri"/>
              </a:rPr>
              <a:t> </a:t>
            </a:r>
            <a:r>
              <a:rPr sz="1200" dirty="0">
                <a:latin typeface="Calibri"/>
                <a:cs typeface="Calibri"/>
              </a:rPr>
              <a:t>and</a:t>
            </a:r>
            <a:r>
              <a:rPr sz="1200" spc="-20" dirty="0">
                <a:latin typeface="Calibri"/>
                <a:cs typeface="Calibri"/>
              </a:rPr>
              <a:t> </a:t>
            </a:r>
            <a:r>
              <a:rPr sz="1200" dirty="0">
                <a:latin typeface="Calibri"/>
                <a:cs typeface="Calibri"/>
              </a:rPr>
              <a:t>the</a:t>
            </a:r>
            <a:r>
              <a:rPr sz="1200" spc="-15" dirty="0">
                <a:latin typeface="Calibri"/>
                <a:cs typeface="Calibri"/>
              </a:rPr>
              <a:t> </a:t>
            </a:r>
            <a:r>
              <a:rPr sz="1200" dirty="0">
                <a:latin typeface="Calibri"/>
                <a:cs typeface="Calibri"/>
              </a:rPr>
              <a:t>rights</a:t>
            </a:r>
            <a:r>
              <a:rPr sz="1200" spc="-20" dirty="0">
                <a:latin typeface="Calibri"/>
                <a:cs typeface="Calibri"/>
              </a:rPr>
              <a:t> </a:t>
            </a:r>
            <a:r>
              <a:rPr sz="1200" dirty="0">
                <a:latin typeface="Calibri"/>
                <a:cs typeface="Calibri"/>
              </a:rPr>
              <a:t>and</a:t>
            </a:r>
            <a:r>
              <a:rPr sz="1200" spc="-20" dirty="0">
                <a:latin typeface="Calibri"/>
                <a:cs typeface="Calibri"/>
              </a:rPr>
              <a:t> </a:t>
            </a:r>
            <a:r>
              <a:rPr sz="1200" dirty="0">
                <a:latin typeface="Calibri"/>
                <a:cs typeface="Calibri"/>
              </a:rPr>
              <a:t>obligations</a:t>
            </a:r>
            <a:r>
              <a:rPr sz="1200" spc="-5" dirty="0">
                <a:latin typeface="Calibri"/>
                <a:cs typeface="Calibri"/>
              </a:rPr>
              <a:t> </a:t>
            </a:r>
            <a:r>
              <a:rPr sz="1200" dirty="0">
                <a:latin typeface="Calibri"/>
                <a:cs typeface="Calibri"/>
              </a:rPr>
              <a:t>of</a:t>
            </a:r>
            <a:r>
              <a:rPr sz="1200" spc="-15" dirty="0">
                <a:latin typeface="Calibri"/>
                <a:cs typeface="Calibri"/>
              </a:rPr>
              <a:t> </a:t>
            </a:r>
            <a:r>
              <a:rPr sz="1200" spc="-25" dirty="0">
                <a:latin typeface="Calibri"/>
                <a:cs typeface="Calibri"/>
              </a:rPr>
              <a:t>the </a:t>
            </a:r>
            <a:r>
              <a:rPr sz="1200" dirty="0">
                <a:latin typeface="Calibri"/>
                <a:cs typeface="Calibri"/>
              </a:rPr>
              <a:t>parties.</a:t>
            </a:r>
            <a:r>
              <a:rPr sz="1200" spc="-20" dirty="0">
                <a:latin typeface="Calibri"/>
                <a:cs typeface="Calibri"/>
              </a:rPr>
              <a:t> </a:t>
            </a:r>
            <a:r>
              <a:rPr sz="1200" dirty="0">
                <a:latin typeface="Calibri"/>
                <a:cs typeface="Calibri"/>
              </a:rPr>
              <a:t>It</a:t>
            </a:r>
            <a:r>
              <a:rPr sz="1200" spc="-25" dirty="0">
                <a:latin typeface="Calibri"/>
                <a:cs typeface="Calibri"/>
              </a:rPr>
              <a:t> </a:t>
            </a:r>
            <a:r>
              <a:rPr sz="1200" dirty="0">
                <a:latin typeface="Calibri"/>
                <a:cs typeface="Calibri"/>
              </a:rPr>
              <a:t>is</a:t>
            </a:r>
            <a:r>
              <a:rPr sz="1200" spc="-25" dirty="0">
                <a:latin typeface="Calibri"/>
                <a:cs typeface="Calibri"/>
              </a:rPr>
              <a:t> </a:t>
            </a:r>
            <a:r>
              <a:rPr sz="1200" dirty="0">
                <a:latin typeface="Calibri"/>
                <a:cs typeface="Calibri"/>
              </a:rPr>
              <a:t>important</a:t>
            </a:r>
            <a:r>
              <a:rPr sz="1200" spc="-30" dirty="0">
                <a:latin typeface="Calibri"/>
                <a:cs typeface="Calibri"/>
              </a:rPr>
              <a:t> </a:t>
            </a:r>
            <a:r>
              <a:rPr sz="1200" dirty="0">
                <a:latin typeface="Calibri"/>
                <a:cs typeface="Calibri"/>
              </a:rPr>
              <a:t>to</a:t>
            </a:r>
            <a:r>
              <a:rPr sz="1200" spc="-15" dirty="0">
                <a:latin typeface="Calibri"/>
                <a:cs typeface="Calibri"/>
              </a:rPr>
              <a:t> </a:t>
            </a:r>
            <a:r>
              <a:rPr sz="1200" dirty="0">
                <a:latin typeface="Calibri"/>
                <a:cs typeface="Calibri"/>
              </a:rPr>
              <a:t>understand</a:t>
            </a:r>
            <a:r>
              <a:rPr sz="1200" spc="-25" dirty="0">
                <a:latin typeface="Calibri"/>
                <a:cs typeface="Calibri"/>
              </a:rPr>
              <a:t> </a:t>
            </a:r>
            <a:r>
              <a:rPr sz="1200" dirty="0">
                <a:latin typeface="Calibri"/>
                <a:cs typeface="Calibri"/>
              </a:rPr>
              <a:t>the</a:t>
            </a:r>
            <a:r>
              <a:rPr sz="1200" spc="-20" dirty="0">
                <a:latin typeface="Calibri"/>
                <a:cs typeface="Calibri"/>
              </a:rPr>
              <a:t> </a:t>
            </a:r>
            <a:r>
              <a:rPr sz="1200" dirty="0">
                <a:latin typeface="Calibri"/>
                <a:cs typeface="Calibri"/>
              </a:rPr>
              <a:t>differences,</a:t>
            </a:r>
            <a:r>
              <a:rPr sz="1200" spc="-15" dirty="0">
                <a:latin typeface="Calibri"/>
                <a:cs typeface="Calibri"/>
              </a:rPr>
              <a:t> </a:t>
            </a:r>
            <a:r>
              <a:rPr sz="1200" dirty="0">
                <a:latin typeface="Calibri"/>
                <a:cs typeface="Calibri"/>
              </a:rPr>
              <a:t>particularly</a:t>
            </a:r>
            <a:r>
              <a:rPr sz="1200" spc="-25" dirty="0">
                <a:latin typeface="Calibri"/>
                <a:cs typeface="Calibri"/>
              </a:rPr>
              <a:t> </a:t>
            </a:r>
            <a:r>
              <a:rPr sz="1200" dirty="0">
                <a:latin typeface="Calibri"/>
                <a:cs typeface="Calibri"/>
              </a:rPr>
              <a:t>when</a:t>
            </a:r>
            <a:r>
              <a:rPr sz="1200" spc="-15" dirty="0">
                <a:latin typeface="Calibri"/>
                <a:cs typeface="Calibri"/>
              </a:rPr>
              <a:t> </a:t>
            </a:r>
            <a:r>
              <a:rPr sz="1200" dirty="0">
                <a:latin typeface="Calibri"/>
                <a:cs typeface="Calibri"/>
              </a:rPr>
              <a:t>determining</a:t>
            </a:r>
            <a:r>
              <a:rPr sz="1200" spc="-20" dirty="0">
                <a:latin typeface="Calibri"/>
                <a:cs typeface="Calibri"/>
              </a:rPr>
              <a:t> </a:t>
            </a:r>
            <a:r>
              <a:rPr sz="1200" dirty="0">
                <a:latin typeface="Calibri"/>
                <a:cs typeface="Calibri"/>
              </a:rPr>
              <a:t>which</a:t>
            </a:r>
            <a:r>
              <a:rPr sz="1200" spc="-20" dirty="0">
                <a:latin typeface="Calibri"/>
                <a:cs typeface="Calibri"/>
              </a:rPr>
              <a:t> </a:t>
            </a:r>
            <a:r>
              <a:rPr sz="1200" dirty="0">
                <a:latin typeface="Calibri"/>
                <a:cs typeface="Calibri"/>
              </a:rPr>
              <a:t>service</a:t>
            </a:r>
            <a:r>
              <a:rPr sz="1200" spc="-25" dirty="0">
                <a:latin typeface="Calibri"/>
                <a:cs typeface="Calibri"/>
              </a:rPr>
              <a:t> </a:t>
            </a:r>
            <a:r>
              <a:rPr sz="1200" dirty="0">
                <a:latin typeface="Calibri"/>
                <a:cs typeface="Calibri"/>
              </a:rPr>
              <a:t>or</a:t>
            </a:r>
            <a:r>
              <a:rPr sz="1200" spc="-30" dirty="0">
                <a:latin typeface="Calibri"/>
                <a:cs typeface="Calibri"/>
              </a:rPr>
              <a:t> </a:t>
            </a:r>
            <a:r>
              <a:rPr sz="1200" dirty="0">
                <a:latin typeface="Calibri"/>
                <a:cs typeface="Calibri"/>
              </a:rPr>
              <a:t>services</a:t>
            </a:r>
            <a:r>
              <a:rPr sz="1200" spc="-25" dirty="0">
                <a:latin typeface="Calibri"/>
                <a:cs typeface="Calibri"/>
              </a:rPr>
              <a:t> </a:t>
            </a:r>
            <a:r>
              <a:rPr sz="1200" dirty="0">
                <a:latin typeface="Calibri"/>
                <a:cs typeface="Calibri"/>
              </a:rPr>
              <a:t>to</a:t>
            </a:r>
            <a:r>
              <a:rPr sz="1200" spc="-25" dirty="0">
                <a:latin typeface="Calibri"/>
                <a:cs typeface="Calibri"/>
              </a:rPr>
              <a:t> </a:t>
            </a:r>
            <a:r>
              <a:rPr sz="1200" dirty="0">
                <a:latin typeface="Calibri"/>
                <a:cs typeface="Calibri"/>
              </a:rPr>
              <a:t>select.</a:t>
            </a:r>
            <a:r>
              <a:rPr sz="1200" spc="-25" dirty="0">
                <a:latin typeface="Calibri"/>
                <a:cs typeface="Calibri"/>
              </a:rPr>
              <a:t> </a:t>
            </a:r>
            <a:r>
              <a:rPr sz="1200" dirty="0">
                <a:latin typeface="Calibri"/>
                <a:cs typeface="Calibri"/>
              </a:rPr>
              <a:t>For</a:t>
            </a:r>
            <a:r>
              <a:rPr sz="1200" spc="-25" dirty="0">
                <a:latin typeface="Calibri"/>
                <a:cs typeface="Calibri"/>
              </a:rPr>
              <a:t> </a:t>
            </a:r>
            <a:r>
              <a:rPr sz="1200" spc="-20" dirty="0">
                <a:latin typeface="Calibri"/>
                <a:cs typeface="Calibri"/>
              </a:rPr>
              <a:t>more </a:t>
            </a:r>
            <a:r>
              <a:rPr sz="1200" dirty="0">
                <a:latin typeface="Calibri"/>
                <a:cs typeface="Calibri"/>
              </a:rPr>
              <a:t>information</a:t>
            </a:r>
            <a:r>
              <a:rPr sz="1200" spc="-10" dirty="0">
                <a:latin typeface="Calibri"/>
                <a:cs typeface="Calibri"/>
              </a:rPr>
              <a:t> </a:t>
            </a:r>
            <a:r>
              <a:rPr sz="1200" dirty="0">
                <a:latin typeface="Calibri"/>
                <a:cs typeface="Calibri"/>
              </a:rPr>
              <a:t>about</a:t>
            </a:r>
            <a:r>
              <a:rPr sz="1200" spc="-25" dirty="0">
                <a:latin typeface="Calibri"/>
                <a:cs typeface="Calibri"/>
              </a:rPr>
              <a:t> </a:t>
            </a:r>
            <a:r>
              <a:rPr sz="1200" dirty="0">
                <a:latin typeface="Calibri"/>
                <a:cs typeface="Calibri"/>
              </a:rPr>
              <a:t>these</a:t>
            </a:r>
            <a:r>
              <a:rPr sz="1200" spc="-20" dirty="0">
                <a:latin typeface="Calibri"/>
                <a:cs typeface="Calibri"/>
              </a:rPr>
              <a:t> </a:t>
            </a:r>
            <a:r>
              <a:rPr sz="1200" dirty="0">
                <a:latin typeface="Calibri"/>
                <a:cs typeface="Calibri"/>
              </a:rPr>
              <a:t>services</a:t>
            </a:r>
            <a:r>
              <a:rPr sz="1200" spc="-10" dirty="0">
                <a:latin typeface="Calibri"/>
                <a:cs typeface="Calibri"/>
              </a:rPr>
              <a:t> </a:t>
            </a:r>
            <a:r>
              <a:rPr sz="1200" dirty="0">
                <a:latin typeface="Calibri"/>
                <a:cs typeface="Calibri"/>
              </a:rPr>
              <a:t>and</a:t>
            </a:r>
            <a:r>
              <a:rPr sz="1200" spc="-20" dirty="0">
                <a:latin typeface="Calibri"/>
                <a:cs typeface="Calibri"/>
              </a:rPr>
              <a:t> </a:t>
            </a:r>
            <a:r>
              <a:rPr sz="1200" dirty="0">
                <a:latin typeface="Calibri"/>
                <a:cs typeface="Calibri"/>
              </a:rPr>
              <a:t>their</a:t>
            </a:r>
            <a:r>
              <a:rPr sz="1200" spc="-15" dirty="0">
                <a:latin typeface="Calibri"/>
                <a:cs typeface="Calibri"/>
              </a:rPr>
              <a:t> </a:t>
            </a:r>
            <a:r>
              <a:rPr sz="1200" dirty="0">
                <a:latin typeface="Calibri"/>
                <a:cs typeface="Calibri"/>
              </a:rPr>
              <a:t>differences,</a:t>
            </a:r>
            <a:r>
              <a:rPr sz="1200" spc="-5" dirty="0">
                <a:latin typeface="Calibri"/>
                <a:cs typeface="Calibri"/>
              </a:rPr>
              <a:t> </a:t>
            </a:r>
            <a:r>
              <a:rPr sz="1200" dirty="0">
                <a:latin typeface="Calibri"/>
                <a:cs typeface="Calibri"/>
              </a:rPr>
              <a:t>speak</a:t>
            </a:r>
            <a:r>
              <a:rPr sz="1200" spc="-25" dirty="0">
                <a:latin typeface="Calibri"/>
                <a:cs typeface="Calibri"/>
              </a:rPr>
              <a:t> </a:t>
            </a:r>
            <a:r>
              <a:rPr sz="1200" dirty="0">
                <a:latin typeface="Calibri"/>
                <a:cs typeface="Calibri"/>
              </a:rPr>
              <a:t>with</a:t>
            </a:r>
            <a:r>
              <a:rPr sz="1200" spc="-10" dirty="0">
                <a:latin typeface="Calibri"/>
                <a:cs typeface="Calibri"/>
              </a:rPr>
              <a:t> </a:t>
            </a:r>
            <a:r>
              <a:rPr sz="1200" dirty="0">
                <a:latin typeface="Calibri"/>
                <a:cs typeface="Calibri"/>
              </a:rPr>
              <a:t>your</a:t>
            </a:r>
            <a:r>
              <a:rPr sz="1200" spc="-20" dirty="0">
                <a:latin typeface="Calibri"/>
                <a:cs typeface="Calibri"/>
              </a:rPr>
              <a:t> </a:t>
            </a:r>
            <a:r>
              <a:rPr sz="1200" dirty="0">
                <a:latin typeface="Calibri"/>
                <a:cs typeface="Calibri"/>
              </a:rPr>
              <a:t>Merrill</a:t>
            </a:r>
            <a:r>
              <a:rPr sz="1200" spc="-10" dirty="0">
                <a:latin typeface="Calibri"/>
                <a:cs typeface="Calibri"/>
              </a:rPr>
              <a:t> </a:t>
            </a:r>
            <a:r>
              <a:rPr sz="1200" dirty="0">
                <a:latin typeface="Calibri"/>
                <a:cs typeface="Calibri"/>
              </a:rPr>
              <a:t>financial</a:t>
            </a:r>
            <a:r>
              <a:rPr sz="1200" spc="-10" dirty="0">
                <a:latin typeface="Calibri"/>
                <a:cs typeface="Calibri"/>
              </a:rPr>
              <a:t> advisor.</a:t>
            </a:r>
            <a:endParaRPr sz="1200" dirty="0">
              <a:latin typeface="Calibri"/>
              <a:cs typeface="Calibri"/>
            </a:endParaRPr>
          </a:p>
          <a:p>
            <a:pPr>
              <a:spcBef>
                <a:spcPts val="40"/>
              </a:spcBef>
            </a:pPr>
            <a:endParaRPr sz="1150" dirty="0">
              <a:latin typeface="Calibri"/>
              <a:cs typeface="Calibri"/>
            </a:endParaRPr>
          </a:p>
          <a:p>
            <a:pPr marL="12700" marR="258445"/>
            <a:r>
              <a:rPr sz="1200" dirty="0">
                <a:latin typeface="Calibri"/>
                <a:cs typeface="Calibri"/>
              </a:rPr>
              <a:t>Nothing</a:t>
            </a:r>
            <a:r>
              <a:rPr sz="1200" spc="-15" dirty="0">
                <a:latin typeface="Calibri"/>
                <a:cs typeface="Calibri"/>
              </a:rPr>
              <a:t> </a:t>
            </a:r>
            <a:r>
              <a:rPr sz="1200" dirty="0">
                <a:latin typeface="Calibri"/>
                <a:cs typeface="Calibri"/>
              </a:rPr>
              <a:t>discussed</a:t>
            </a:r>
            <a:r>
              <a:rPr sz="1200" spc="20" dirty="0">
                <a:latin typeface="Calibri"/>
                <a:cs typeface="Calibri"/>
              </a:rPr>
              <a:t> </a:t>
            </a:r>
            <a:r>
              <a:rPr sz="1200" dirty="0">
                <a:latin typeface="Calibri"/>
                <a:cs typeface="Calibri"/>
              </a:rPr>
              <a:t>or</a:t>
            </a:r>
            <a:r>
              <a:rPr sz="1200" spc="25" dirty="0">
                <a:latin typeface="Calibri"/>
                <a:cs typeface="Calibri"/>
              </a:rPr>
              <a:t> </a:t>
            </a:r>
            <a:r>
              <a:rPr sz="1200" dirty="0">
                <a:latin typeface="Calibri"/>
                <a:cs typeface="Calibri"/>
              </a:rPr>
              <a:t>suggested</a:t>
            </a:r>
            <a:r>
              <a:rPr sz="1200" spc="10" dirty="0">
                <a:latin typeface="Calibri"/>
                <a:cs typeface="Calibri"/>
              </a:rPr>
              <a:t> </a:t>
            </a:r>
            <a:r>
              <a:rPr sz="1200" dirty="0">
                <a:latin typeface="Calibri"/>
                <a:cs typeface="Calibri"/>
              </a:rPr>
              <a:t>in</a:t>
            </a:r>
            <a:r>
              <a:rPr sz="1200" spc="20" dirty="0">
                <a:latin typeface="Calibri"/>
                <a:cs typeface="Calibri"/>
              </a:rPr>
              <a:t> </a:t>
            </a:r>
            <a:r>
              <a:rPr sz="1200" dirty="0">
                <a:latin typeface="Calibri"/>
                <a:cs typeface="Calibri"/>
              </a:rPr>
              <a:t>these</a:t>
            </a:r>
            <a:r>
              <a:rPr sz="1200" spc="20" dirty="0">
                <a:latin typeface="Calibri"/>
                <a:cs typeface="Calibri"/>
              </a:rPr>
              <a:t> </a:t>
            </a:r>
            <a:r>
              <a:rPr sz="1200" dirty="0">
                <a:latin typeface="Calibri"/>
                <a:cs typeface="Calibri"/>
              </a:rPr>
              <a:t>materials</a:t>
            </a:r>
            <a:r>
              <a:rPr sz="1200" spc="10" dirty="0">
                <a:latin typeface="Calibri"/>
                <a:cs typeface="Calibri"/>
              </a:rPr>
              <a:t> </a:t>
            </a:r>
            <a:r>
              <a:rPr sz="1200" dirty="0">
                <a:latin typeface="Calibri"/>
                <a:cs typeface="Calibri"/>
              </a:rPr>
              <a:t>should</a:t>
            </a:r>
            <a:r>
              <a:rPr sz="1200" spc="10" dirty="0">
                <a:latin typeface="Calibri"/>
                <a:cs typeface="Calibri"/>
              </a:rPr>
              <a:t> </a:t>
            </a:r>
            <a:r>
              <a:rPr sz="1200" dirty="0">
                <a:latin typeface="Calibri"/>
                <a:cs typeface="Calibri"/>
              </a:rPr>
              <a:t>be</a:t>
            </a:r>
            <a:r>
              <a:rPr sz="1200" spc="10" dirty="0">
                <a:latin typeface="Calibri"/>
                <a:cs typeface="Calibri"/>
              </a:rPr>
              <a:t> </a:t>
            </a:r>
            <a:r>
              <a:rPr sz="1200" dirty="0">
                <a:latin typeface="Calibri"/>
                <a:cs typeface="Calibri"/>
              </a:rPr>
              <a:t>construed</a:t>
            </a:r>
            <a:r>
              <a:rPr sz="1200" spc="-5" dirty="0">
                <a:latin typeface="Calibri"/>
                <a:cs typeface="Calibri"/>
              </a:rPr>
              <a:t> </a:t>
            </a:r>
            <a:r>
              <a:rPr sz="1200" dirty="0">
                <a:latin typeface="Calibri"/>
                <a:cs typeface="Calibri"/>
              </a:rPr>
              <a:t>as</a:t>
            </a:r>
            <a:r>
              <a:rPr sz="1200" spc="40" dirty="0">
                <a:latin typeface="Calibri"/>
                <a:cs typeface="Calibri"/>
              </a:rPr>
              <a:t> </a:t>
            </a:r>
            <a:r>
              <a:rPr sz="1200" dirty="0">
                <a:latin typeface="Calibri"/>
                <a:cs typeface="Calibri"/>
              </a:rPr>
              <a:t>permission</a:t>
            </a:r>
            <a:r>
              <a:rPr sz="1200" spc="10" dirty="0">
                <a:latin typeface="Calibri"/>
                <a:cs typeface="Calibri"/>
              </a:rPr>
              <a:t> </a:t>
            </a:r>
            <a:r>
              <a:rPr sz="1200" dirty="0">
                <a:latin typeface="Calibri"/>
                <a:cs typeface="Calibri"/>
              </a:rPr>
              <a:t>to</a:t>
            </a:r>
            <a:r>
              <a:rPr sz="1200" spc="25" dirty="0">
                <a:latin typeface="Calibri"/>
                <a:cs typeface="Calibri"/>
              </a:rPr>
              <a:t> </a:t>
            </a:r>
            <a:r>
              <a:rPr sz="1200" dirty="0">
                <a:latin typeface="Calibri"/>
                <a:cs typeface="Calibri"/>
              </a:rPr>
              <a:t>supersede</a:t>
            </a:r>
            <a:r>
              <a:rPr sz="1200" spc="15" dirty="0">
                <a:latin typeface="Calibri"/>
                <a:cs typeface="Calibri"/>
              </a:rPr>
              <a:t> </a:t>
            </a:r>
            <a:r>
              <a:rPr sz="1200" dirty="0">
                <a:latin typeface="Calibri"/>
                <a:cs typeface="Calibri"/>
              </a:rPr>
              <a:t>or</a:t>
            </a:r>
            <a:r>
              <a:rPr sz="1200" spc="15" dirty="0">
                <a:latin typeface="Calibri"/>
                <a:cs typeface="Calibri"/>
              </a:rPr>
              <a:t> </a:t>
            </a:r>
            <a:r>
              <a:rPr sz="1200" dirty="0">
                <a:latin typeface="Calibri"/>
                <a:cs typeface="Calibri"/>
              </a:rPr>
              <a:t>circumvent</a:t>
            </a:r>
            <a:r>
              <a:rPr sz="1200" spc="5" dirty="0">
                <a:latin typeface="Calibri"/>
                <a:cs typeface="Calibri"/>
              </a:rPr>
              <a:t> </a:t>
            </a:r>
            <a:r>
              <a:rPr sz="1200" dirty="0">
                <a:latin typeface="Calibri"/>
                <a:cs typeface="Calibri"/>
              </a:rPr>
              <a:t>any</a:t>
            </a:r>
            <a:r>
              <a:rPr sz="1200" spc="10" dirty="0">
                <a:latin typeface="Calibri"/>
                <a:cs typeface="Calibri"/>
              </a:rPr>
              <a:t> </a:t>
            </a:r>
            <a:r>
              <a:rPr sz="1200" dirty="0">
                <a:latin typeface="Calibri"/>
                <a:cs typeface="Calibri"/>
              </a:rPr>
              <a:t>Bank</a:t>
            </a:r>
            <a:r>
              <a:rPr sz="1200" spc="20" dirty="0">
                <a:latin typeface="Calibri"/>
                <a:cs typeface="Calibri"/>
              </a:rPr>
              <a:t> </a:t>
            </a:r>
            <a:r>
              <a:rPr sz="1200" dirty="0">
                <a:latin typeface="Calibri"/>
                <a:cs typeface="Calibri"/>
              </a:rPr>
              <a:t>of</a:t>
            </a:r>
            <a:r>
              <a:rPr sz="1200" spc="20" dirty="0">
                <a:latin typeface="Calibri"/>
                <a:cs typeface="Calibri"/>
              </a:rPr>
              <a:t> </a:t>
            </a:r>
            <a:r>
              <a:rPr sz="1200" spc="-10" dirty="0">
                <a:latin typeface="Calibri"/>
                <a:cs typeface="Calibri"/>
              </a:rPr>
              <a:t>America, </a:t>
            </a:r>
            <a:r>
              <a:rPr sz="1200" dirty="0">
                <a:latin typeface="Calibri"/>
                <a:cs typeface="Calibri"/>
              </a:rPr>
              <a:t>Merrill</a:t>
            </a:r>
            <a:r>
              <a:rPr sz="1200" spc="-5" dirty="0">
                <a:latin typeface="Calibri"/>
                <a:cs typeface="Calibri"/>
              </a:rPr>
              <a:t> </a:t>
            </a:r>
            <a:r>
              <a:rPr sz="1200" dirty="0">
                <a:latin typeface="Calibri"/>
                <a:cs typeface="Calibri"/>
              </a:rPr>
              <a:t>Lynch,</a:t>
            </a:r>
            <a:r>
              <a:rPr sz="1200" spc="-20" dirty="0">
                <a:latin typeface="Calibri"/>
                <a:cs typeface="Calibri"/>
              </a:rPr>
              <a:t> </a:t>
            </a:r>
            <a:r>
              <a:rPr sz="1200" dirty="0">
                <a:latin typeface="Calibri"/>
                <a:cs typeface="Calibri"/>
              </a:rPr>
              <a:t>Pierce,</a:t>
            </a:r>
            <a:r>
              <a:rPr sz="1200" spc="-5" dirty="0">
                <a:latin typeface="Calibri"/>
                <a:cs typeface="Calibri"/>
              </a:rPr>
              <a:t> </a:t>
            </a:r>
            <a:r>
              <a:rPr sz="1200" dirty="0">
                <a:latin typeface="Calibri"/>
                <a:cs typeface="Calibri"/>
              </a:rPr>
              <a:t>Fenner</a:t>
            </a:r>
            <a:r>
              <a:rPr sz="1200" spc="-30" dirty="0">
                <a:latin typeface="Calibri"/>
                <a:cs typeface="Calibri"/>
              </a:rPr>
              <a:t> </a:t>
            </a:r>
            <a:r>
              <a:rPr sz="1200" dirty="0">
                <a:latin typeface="Calibri"/>
                <a:cs typeface="Calibri"/>
              </a:rPr>
              <a:t>&amp;</a:t>
            </a:r>
            <a:r>
              <a:rPr sz="1200" spc="-10" dirty="0">
                <a:latin typeface="Calibri"/>
                <a:cs typeface="Calibri"/>
              </a:rPr>
              <a:t> </a:t>
            </a:r>
            <a:r>
              <a:rPr sz="1200" dirty="0">
                <a:latin typeface="Calibri"/>
                <a:cs typeface="Calibri"/>
              </a:rPr>
              <a:t>Smith</a:t>
            </a:r>
            <a:r>
              <a:rPr sz="1200" spc="-10" dirty="0">
                <a:latin typeface="Calibri"/>
                <a:cs typeface="Calibri"/>
              </a:rPr>
              <a:t> </a:t>
            </a:r>
            <a:r>
              <a:rPr sz="1200" dirty="0">
                <a:latin typeface="Calibri"/>
                <a:cs typeface="Calibri"/>
              </a:rPr>
              <a:t>Incorporated</a:t>
            </a:r>
            <a:r>
              <a:rPr sz="1200" spc="-40" dirty="0">
                <a:latin typeface="Calibri"/>
                <a:cs typeface="Calibri"/>
              </a:rPr>
              <a:t> </a:t>
            </a:r>
            <a:r>
              <a:rPr sz="1200" dirty="0">
                <a:latin typeface="Calibri"/>
                <a:cs typeface="Calibri"/>
              </a:rPr>
              <a:t>policies,</a:t>
            </a:r>
            <a:r>
              <a:rPr sz="1200" spc="20" dirty="0">
                <a:latin typeface="Calibri"/>
                <a:cs typeface="Calibri"/>
              </a:rPr>
              <a:t> </a:t>
            </a:r>
            <a:r>
              <a:rPr sz="1200" dirty="0">
                <a:latin typeface="Calibri"/>
                <a:cs typeface="Calibri"/>
              </a:rPr>
              <a:t>procedures,</a:t>
            </a:r>
            <a:r>
              <a:rPr sz="1200" spc="-35" dirty="0">
                <a:latin typeface="Calibri"/>
                <a:cs typeface="Calibri"/>
              </a:rPr>
              <a:t> </a:t>
            </a:r>
            <a:r>
              <a:rPr sz="1200" dirty="0">
                <a:latin typeface="Calibri"/>
                <a:cs typeface="Calibri"/>
              </a:rPr>
              <a:t>rules,</a:t>
            </a:r>
            <a:r>
              <a:rPr sz="1200" spc="-10" dirty="0">
                <a:latin typeface="Calibri"/>
                <a:cs typeface="Calibri"/>
              </a:rPr>
              <a:t> </a:t>
            </a:r>
            <a:r>
              <a:rPr sz="1200" dirty="0">
                <a:latin typeface="Calibri"/>
                <a:cs typeface="Calibri"/>
              </a:rPr>
              <a:t>and</a:t>
            </a:r>
            <a:r>
              <a:rPr sz="1200" spc="-15" dirty="0">
                <a:latin typeface="Calibri"/>
                <a:cs typeface="Calibri"/>
              </a:rPr>
              <a:t> </a:t>
            </a:r>
            <a:r>
              <a:rPr sz="1200" spc="-10" dirty="0">
                <a:latin typeface="Calibri"/>
                <a:cs typeface="Calibri"/>
              </a:rPr>
              <a:t>guidelines.</a:t>
            </a:r>
            <a:endParaRPr sz="1200" dirty="0">
              <a:latin typeface="Calibri"/>
              <a:cs typeface="Calibri"/>
            </a:endParaRPr>
          </a:p>
          <a:p>
            <a:pPr>
              <a:spcBef>
                <a:spcPts val="35"/>
              </a:spcBef>
            </a:pPr>
            <a:endParaRPr sz="1150" dirty="0">
              <a:latin typeface="Calibri"/>
              <a:cs typeface="Calibri"/>
            </a:endParaRPr>
          </a:p>
          <a:p>
            <a:pPr marL="12700"/>
            <a:r>
              <a:rPr sz="1200" dirty="0">
                <a:latin typeface="Calibri"/>
                <a:cs typeface="Calibri"/>
              </a:rPr>
              <a:t>Investment</a:t>
            </a:r>
            <a:r>
              <a:rPr sz="1200" spc="10" dirty="0">
                <a:latin typeface="Calibri"/>
                <a:cs typeface="Calibri"/>
              </a:rPr>
              <a:t> </a:t>
            </a:r>
            <a:r>
              <a:rPr sz="1200" dirty="0">
                <a:latin typeface="Calibri"/>
                <a:cs typeface="Calibri"/>
              </a:rPr>
              <a:t>products</a:t>
            </a:r>
            <a:r>
              <a:rPr sz="1200" spc="-5" dirty="0">
                <a:latin typeface="Calibri"/>
                <a:cs typeface="Calibri"/>
              </a:rPr>
              <a:t> </a:t>
            </a:r>
            <a:r>
              <a:rPr sz="1200" dirty="0">
                <a:latin typeface="Calibri"/>
                <a:cs typeface="Calibri"/>
              </a:rPr>
              <a:t>offered</a:t>
            </a:r>
            <a:r>
              <a:rPr sz="1200" spc="-15" dirty="0">
                <a:latin typeface="Calibri"/>
                <a:cs typeface="Calibri"/>
              </a:rPr>
              <a:t> </a:t>
            </a:r>
            <a:r>
              <a:rPr sz="1200" dirty="0">
                <a:latin typeface="Calibri"/>
                <a:cs typeface="Calibri"/>
              </a:rPr>
              <a:t>through MLPF&amp;S</a:t>
            </a:r>
            <a:r>
              <a:rPr sz="1200" spc="5" dirty="0">
                <a:latin typeface="Calibri"/>
                <a:cs typeface="Calibri"/>
              </a:rPr>
              <a:t> </a:t>
            </a:r>
            <a:r>
              <a:rPr sz="1200" dirty="0">
                <a:latin typeface="Calibri"/>
                <a:cs typeface="Calibri"/>
              </a:rPr>
              <a:t>and</a:t>
            </a:r>
            <a:r>
              <a:rPr sz="1200" spc="15" dirty="0">
                <a:latin typeface="Calibri"/>
                <a:cs typeface="Calibri"/>
              </a:rPr>
              <a:t> </a:t>
            </a:r>
            <a:r>
              <a:rPr sz="1200" dirty="0">
                <a:latin typeface="Calibri"/>
                <a:cs typeface="Calibri"/>
              </a:rPr>
              <a:t>insurance</a:t>
            </a:r>
            <a:r>
              <a:rPr sz="1200" spc="10" dirty="0">
                <a:latin typeface="Calibri"/>
                <a:cs typeface="Calibri"/>
              </a:rPr>
              <a:t> </a:t>
            </a:r>
            <a:r>
              <a:rPr sz="1200" dirty="0">
                <a:latin typeface="Calibri"/>
                <a:cs typeface="Calibri"/>
              </a:rPr>
              <a:t>and</a:t>
            </a:r>
            <a:r>
              <a:rPr sz="1200" spc="15" dirty="0">
                <a:latin typeface="Calibri"/>
                <a:cs typeface="Calibri"/>
              </a:rPr>
              <a:t> </a:t>
            </a:r>
            <a:r>
              <a:rPr sz="1200" dirty="0">
                <a:latin typeface="Calibri"/>
                <a:cs typeface="Calibri"/>
              </a:rPr>
              <a:t>annuity</a:t>
            </a:r>
            <a:r>
              <a:rPr sz="1200" spc="-5" dirty="0">
                <a:latin typeface="Calibri"/>
                <a:cs typeface="Calibri"/>
              </a:rPr>
              <a:t> </a:t>
            </a:r>
            <a:r>
              <a:rPr sz="1200" dirty="0">
                <a:latin typeface="Calibri"/>
                <a:cs typeface="Calibri"/>
              </a:rPr>
              <a:t>products offered</a:t>
            </a:r>
            <a:r>
              <a:rPr sz="1200" spc="-15" dirty="0">
                <a:latin typeface="Calibri"/>
                <a:cs typeface="Calibri"/>
              </a:rPr>
              <a:t> </a:t>
            </a:r>
            <a:r>
              <a:rPr sz="1200" dirty="0">
                <a:latin typeface="Calibri"/>
                <a:cs typeface="Calibri"/>
              </a:rPr>
              <a:t>through</a:t>
            </a:r>
            <a:r>
              <a:rPr sz="1200" spc="-10" dirty="0">
                <a:latin typeface="Calibri"/>
                <a:cs typeface="Calibri"/>
              </a:rPr>
              <a:t> </a:t>
            </a:r>
            <a:r>
              <a:rPr sz="1200" dirty="0">
                <a:latin typeface="Calibri"/>
                <a:cs typeface="Calibri"/>
              </a:rPr>
              <a:t>Merrill</a:t>
            </a:r>
            <a:r>
              <a:rPr sz="1200" spc="10" dirty="0">
                <a:latin typeface="Calibri"/>
                <a:cs typeface="Calibri"/>
              </a:rPr>
              <a:t> </a:t>
            </a:r>
            <a:r>
              <a:rPr sz="1200" dirty="0">
                <a:latin typeface="Calibri"/>
                <a:cs typeface="Calibri"/>
              </a:rPr>
              <a:t>Lynch</a:t>
            </a:r>
            <a:r>
              <a:rPr sz="1200" spc="10" dirty="0">
                <a:latin typeface="Calibri"/>
                <a:cs typeface="Calibri"/>
              </a:rPr>
              <a:t> </a:t>
            </a:r>
            <a:r>
              <a:rPr sz="1200" dirty="0">
                <a:latin typeface="Calibri"/>
                <a:cs typeface="Calibri"/>
              </a:rPr>
              <a:t>Life</a:t>
            </a:r>
            <a:r>
              <a:rPr sz="1200" spc="10" dirty="0">
                <a:latin typeface="Calibri"/>
                <a:cs typeface="Calibri"/>
              </a:rPr>
              <a:t> </a:t>
            </a:r>
            <a:r>
              <a:rPr sz="1200" dirty="0">
                <a:latin typeface="Calibri"/>
                <a:cs typeface="Calibri"/>
              </a:rPr>
              <a:t>Agency</a:t>
            </a:r>
            <a:r>
              <a:rPr sz="1200" spc="35" dirty="0">
                <a:latin typeface="Calibri"/>
                <a:cs typeface="Calibri"/>
              </a:rPr>
              <a:t> </a:t>
            </a:r>
            <a:r>
              <a:rPr sz="1100" spc="-10" dirty="0">
                <a:latin typeface="Arial"/>
                <a:cs typeface="Arial"/>
              </a:rPr>
              <a:t>Inc.:</a:t>
            </a:r>
            <a:endParaRPr sz="1100" dirty="0">
              <a:latin typeface="Arial"/>
              <a:cs typeface="Arial"/>
            </a:endParaRPr>
          </a:p>
        </p:txBody>
      </p:sp>
      <p:graphicFrame>
        <p:nvGraphicFramePr>
          <p:cNvPr id="3" name="object 3"/>
          <p:cNvGraphicFramePr>
            <a:graphicFrameLocks noGrp="1"/>
          </p:cNvGraphicFramePr>
          <p:nvPr/>
        </p:nvGraphicFramePr>
        <p:xfrm>
          <a:off x="2889250" y="5403850"/>
          <a:ext cx="7087868" cy="984250"/>
        </p:xfrm>
        <a:graphic>
          <a:graphicData uri="http://schemas.openxmlformats.org/drawingml/2006/table">
            <a:tbl>
              <a:tblPr firstRow="1" bandRow="1">
                <a:tableStyleId>{2D5ABB26-0587-4C30-8999-92F81FD0307C}</a:tableStyleId>
              </a:tblPr>
              <a:tblGrid>
                <a:gridCol w="2644140">
                  <a:extLst>
                    <a:ext uri="{9D8B030D-6E8A-4147-A177-3AD203B41FA5}">
                      <a16:colId xmlns:a16="http://schemas.microsoft.com/office/drawing/2014/main" val="20000"/>
                    </a:ext>
                  </a:extLst>
                </a:gridCol>
                <a:gridCol w="1739264">
                  <a:extLst>
                    <a:ext uri="{9D8B030D-6E8A-4147-A177-3AD203B41FA5}">
                      <a16:colId xmlns:a16="http://schemas.microsoft.com/office/drawing/2014/main" val="20001"/>
                    </a:ext>
                  </a:extLst>
                </a:gridCol>
                <a:gridCol w="2704464">
                  <a:extLst>
                    <a:ext uri="{9D8B030D-6E8A-4147-A177-3AD203B41FA5}">
                      <a16:colId xmlns:a16="http://schemas.microsoft.com/office/drawing/2014/main" val="20002"/>
                    </a:ext>
                  </a:extLst>
                </a:gridCol>
              </a:tblGrid>
              <a:tr h="457200">
                <a:tc>
                  <a:txBody>
                    <a:bodyPr/>
                    <a:lstStyle/>
                    <a:p>
                      <a:pPr marL="551815">
                        <a:lnSpc>
                          <a:spcPct val="100000"/>
                        </a:lnSpc>
                        <a:spcBef>
                          <a:spcPts val="1045"/>
                        </a:spcBef>
                      </a:pPr>
                      <a:r>
                        <a:rPr sz="1200" b="1" dirty="0">
                          <a:latin typeface="Arial"/>
                          <a:cs typeface="Arial"/>
                        </a:rPr>
                        <a:t>Are</a:t>
                      </a:r>
                      <a:r>
                        <a:rPr sz="1200" b="1" spc="-5" dirty="0">
                          <a:latin typeface="Arial"/>
                          <a:cs typeface="Arial"/>
                        </a:rPr>
                        <a:t> </a:t>
                      </a:r>
                      <a:r>
                        <a:rPr sz="1200" b="1" dirty="0">
                          <a:latin typeface="Arial"/>
                          <a:cs typeface="Arial"/>
                        </a:rPr>
                        <a:t>Not</a:t>
                      </a:r>
                      <a:r>
                        <a:rPr sz="1200" b="1" spc="-25" dirty="0">
                          <a:latin typeface="Arial"/>
                          <a:cs typeface="Arial"/>
                        </a:rPr>
                        <a:t> </a:t>
                      </a:r>
                      <a:r>
                        <a:rPr sz="1200" b="1" dirty="0">
                          <a:latin typeface="Arial"/>
                          <a:cs typeface="Arial"/>
                        </a:rPr>
                        <a:t>FDIC</a:t>
                      </a:r>
                      <a:r>
                        <a:rPr sz="1200" b="1" spc="-30" dirty="0">
                          <a:latin typeface="Arial"/>
                          <a:cs typeface="Arial"/>
                        </a:rPr>
                        <a:t> </a:t>
                      </a:r>
                      <a:r>
                        <a:rPr sz="1200" b="1" spc="-10" dirty="0">
                          <a:latin typeface="Arial"/>
                          <a:cs typeface="Arial"/>
                        </a:rPr>
                        <a:t>Insured</a:t>
                      </a:r>
                      <a:endParaRPr sz="1200">
                        <a:latin typeface="Arial"/>
                        <a:cs typeface="Arial"/>
                      </a:endParaRPr>
                    </a:p>
                  </a:txBody>
                  <a:tcPr marL="0" marR="0" marT="132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045"/>
                        </a:spcBef>
                      </a:pPr>
                      <a:r>
                        <a:rPr sz="1200" b="1" dirty="0">
                          <a:latin typeface="Arial"/>
                          <a:cs typeface="Arial"/>
                        </a:rPr>
                        <a:t>May</a:t>
                      </a:r>
                      <a:r>
                        <a:rPr sz="1200" b="1" spc="-35" dirty="0">
                          <a:latin typeface="Arial"/>
                          <a:cs typeface="Arial"/>
                        </a:rPr>
                        <a:t> </a:t>
                      </a:r>
                      <a:r>
                        <a:rPr sz="1200" b="1" dirty="0">
                          <a:latin typeface="Arial"/>
                          <a:cs typeface="Arial"/>
                        </a:rPr>
                        <a:t>Lose</a:t>
                      </a:r>
                      <a:r>
                        <a:rPr sz="1200" b="1" spc="-30" dirty="0">
                          <a:latin typeface="Arial"/>
                          <a:cs typeface="Arial"/>
                        </a:rPr>
                        <a:t> </a:t>
                      </a:r>
                      <a:r>
                        <a:rPr sz="1200" b="1" spc="-20" dirty="0">
                          <a:latin typeface="Arial"/>
                          <a:cs typeface="Arial"/>
                        </a:rPr>
                        <a:t>Value</a:t>
                      </a:r>
                      <a:endParaRPr sz="1200">
                        <a:latin typeface="Arial"/>
                        <a:cs typeface="Arial"/>
                      </a:endParaRPr>
                    </a:p>
                  </a:txBody>
                  <a:tcPr marL="0" marR="0" marT="132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4815">
                        <a:lnSpc>
                          <a:spcPct val="100000"/>
                        </a:lnSpc>
                        <a:spcBef>
                          <a:spcPts val="1045"/>
                        </a:spcBef>
                      </a:pPr>
                      <a:r>
                        <a:rPr sz="1200" b="1" dirty="0">
                          <a:latin typeface="Arial"/>
                          <a:cs typeface="Arial"/>
                        </a:rPr>
                        <a:t>Are</a:t>
                      </a:r>
                      <a:r>
                        <a:rPr sz="1200" b="1" spc="-10" dirty="0">
                          <a:latin typeface="Arial"/>
                          <a:cs typeface="Arial"/>
                        </a:rPr>
                        <a:t> </a:t>
                      </a:r>
                      <a:r>
                        <a:rPr sz="1200" b="1" dirty="0">
                          <a:latin typeface="Arial"/>
                          <a:cs typeface="Arial"/>
                        </a:rPr>
                        <a:t>Not</a:t>
                      </a:r>
                      <a:r>
                        <a:rPr sz="1200" b="1" spc="-30" dirty="0">
                          <a:latin typeface="Arial"/>
                          <a:cs typeface="Arial"/>
                        </a:rPr>
                        <a:t> </a:t>
                      </a:r>
                      <a:r>
                        <a:rPr sz="1200" b="1" dirty="0">
                          <a:latin typeface="Arial"/>
                          <a:cs typeface="Arial"/>
                        </a:rPr>
                        <a:t>Bank</a:t>
                      </a:r>
                      <a:r>
                        <a:rPr sz="1200" b="1" spc="-55" dirty="0">
                          <a:latin typeface="Arial"/>
                          <a:cs typeface="Arial"/>
                        </a:rPr>
                        <a:t> </a:t>
                      </a:r>
                      <a:r>
                        <a:rPr sz="1200" b="1" spc="-10" dirty="0">
                          <a:latin typeface="Arial"/>
                          <a:cs typeface="Arial"/>
                        </a:rPr>
                        <a:t>Guaranteed</a:t>
                      </a:r>
                      <a:endParaRPr sz="1200">
                        <a:latin typeface="Arial"/>
                        <a:cs typeface="Arial"/>
                      </a:endParaRPr>
                    </a:p>
                  </a:txBody>
                  <a:tcPr marL="0" marR="0" marT="132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27050">
                <a:tc>
                  <a:txBody>
                    <a:bodyPr/>
                    <a:lstStyle/>
                    <a:p>
                      <a:pPr marL="582295" marR="177165" indent="-399415">
                        <a:lnSpc>
                          <a:spcPct val="100000"/>
                        </a:lnSpc>
                        <a:spcBef>
                          <a:spcPts val="600"/>
                        </a:spcBef>
                      </a:pPr>
                      <a:r>
                        <a:rPr sz="1200" b="1" dirty="0">
                          <a:latin typeface="Arial"/>
                          <a:cs typeface="Arial"/>
                        </a:rPr>
                        <a:t>Are</a:t>
                      </a:r>
                      <a:r>
                        <a:rPr sz="1200" b="1" spc="-5" dirty="0">
                          <a:latin typeface="Arial"/>
                          <a:cs typeface="Arial"/>
                        </a:rPr>
                        <a:t> </a:t>
                      </a:r>
                      <a:r>
                        <a:rPr sz="1200" b="1" dirty="0">
                          <a:latin typeface="Arial"/>
                          <a:cs typeface="Arial"/>
                        </a:rPr>
                        <a:t>Not</a:t>
                      </a:r>
                      <a:r>
                        <a:rPr sz="1200" b="1" spc="-20" dirty="0">
                          <a:latin typeface="Arial"/>
                          <a:cs typeface="Arial"/>
                        </a:rPr>
                        <a:t> </a:t>
                      </a:r>
                      <a:r>
                        <a:rPr sz="1200" b="1" dirty="0">
                          <a:latin typeface="Arial"/>
                          <a:cs typeface="Arial"/>
                        </a:rPr>
                        <a:t>Insured</a:t>
                      </a:r>
                      <a:r>
                        <a:rPr sz="1200" b="1" spc="-40" dirty="0">
                          <a:latin typeface="Arial"/>
                          <a:cs typeface="Arial"/>
                        </a:rPr>
                        <a:t> </a:t>
                      </a:r>
                      <a:r>
                        <a:rPr sz="1200" b="1" dirty="0">
                          <a:latin typeface="Arial"/>
                          <a:cs typeface="Arial"/>
                        </a:rPr>
                        <a:t>by</a:t>
                      </a:r>
                      <a:r>
                        <a:rPr sz="1200" b="1" spc="-70" dirty="0">
                          <a:latin typeface="Arial"/>
                          <a:cs typeface="Arial"/>
                        </a:rPr>
                        <a:t> </a:t>
                      </a:r>
                      <a:r>
                        <a:rPr sz="1200" b="1" dirty="0">
                          <a:latin typeface="Arial"/>
                          <a:cs typeface="Arial"/>
                        </a:rPr>
                        <a:t>Any</a:t>
                      </a:r>
                      <a:r>
                        <a:rPr sz="1200" b="1" spc="-5" dirty="0">
                          <a:latin typeface="Arial"/>
                          <a:cs typeface="Arial"/>
                        </a:rPr>
                        <a:t> </a:t>
                      </a:r>
                      <a:r>
                        <a:rPr sz="1200" b="1" spc="-10" dirty="0">
                          <a:latin typeface="Arial"/>
                          <a:cs typeface="Arial"/>
                        </a:rPr>
                        <a:t>Federal Government</a:t>
                      </a:r>
                      <a:r>
                        <a:rPr sz="1200" b="1" spc="5" dirty="0">
                          <a:latin typeface="Arial"/>
                          <a:cs typeface="Arial"/>
                        </a:rPr>
                        <a:t> </a:t>
                      </a:r>
                      <a:r>
                        <a:rPr sz="1200" b="1" spc="-10" dirty="0">
                          <a:latin typeface="Arial"/>
                          <a:cs typeface="Arial"/>
                        </a:rPr>
                        <a:t>Agency</a:t>
                      </a:r>
                      <a:endParaRPr sz="1200" dirty="0">
                        <a:latin typeface="Arial"/>
                        <a:cs typeface="Arial"/>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1100">
                        <a:latin typeface="Times New Roman"/>
                        <a:cs typeface="Times New Roman"/>
                      </a:endParaRPr>
                    </a:p>
                    <a:p>
                      <a:pPr algn="ctr">
                        <a:lnSpc>
                          <a:spcPct val="100000"/>
                        </a:lnSpc>
                        <a:spcBef>
                          <a:spcPts val="5"/>
                        </a:spcBef>
                      </a:pPr>
                      <a:r>
                        <a:rPr sz="1200" b="1" dirty="0">
                          <a:latin typeface="Arial"/>
                          <a:cs typeface="Arial"/>
                        </a:rPr>
                        <a:t>Are</a:t>
                      </a:r>
                      <a:r>
                        <a:rPr sz="1200" b="1" spc="-15" dirty="0">
                          <a:latin typeface="Arial"/>
                          <a:cs typeface="Arial"/>
                        </a:rPr>
                        <a:t> </a:t>
                      </a:r>
                      <a:r>
                        <a:rPr sz="1200" b="1" dirty="0">
                          <a:latin typeface="Arial"/>
                          <a:cs typeface="Arial"/>
                        </a:rPr>
                        <a:t>Not</a:t>
                      </a:r>
                      <a:r>
                        <a:rPr sz="1200" b="1" spc="-25" dirty="0">
                          <a:latin typeface="Arial"/>
                          <a:cs typeface="Arial"/>
                        </a:rPr>
                        <a:t> </a:t>
                      </a:r>
                      <a:r>
                        <a:rPr sz="1200" b="1" spc="-10" dirty="0">
                          <a:latin typeface="Arial"/>
                          <a:cs typeface="Arial"/>
                        </a:rPr>
                        <a:t>Deposits</a:t>
                      </a:r>
                      <a:endParaRPr sz="1200">
                        <a:latin typeface="Arial"/>
                        <a:cs typeface="Arial"/>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1475" marR="362585" indent="8890">
                        <a:lnSpc>
                          <a:spcPct val="100000"/>
                        </a:lnSpc>
                        <a:spcBef>
                          <a:spcPts val="600"/>
                        </a:spcBef>
                      </a:pPr>
                      <a:r>
                        <a:rPr sz="1200" b="1" dirty="0">
                          <a:latin typeface="Arial"/>
                          <a:cs typeface="Arial"/>
                        </a:rPr>
                        <a:t>Are Not</a:t>
                      </a:r>
                      <a:r>
                        <a:rPr sz="1200" b="1" spc="-20" dirty="0">
                          <a:latin typeface="Arial"/>
                          <a:cs typeface="Arial"/>
                        </a:rPr>
                        <a:t> </a:t>
                      </a:r>
                      <a:r>
                        <a:rPr sz="1200" b="1" dirty="0">
                          <a:latin typeface="Arial"/>
                          <a:cs typeface="Arial"/>
                        </a:rPr>
                        <a:t>a</a:t>
                      </a:r>
                      <a:r>
                        <a:rPr sz="1200" b="1" spc="-30" dirty="0">
                          <a:latin typeface="Arial"/>
                          <a:cs typeface="Arial"/>
                        </a:rPr>
                        <a:t> </a:t>
                      </a:r>
                      <a:r>
                        <a:rPr sz="1200" b="1" dirty="0">
                          <a:latin typeface="Arial"/>
                          <a:cs typeface="Arial"/>
                        </a:rPr>
                        <a:t>Condition</a:t>
                      </a:r>
                      <a:r>
                        <a:rPr sz="1200" b="1" spc="10" dirty="0">
                          <a:latin typeface="Arial"/>
                          <a:cs typeface="Arial"/>
                        </a:rPr>
                        <a:t> </a:t>
                      </a:r>
                      <a:r>
                        <a:rPr sz="1200" b="1" dirty="0">
                          <a:latin typeface="Arial"/>
                          <a:cs typeface="Arial"/>
                        </a:rPr>
                        <a:t>to</a:t>
                      </a:r>
                      <a:r>
                        <a:rPr sz="1200" b="1" spc="-60" dirty="0">
                          <a:latin typeface="Arial"/>
                          <a:cs typeface="Arial"/>
                        </a:rPr>
                        <a:t> </a:t>
                      </a:r>
                      <a:r>
                        <a:rPr sz="1200" b="1" spc="-25" dirty="0">
                          <a:latin typeface="Arial"/>
                          <a:cs typeface="Arial"/>
                        </a:rPr>
                        <a:t>Any </a:t>
                      </a:r>
                      <a:r>
                        <a:rPr sz="1200" b="1" dirty="0">
                          <a:latin typeface="Arial"/>
                          <a:cs typeface="Arial"/>
                        </a:rPr>
                        <a:t>Banking</a:t>
                      </a:r>
                      <a:r>
                        <a:rPr sz="1200" b="1" spc="-30" dirty="0">
                          <a:latin typeface="Arial"/>
                          <a:cs typeface="Arial"/>
                        </a:rPr>
                        <a:t> </a:t>
                      </a:r>
                      <a:r>
                        <a:rPr sz="1200" b="1" dirty="0">
                          <a:latin typeface="Arial"/>
                          <a:cs typeface="Arial"/>
                        </a:rPr>
                        <a:t>Service</a:t>
                      </a:r>
                      <a:r>
                        <a:rPr sz="1200" b="1" spc="-50" dirty="0">
                          <a:latin typeface="Arial"/>
                          <a:cs typeface="Arial"/>
                        </a:rPr>
                        <a:t> </a:t>
                      </a:r>
                      <a:r>
                        <a:rPr sz="1200" b="1" dirty="0">
                          <a:latin typeface="Arial"/>
                          <a:cs typeface="Arial"/>
                        </a:rPr>
                        <a:t>or</a:t>
                      </a:r>
                      <a:r>
                        <a:rPr sz="1200" b="1" spc="-60" dirty="0">
                          <a:latin typeface="Arial"/>
                          <a:cs typeface="Arial"/>
                        </a:rPr>
                        <a:t> </a:t>
                      </a:r>
                      <a:r>
                        <a:rPr sz="1200" b="1" spc="-10" dirty="0">
                          <a:latin typeface="Arial"/>
                          <a:cs typeface="Arial"/>
                        </a:rPr>
                        <a:t>Activity</a:t>
                      </a:r>
                      <a:endParaRPr sz="1200" dirty="0">
                        <a:latin typeface="Arial"/>
                        <a:cs typeface="Arial"/>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458401-EA17-7FA8-C1A5-0BE635DD702C}"/>
              </a:ext>
            </a:extLst>
          </p:cNvPr>
          <p:cNvPicPr>
            <a:picLocks noChangeAspect="1"/>
          </p:cNvPicPr>
          <p:nvPr/>
        </p:nvPicPr>
        <p:blipFill>
          <a:blip r:embed="rId3"/>
          <a:stretch>
            <a:fillRect/>
          </a:stretch>
        </p:blipFill>
        <p:spPr>
          <a:xfrm>
            <a:off x="7736128" y="3895741"/>
            <a:ext cx="3368040" cy="2247900"/>
          </a:xfrm>
          <a:prstGeom prst="rect">
            <a:avLst/>
          </a:prstGeom>
        </p:spPr>
      </p:pic>
      <p:sp>
        <p:nvSpPr>
          <p:cNvPr id="10" name="TextBox 9">
            <a:extLst>
              <a:ext uri="{FF2B5EF4-FFF2-40B4-BE49-F238E27FC236}">
                <a16:creationId xmlns:a16="http://schemas.microsoft.com/office/drawing/2014/main" id="{FA02E84F-E5A9-4504-BB80-F3DC19C700A3}"/>
              </a:ext>
            </a:extLst>
          </p:cNvPr>
          <p:cNvSpPr txBox="1"/>
          <p:nvPr/>
        </p:nvSpPr>
        <p:spPr>
          <a:xfrm>
            <a:off x="2009732" y="5536053"/>
            <a:ext cx="3371684" cy="461665"/>
          </a:xfrm>
          <a:prstGeom prst="rect">
            <a:avLst/>
          </a:prstGeom>
          <a:noFill/>
        </p:spPr>
        <p:txBody>
          <a:bodyPr wrap="square">
            <a:spAutoFit/>
          </a:bodyPr>
          <a:lstStyle/>
          <a:p>
            <a:pPr algn="ctr" fontAlgn="base"/>
            <a:r>
              <a:rPr lang="en-US" sz="2400" b="1" i="0" dirty="0">
                <a:solidFill>
                  <a:srgbClr val="363636"/>
                </a:solidFill>
                <a:effectLst/>
                <a:latin typeface="Calibri" panose="020F0502020204030204" pitchFamily="34" charset="0"/>
                <a:cs typeface="Calibri" panose="020F0502020204030204" pitchFamily="34" charset="0"/>
              </a:rPr>
              <a:t>Sleep in True Darkness</a:t>
            </a:r>
            <a:endParaRPr lang="en-US" sz="2400" b="0" i="0" dirty="0">
              <a:solidFill>
                <a:srgbClr val="363636"/>
              </a:solidFill>
              <a:effectLs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6ED8C90-B944-41A5-BF04-FB7CDDB2AEB7}"/>
              </a:ext>
            </a:extLst>
          </p:cNvPr>
          <p:cNvSpPr txBox="1"/>
          <p:nvPr/>
        </p:nvSpPr>
        <p:spPr>
          <a:xfrm>
            <a:off x="7686968" y="5953755"/>
            <a:ext cx="3489920" cy="461665"/>
          </a:xfrm>
          <a:prstGeom prst="rect">
            <a:avLst/>
          </a:prstGeom>
          <a:noFill/>
        </p:spPr>
        <p:txBody>
          <a:bodyPr wrap="square">
            <a:spAutoFit/>
          </a:bodyPr>
          <a:lstStyle/>
          <a:p>
            <a:pPr algn="ctr"/>
            <a:r>
              <a:rPr lang="en-US" sz="2400" b="1" dirty="0">
                <a:latin typeface="Calibri" panose="020F0502020204030204" pitchFamily="34" charset="0"/>
                <a:ea typeface="Batang" panose="02030600000101010101" pitchFamily="18" charset="-127"/>
                <a:cs typeface="Calibri" panose="020F0502020204030204" pitchFamily="34" charset="0"/>
              </a:rPr>
              <a:t>Chill Out for Better </a:t>
            </a:r>
            <a:r>
              <a:rPr lang="en-US" sz="2400" dirty="0">
                <a:latin typeface="Calibri" panose="020F0502020204030204" pitchFamily="34" charset="0"/>
                <a:ea typeface="Batang" panose="02030600000101010101" pitchFamily="18" charset="-127"/>
                <a:cs typeface="Calibri" panose="020F0502020204030204" pitchFamily="34" charset="0"/>
              </a:rPr>
              <a:t>S</a:t>
            </a:r>
            <a:r>
              <a:rPr lang="en-US" sz="2400" b="1" dirty="0">
                <a:latin typeface="Calibri" panose="020F0502020204030204" pitchFamily="34" charset="0"/>
                <a:ea typeface="Batang" panose="02030600000101010101" pitchFamily="18" charset="-127"/>
                <a:cs typeface="Calibri" panose="020F0502020204030204" pitchFamily="34" charset="0"/>
              </a:rPr>
              <a:t>leep</a:t>
            </a:r>
            <a:r>
              <a:rPr lang="en-US" sz="2400" baseline="30000" dirty="0">
                <a:latin typeface="Calibri" panose="020F0502020204030204" pitchFamily="34" charset="0"/>
                <a:ea typeface="Batang" panose="02030600000101010101" pitchFamily="18" charset="-127"/>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AE98AA7-9B77-4B13-821B-5A01F2259830}"/>
              </a:ext>
            </a:extLst>
          </p:cNvPr>
          <p:cNvSpPr txBox="1"/>
          <p:nvPr/>
        </p:nvSpPr>
        <p:spPr>
          <a:xfrm>
            <a:off x="7515974" y="3500660"/>
            <a:ext cx="3831908" cy="461665"/>
          </a:xfrm>
          <a:prstGeom prst="rect">
            <a:avLst/>
          </a:prstGeom>
          <a:noFill/>
        </p:spPr>
        <p:txBody>
          <a:bodyPr wrap="square">
            <a:spAutoFit/>
          </a:bodyPr>
          <a:lstStyle/>
          <a:p>
            <a:pPr algn="ctr"/>
            <a:r>
              <a:rPr lang="en-US" sz="2400" b="1" dirty="0">
                <a:latin typeface="Calibri" panose="020F0502020204030204" pitchFamily="34" charset="0"/>
                <a:ea typeface="Batang" panose="02030600000101010101" pitchFamily="18" charset="-127"/>
                <a:cs typeface="Calibri" panose="020F0502020204030204" pitchFamily="34" charset="0"/>
              </a:rPr>
              <a:t>Get Some </a:t>
            </a:r>
            <a:r>
              <a:rPr lang="en-US" sz="2400" dirty="0">
                <a:latin typeface="Calibri" panose="020F0502020204030204" pitchFamily="34" charset="0"/>
                <a:ea typeface="Batang" panose="02030600000101010101" pitchFamily="18" charset="-127"/>
                <a:cs typeface="Calibri" panose="020F0502020204030204" pitchFamily="34" charset="0"/>
              </a:rPr>
              <a:t>N</a:t>
            </a:r>
            <a:r>
              <a:rPr lang="en-US" sz="2400" b="1" dirty="0">
                <a:latin typeface="Calibri" panose="020F0502020204030204" pitchFamily="34" charset="0"/>
                <a:ea typeface="Batang" panose="02030600000101010101" pitchFamily="18" charset="-127"/>
                <a:cs typeface="Calibri" panose="020F0502020204030204" pitchFamily="34" charset="0"/>
              </a:rPr>
              <a:t>atural Light </a:t>
            </a:r>
            <a:r>
              <a:rPr lang="en-US" sz="2400" dirty="0">
                <a:latin typeface="Calibri" panose="020F0502020204030204" pitchFamily="34" charset="0"/>
                <a:ea typeface="Batang" panose="02030600000101010101" pitchFamily="18" charset="-127"/>
                <a:cs typeface="Calibri" panose="020F0502020204030204" pitchFamily="34" charset="0"/>
              </a:rPr>
              <a:t>E</a:t>
            </a:r>
            <a:r>
              <a:rPr lang="en-US" sz="2400" b="1" dirty="0">
                <a:latin typeface="Calibri" panose="020F0502020204030204" pitchFamily="34" charset="0"/>
                <a:ea typeface="Batang" panose="02030600000101010101" pitchFamily="18" charset="-127"/>
                <a:cs typeface="Calibri" panose="020F0502020204030204" pitchFamily="34" charset="0"/>
              </a:rPr>
              <a:t>arly</a:t>
            </a:r>
            <a:endParaRPr lang="en-US" sz="240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B25239B3-E973-412E-B04B-F3B5EEF2932F}"/>
              </a:ext>
            </a:extLst>
          </p:cNvPr>
          <p:cNvSpPr>
            <a:spLocks noGrp="1"/>
          </p:cNvSpPr>
          <p:nvPr>
            <p:ph type="sldNum" sz="quarter" idx="4"/>
          </p:nvPr>
        </p:nvSpPr>
        <p:spPr/>
        <p:txBody>
          <a:bodyPr/>
          <a:lstStyle/>
          <a:p>
            <a:pPr>
              <a:defRPr/>
            </a:pPr>
            <a:fld id="{098F27AE-F8A1-453E-8C2F-3FD5FC6AA2AE}" type="slidenum">
              <a:rPr lang="en-US" smtClean="0"/>
              <a:pPr>
                <a:defRPr/>
              </a:pPr>
              <a:t>20</a:t>
            </a:fld>
            <a:endParaRPr lang="en-US" dirty="0"/>
          </a:p>
        </p:txBody>
      </p:sp>
      <p:pic>
        <p:nvPicPr>
          <p:cNvPr id="3" name="Picture 2">
            <a:extLst>
              <a:ext uri="{FF2B5EF4-FFF2-40B4-BE49-F238E27FC236}">
                <a16:creationId xmlns:a16="http://schemas.microsoft.com/office/drawing/2014/main" id="{41FDFC5E-21BC-1A0A-7D2A-FFCE726A0A49}"/>
              </a:ext>
            </a:extLst>
          </p:cNvPr>
          <p:cNvPicPr>
            <a:picLocks noChangeAspect="1"/>
          </p:cNvPicPr>
          <p:nvPr/>
        </p:nvPicPr>
        <p:blipFill>
          <a:blip r:embed="rId4"/>
          <a:stretch>
            <a:fillRect/>
          </a:stretch>
        </p:blipFill>
        <p:spPr>
          <a:xfrm>
            <a:off x="607876" y="1119391"/>
            <a:ext cx="6195060" cy="4290060"/>
          </a:xfrm>
          <a:prstGeom prst="rect">
            <a:avLst/>
          </a:prstGeom>
        </p:spPr>
      </p:pic>
      <p:pic>
        <p:nvPicPr>
          <p:cNvPr id="5" name="Picture 4">
            <a:extLst>
              <a:ext uri="{FF2B5EF4-FFF2-40B4-BE49-F238E27FC236}">
                <a16:creationId xmlns:a16="http://schemas.microsoft.com/office/drawing/2014/main" id="{4B71FC56-94C3-26BA-D190-9E2E7F738748}"/>
              </a:ext>
            </a:extLst>
          </p:cNvPr>
          <p:cNvPicPr>
            <a:picLocks noChangeAspect="1"/>
          </p:cNvPicPr>
          <p:nvPr/>
        </p:nvPicPr>
        <p:blipFill>
          <a:blip r:embed="rId5"/>
          <a:stretch>
            <a:fillRect/>
          </a:stretch>
        </p:blipFill>
        <p:spPr>
          <a:xfrm>
            <a:off x="7397388" y="1122677"/>
            <a:ext cx="4069080" cy="2293620"/>
          </a:xfrm>
          <a:prstGeom prst="rect">
            <a:avLst/>
          </a:prstGeom>
        </p:spPr>
      </p:pic>
    </p:spTree>
    <p:extLst>
      <p:ext uri="{BB962C8B-B14F-4D97-AF65-F5344CB8AC3E}">
        <p14:creationId xmlns:p14="http://schemas.microsoft.com/office/powerpoint/2010/main" val="325338762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1EF8CF-917F-43CB-9E50-70AFEC6D9E0D}"/>
              </a:ext>
            </a:extLst>
          </p:cNvPr>
          <p:cNvSpPr txBox="1"/>
          <p:nvPr/>
        </p:nvSpPr>
        <p:spPr>
          <a:xfrm>
            <a:off x="706587" y="2126319"/>
            <a:ext cx="5188189" cy="1251176"/>
          </a:xfrm>
          <a:prstGeom prst="rect">
            <a:avLst/>
          </a:prstGeom>
          <a:noFill/>
        </p:spPr>
        <p:txBody>
          <a:bodyPr wrap="square" rtlCol="0">
            <a:spAutoFit/>
          </a:bodyPr>
          <a:lstStyle/>
          <a:p>
            <a:pPr algn="ctr">
              <a:lnSpc>
                <a:spcPts val="4500"/>
              </a:lnSpc>
            </a:pPr>
            <a:r>
              <a:rPr lang="en-US" sz="4400" b="0" dirty="0">
                <a:latin typeface="Calibri" panose="020F0502020204030204" pitchFamily="34" charset="0"/>
                <a:cs typeface="Calibri" panose="020F0502020204030204" pitchFamily="34" charset="0"/>
              </a:rPr>
              <a:t>You Are What You Eat (And So Is Your Brain)</a:t>
            </a:r>
          </a:p>
        </p:txBody>
      </p:sp>
      <p:sp>
        <p:nvSpPr>
          <p:cNvPr id="14" name="TextBox 13">
            <a:extLst>
              <a:ext uri="{FF2B5EF4-FFF2-40B4-BE49-F238E27FC236}">
                <a16:creationId xmlns:a16="http://schemas.microsoft.com/office/drawing/2014/main" id="{A1DB849C-1053-42B2-9CFA-0F4FCE6A883B}"/>
              </a:ext>
            </a:extLst>
          </p:cNvPr>
          <p:cNvSpPr txBox="1"/>
          <p:nvPr/>
        </p:nvSpPr>
        <p:spPr>
          <a:xfrm>
            <a:off x="989402" y="3496906"/>
            <a:ext cx="4499994" cy="2400657"/>
          </a:xfrm>
          <a:prstGeom prst="rect">
            <a:avLst/>
          </a:prstGeom>
          <a:noFill/>
        </p:spPr>
        <p:txBody>
          <a:bodyPr wrap="square" rtlCol="0">
            <a:spAutoFit/>
          </a:bodyPr>
          <a:lstStyle/>
          <a:p>
            <a:pPr marL="457200" indent="-457200">
              <a:spcAft>
                <a:spcPts val="600"/>
              </a:spcAft>
              <a:buClr>
                <a:srgbClr val="76BC46"/>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The gut-brain connection</a:t>
            </a:r>
          </a:p>
          <a:p>
            <a:pPr marL="457200" indent="-457200">
              <a:spcAft>
                <a:spcPts val="600"/>
              </a:spcAft>
              <a:buClr>
                <a:srgbClr val="76BC46"/>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Can affect mood, sleep, and brain health</a:t>
            </a:r>
          </a:p>
          <a:p>
            <a:pPr marL="457200" indent="-457200">
              <a:spcAft>
                <a:spcPts val="600"/>
              </a:spcAft>
              <a:buClr>
                <a:srgbClr val="76BC46"/>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Certain foods can lower the risk of dementia</a:t>
            </a:r>
          </a:p>
        </p:txBody>
      </p:sp>
      <p:sp>
        <p:nvSpPr>
          <p:cNvPr id="4" name="Slide Number Placeholder 3">
            <a:extLst>
              <a:ext uri="{FF2B5EF4-FFF2-40B4-BE49-F238E27FC236}">
                <a16:creationId xmlns:a16="http://schemas.microsoft.com/office/drawing/2014/main" id="{31D67DE7-62D1-48C0-B8F9-68306DD9C977}"/>
              </a:ext>
            </a:extLst>
          </p:cNvPr>
          <p:cNvSpPr>
            <a:spLocks noGrp="1"/>
          </p:cNvSpPr>
          <p:nvPr>
            <p:ph type="sldNum" sz="quarter" idx="4"/>
          </p:nvPr>
        </p:nvSpPr>
        <p:spPr/>
        <p:txBody>
          <a:bodyPr/>
          <a:lstStyle/>
          <a:p>
            <a:pPr>
              <a:defRPr/>
            </a:pPr>
            <a:fld id="{098F27AE-F8A1-453E-8C2F-3FD5FC6AA2AE}" type="slidenum">
              <a:rPr lang="en-US" smtClean="0"/>
              <a:pPr>
                <a:defRPr/>
              </a:pPr>
              <a:t>21</a:t>
            </a:fld>
            <a:endParaRPr lang="en-US" dirty="0"/>
          </a:p>
        </p:txBody>
      </p:sp>
      <p:pic>
        <p:nvPicPr>
          <p:cNvPr id="6" name="Picture 5">
            <a:extLst>
              <a:ext uri="{FF2B5EF4-FFF2-40B4-BE49-F238E27FC236}">
                <a16:creationId xmlns:a16="http://schemas.microsoft.com/office/drawing/2014/main" id="{4983FF9F-22D7-665A-6BD1-D9E305B63189}"/>
              </a:ext>
            </a:extLst>
          </p:cNvPr>
          <p:cNvPicPr>
            <a:picLocks noChangeAspect="1"/>
          </p:cNvPicPr>
          <p:nvPr/>
        </p:nvPicPr>
        <p:blipFill>
          <a:blip r:embed="rId3"/>
          <a:stretch>
            <a:fillRect/>
          </a:stretch>
        </p:blipFill>
        <p:spPr>
          <a:xfrm>
            <a:off x="6287394" y="1660545"/>
            <a:ext cx="5273040" cy="4716780"/>
          </a:xfrm>
          <a:prstGeom prst="rect">
            <a:avLst/>
          </a:prstGeom>
        </p:spPr>
      </p:pic>
    </p:spTree>
    <p:extLst>
      <p:ext uri="{BB962C8B-B14F-4D97-AF65-F5344CB8AC3E}">
        <p14:creationId xmlns:p14="http://schemas.microsoft.com/office/powerpoint/2010/main" val="26595787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A6AB46-0C6D-DA60-4DB5-2B1163665E31}"/>
              </a:ext>
            </a:extLst>
          </p:cNvPr>
          <p:cNvPicPr>
            <a:picLocks noChangeAspect="1"/>
          </p:cNvPicPr>
          <p:nvPr/>
        </p:nvPicPr>
        <p:blipFill>
          <a:blip r:embed="rId3"/>
          <a:stretch>
            <a:fillRect/>
          </a:stretch>
        </p:blipFill>
        <p:spPr>
          <a:xfrm>
            <a:off x="1431709" y="1203280"/>
            <a:ext cx="8046720" cy="4785360"/>
          </a:xfrm>
          <a:prstGeom prst="rect">
            <a:avLst/>
          </a:prstGeom>
        </p:spPr>
      </p:pic>
      <p:sp>
        <p:nvSpPr>
          <p:cNvPr id="12" name="TextBox 11">
            <a:extLst>
              <a:ext uri="{FF2B5EF4-FFF2-40B4-BE49-F238E27FC236}">
                <a16:creationId xmlns:a16="http://schemas.microsoft.com/office/drawing/2014/main" id="{BBBC70C2-BCC2-41C5-A6FA-1EA5E39FD435}"/>
              </a:ext>
            </a:extLst>
          </p:cNvPr>
          <p:cNvSpPr txBox="1"/>
          <p:nvPr/>
        </p:nvSpPr>
        <p:spPr>
          <a:xfrm>
            <a:off x="690219" y="1310864"/>
            <a:ext cx="2620187" cy="1292662"/>
          </a:xfrm>
          <a:prstGeom prst="rect">
            <a:avLst/>
          </a:prstGeom>
          <a:noFill/>
        </p:spPr>
        <p:txBody>
          <a:bodyPr wrap="square">
            <a:spAutoFit/>
          </a:bodyPr>
          <a:lstStyle/>
          <a:p>
            <a:pPr algn="l" fontAlgn="base"/>
            <a:r>
              <a:rPr lang="en-US" sz="2400" b="1" i="0" dirty="0">
                <a:solidFill>
                  <a:srgbClr val="363636"/>
                </a:solidFill>
                <a:effectLst/>
                <a:latin typeface="Calibri" panose="020F0502020204030204" pitchFamily="34" charset="0"/>
                <a:cs typeface="Calibri" panose="020F0502020204030204" pitchFamily="34" charset="0"/>
              </a:rPr>
              <a:t>Fish</a:t>
            </a:r>
            <a:endParaRPr lang="en-US" b="1" i="0" dirty="0">
              <a:solidFill>
                <a:srgbClr val="363636"/>
              </a:solidFill>
              <a:effectLst/>
              <a:latin typeface="Calibri" panose="020F0502020204030204" pitchFamily="34" charset="0"/>
              <a:cs typeface="Calibri" panose="020F0502020204030204" pitchFamily="34" charset="0"/>
            </a:endParaRPr>
          </a:p>
          <a:p>
            <a:pPr algn="l" fontAlgn="base"/>
            <a:r>
              <a:rPr lang="en-US" b="0" i="0" dirty="0">
                <a:solidFill>
                  <a:srgbClr val="363636"/>
                </a:solidFill>
                <a:effectLst/>
                <a:latin typeface="Calibri" panose="020F0502020204030204" pitchFamily="34" charset="0"/>
                <a:cs typeface="Calibri" panose="020F0502020204030204" pitchFamily="34" charset="0"/>
              </a:rPr>
              <a:t>Cold water fish: Salmon, herring, mackerel, cod, trout, tuna</a:t>
            </a:r>
          </a:p>
        </p:txBody>
      </p:sp>
      <p:sp>
        <p:nvSpPr>
          <p:cNvPr id="14" name="TextBox 13">
            <a:extLst>
              <a:ext uri="{FF2B5EF4-FFF2-40B4-BE49-F238E27FC236}">
                <a16:creationId xmlns:a16="http://schemas.microsoft.com/office/drawing/2014/main" id="{314C3080-0C97-428D-AE72-39A8EC31B64C}"/>
              </a:ext>
            </a:extLst>
          </p:cNvPr>
          <p:cNvSpPr txBox="1"/>
          <p:nvPr/>
        </p:nvSpPr>
        <p:spPr>
          <a:xfrm>
            <a:off x="8768554" y="1076323"/>
            <a:ext cx="3040276" cy="2123658"/>
          </a:xfrm>
          <a:prstGeom prst="rect">
            <a:avLst/>
          </a:prstGeom>
          <a:noFill/>
        </p:spPr>
        <p:txBody>
          <a:bodyPr wrap="square">
            <a:spAutoFit/>
          </a:bodyPr>
          <a:lstStyle/>
          <a:p>
            <a:pPr algn="l" fontAlgn="base"/>
            <a:r>
              <a:rPr lang="en-US" sz="2400" b="1" i="0" dirty="0">
                <a:solidFill>
                  <a:srgbClr val="363636"/>
                </a:solidFill>
                <a:effectLst/>
                <a:latin typeface="Calibri" panose="020F0502020204030204" pitchFamily="34" charset="0"/>
                <a:cs typeface="Calibri" panose="020F0502020204030204" pitchFamily="34" charset="0"/>
              </a:rPr>
              <a:t>Fruits and Vegetables</a:t>
            </a:r>
            <a:endParaRPr lang="en-US" sz="2400" b="0" dirty="0">
              <a:solidFill>
                <a:srgbClr val="363636"/>
              </a:solidFill>
              <a:latin typeface="Calibri" panose="020F0502020204030204" pitchFamily="34" charset="0"/>
              <a:cs typeface="Calibri" panose="020F0502020204030204" pitchFamily="34" charset="0"/>
            </a:endParaRPr>
          </a:p>
          <a:p>
            <a:pPr algn="l" fontAlgn="base"/>
            <a:r>
              <a:rPr lang="en-US" b="0" i="0" dirty="0">
                <a:solidFill>
                  <a:srgbClr val="363636"/>
                </a:solidFill>
                <a:effectLst/>
                <a:latin typeface="Calibri" panose="020F0502020204030204" pitchFamily="34" charset="0"/>
                <a:cs typeface="Calibri" panose="020F0502020204030204" pitchFamily="34" charset="0"/>
              </a:rPr>
              <a:t>Leafy greens like kale, spinach, brussels sprouts</a:t>
            </a:r>
            <a:r>
              <a:rPr lang="en-US" b="0" dirty="0">
                <a:solidFill>
                  <a:srgbClr val="363636"/>
                </a:solidFill>
                <a:latin typeface="Calibri" panose="020F0502020204030204" pitchFamily="34" charset="0"/>
                <a:cs typeface="Calibri" panose="020F0502020204030204" pitchFamily="34" charset="0"/>
              </a:rPr>
              <a:t>. C</a:t>
            </a:r>
            <a:r>
              <a:rPr lang="en-US" b="0" i="0" dirty="0">
                <a:solidFill>
                  <a:srgbClr val="363636"/>
                </a:solidFill>
                <a:effectLst/>
                <a:latin typeface="Calibri" panose="020F0502020204030204" pitchFamily="34" charset="0"/>
                <a:cs typeface="Calibri" panose="020F0502020204030204" pitchFamily="34" charset="0"/>
              </a:rPr>
              <a:t>olorful produce like eggplant, bell peppers, tomatoes, blueberries, strawberries, and blackberries</a:t>
            </a:r>
          </a:p>
        </p:txBody>
      </p:sp>
      <p:sp>
        <p:nvSpPr>
          <p:cNvPr id="16" name="TextBox 15">
            <a:extLst>
              <a:ext uri="{FF2B5EF4-FFF2-40B4-BE49-F238E27FC236}">
                <a16:creationId xmlns:a16="http://schemas.microsoft.com/office/drawing/2014/main" id="{6396DADF-EA78-4977-A630-B1640F856F20}"/>
              </a:ext>
            </a:extLst>
          </p:cNvPr>
          <p:cNvSpPr txBox="1"/>
          <p:nvPr/>
        </p:nvSpPr>
        <p:spPr>
          <a:xfrm>
            <a:off x="5455069" y="1361259"/>
            <a:ext cx="2241369" cy="830997"/>
          </a:xfrm>
          <a:prstGeom prst="rect">
            <a:avLst/>
          </a:prstGeom>
          <a:noFill/>
        </p:spPr>
        <p:txBody>
          <a:bodyPr wrap="square">
            <a:spAutoFit/>
          </a:bodyPr>
          <a:lstStyle/>
          <a:p>
            <a:pPr algn="l" fontAlgn="base"/>
            <a:r>
              <a:rPr lang="en-US" sz="2400" b="1" i="0" dirty="0">
                <a:solidFill>
                  <a:srgbClr val="363636"/>
                </a:solidFill>
                <a:effectLst/>
                <a:latin typeface="Calibri" panose="020F0502020204030204" pitchFamily="34" charset="0"/>
              </a:rPr>
              <a:t>Extra Virgin Olive Oil</a:t>
            </a:r>
          </a:p>
        </p:txBody>
      </p:sp>
      <p:sp>
        <p:nvSpPr>
          <p:cNvPr id="18" name="TextBox 17">
            <a:extLst>
              <a:ext uri="{FF2B5EF4-FFF2-40B4-BE49-F238E27FC236}">
                <a16:creationId xmlns:a16="http://schemas.microsoft.com/office/drawing/2014/main" id="{83DC64AC-3800-4DC2-9FCE-EE21D79916A4}"/>
              </a:ext>
            </a:extLst>
          </p:cNvPr>
          <p:cNvSpPr txBox="1"/>
          <p:nvPr/>
        </p:nvSpPr>
        <p:spPr>
          <a:xfrm>
            <a:off x="8619096" y="5090303"/>
            <a:ext cx="3189734" cy="1015663"/>
          </a:xfrm>
          <a:prstGeom prst="rect">
            <a:avLst/>
          </a:prstGeom>
          <a:noFill/>
        </p:spPr>
        <p:txBody>
          <a:bodyPr wrap="square">
            <a:spAutoFit/>
          </a:bodyPr>
          <a:lstStyle/>
          <a:p>
            <a:pPr fontAlgn="base"/>
            <a:r>
              <a:rPr lang="en-US" sz="2400" b="1" i="0" dirty="0">
                <a:solidFill>
                  <a:srgbClr val="363636"/>
                </a:solidFill>
                <a:effectLst/>
                <a:latin typeface="Calibri" panose="020F0502020204030204" pitchFamily="34" charset="0"/>
                <a:cs typeface="Calibri" panose="020F0502020204030204" pitchFamily="34" charset="0"/>
              </a:rPr>
              <a:t>Nuts</a:t>
            </a:r>
          </a:p>
          <a:p>
            <a:pPr fontAlgn="base"/>
            <a:r>
              <a:rPr lang="en-US" b="0" dirty="0">
                <a:solidFill>
                  <a:srgbClr val="363636"/>
                </a:solidFill>
                <a:latin typeface="Calibri" panose="020F0502020204030204" pitchFamily="34" charset="0"/>
                <a:cs typeface="Calibri" panose="020F0502020204030204" pitchFamily="34" charset="0"/>
              </a:rPr>
              <a:t>W</a:t>
            </a:r>
            <a:r>
              <a:rPr lang="en-US" b="0" i="0" dirty="0">
                <a:solidFill>
                  <a:srgbClr val="363636"/>
                </a:solidFill>
                <a:effectLst/>
                <a:latin typeface="Calibri" panose="020F0502020204030204" pitchFamily="34" charset="0"/>
                <a:cs typeface="Calibri" panose="020F0502020204030204" pitchFamily="34" charset="0"/>
              </a:rPr>
              <a:t>alnuts, pine nuts, pistachios, and almonds</a:t>
            </a:r>
          </a:p>
        </p:txBody>
      </p:sp>
      <p:sp>
        <p:nvSpPr>
          <p:cNvPr id="20" name="TextBox 19">
            <a:extLst>
              <a:ext uri="{FF2B5EF4-FFF2-40B4-BE49-F238E27FC236}">
                <a16:creationId xmlns:a16="http://schemas.microsoft.com/office/drawing/2014/main" id="{9D1CDDA9-C30A-4F22-91B4-DED00FDC3725}"/>
              </a:ext>
            </a:extLst>
          </p:cNvPr>
          <p:cNvSpPr txBox="1"/>
          <p:nvPr/>
        </p:nvSpPr>
        <p:spPr>
          <a:xfrm>
            <a:off x="875458" y="5242630"/>
            <a:ext cx="2433680" cy="1015663"/>
          </a:xfrm>
          <a:prstGeom prst="rect">
            <a:avLst/>
          </a:prstGeom>
          <a:noFill/>
        </p:spPr>
        <p:txBody>
          <a:bodyPr wrap="square">
            <a:spAutoFit/>
          </a:bodyPr>
          <a:lstStyle/>
          <a:p>
            <a:pPr algn="l" fontAlgn="base"/>
            <a:r>
              <a:rPr lang="en-US" sz="2400" b="1" i="0" dirty="0">
                <a:solidFill>
                  <a:srgbClr val="363636"/>
                </a:solidFill>
                <a:effectLst/>
                <a:latin typeface="Calibri" panose="020F0502020204030204" pitchFamily="34" charset="0"/>
              </a:rPr>
              <a:t>Beans</a:t>
            </a:r>
            <a:endParaRPr lang="en-US" b="0" dirty="0">
              <a:solidFill>
                <a:srgbClr val="363636"/>
              </a:solidFill>
              <a:latin typeface="Calibri" panose="020F0502020204030204" pitchFamily="34" charset="0"/>
            </a:endParaRPr>
          </a:p>
          <a:p>
            <a:pPr algn="l" fontAlgn="base"/>
            <a:r>
              <a:rPr lang="en-US" b="0" i="0" dirty="0">
                <a:solidFill>
                  <a:srgbClr val="363636"/>
                </a:solidFill>
                <a:effectLst/>
                <a:latin typeface="Calibri" panose="020F0502020204030204" pitchFamily="34" charset="0"/>
              </a:rPr>
              <a:t>Red kidney beans</a:t>
            </a:r>
            <a:br>
              <a:rPr lang="en-US" b="0" i="0" dirty="0">
                <a:solidFill>
                  <a:srgbClr val="363636"/>
                </a:solidFill>
                <a:effectLst/>
                <a:latin typeface="Calibri" panose="020F0502020204030204" pitchFamily="34" charset="0"/>
              </a:rPr>
            </a:br>
            <a:r>
              <a:rPr lang="en-US" b="0" i="0" dirty="0">
                <a:solidFill>
                  <a:srgbClr val="363636"/>
                </a:solidFill>
                <a:effectLst/>
                <a:latin typeface="Calibri" panose="020F0502020204030204" pitchFamily="34" charset="0"/>
              </a:rPr>
              <a:t>and pinto beans </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2C9F0CFE-898F-4111-8F71-8086DB13F11E}"/>
              </a:ext>
            </a:extLst>
          </p:cNvPr>
          <p:cNvSpPr>
            <a:spLocks noGrp="1"/>
          </p:cNvSpPr>
          <p:nvPr>
            <p:ph type="sldNum" sz="quarter" idx="4"/>
          </p:nvPr>
        </p:nvSpPr>
        <p:spPr/>
        <p:txBody>
          <a:bodyPr/>
          <a:lstStyle/>
          <a:p>
            <a:pPr>
              <a:defRPr/>
            </a:pPr>
            <a:fld id="{098F27AE-F8A1-453E-8C2F-3FD5FC6AA2AE}" type="slidenum">
              <a:rPr lang="en-US" smtClean="0"/>
              <a:pPr>
                <a:defRPr/>
              </a:pPr>
              <a:t>22</a:t>
            </a:fld>
            <a:endParaRPr lang="en-US" dirty="0"/>
          </a:p>
        </p:txBody>
      </p:sp>
    </p:spTree>
    <p:extLst>
      <p:ext uri="{BB962C8B-B14F-4D97-AF65-F5344CB8AC3E}">
        <p14:creationId xmlns:p14="http://schemas.microsoft.com/office/powerpoint/2010/main" val="367764179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3AE59D2-A3D0-45D0-A9D1-829E7E301447}"/>
              </a:ext>
            </a:extLst>
          </p:cNvPr>
          <p:cNvSpPr txBox="1"/>
          <p:nvPr/>
        </p:nvSpPr>
        <p:spPr>
          <a:xfrm>
            <a:off x="6119424" y="2471974"/>
            <a:ext cx="5364329" cy="769441"/>
          </a:xfrm>
          <a:prstGeom prst="rect">
            <a:avLst/>
          </a:prstGeom>
          <a:noFill/>
        </p:spPr>
        <p:txBody>
          <a:bodyPr wrap="square" rtlCol="0">
            <a:spAutoFit/>
          </a:bodyPr>
          <a:lstStyle/>
          <a:p>
            <a:pPr algn="ctr"/>
            <a:r>
              <a:rPr lang="en-US" sz="4400" b="0" dirty="0">
                <a:latin typeface="Calibri" panose="020F0502020204030204" pitchFamily="34" charset="0"/>
                <a:cs typeface="Calibri" panose="020F0502020204030204" pitchFamily="34" charset="0"/>
              </a:rPr>
              <a:t>The Stress Surprise</a:t>
            </a:r>
          </a:p>
        </p:txBody>
      </p:sp>
      <p:sp>
        <p:nvSpPr>
          <p:cNvPr id="3" name="Slide Number Placeholder 2">
            <a:extLst>
              <a:ext uri="{FF2B5EF4-FFF2-40B4-BE49-F238E27FC236}">
                <a16:creationId xmlns:a16="http://schemas.microsoft.com/office/drawing/2014/main" id="{83A5D2DA-2F6B-4A9F-8D04-4B7836D803D2}"/>
              </a:ext>
            </a:extLst>
          </p:cNvPr>
          <p:cNvSpPr>
            <a:spLocks noGrp="1"/>
          </p:cNvSpPr>
          <p:nvPr>
            <p:ph type="sldNum" sz="quarter" idx="4"/>
          </p:nvPr>
        </p:nvSpPr>
        <p:spPr/>
        <p:txBody>
          <a:bodyPr/>
          <a:lstStyle/>
          <a:p>
            <a:pPr>
              <a:defRPr/>
            </a:pPr>
            <a:fld id="{098F27AE-F8A1-453E-8C2F-3FD5FC6AA2AE}" type="slidenum">
              <a:rPr lang="en-US" smtClean="0"/>
              <a:pPr>
                <a:defRPr/>
              </a:pPr>
              <a:t>23</a:t>
            </a:fld>
            <a:endParaRPr lang="en-US" dirty="0"/>
          </a:p>
        </p:txBody>
      </p:sp>
      <p:sp>
        <p:nvSpPr>
          <p:cNvPr id="6" name="TextBox 5">
            <a:extLst>
              <a:ext uri="{FF2B5EF4-FFF2-40B4-BE49-F238E27FC236}">
                <a16:creationId xmlns:a16="http://schemas.microsoft.com/office/drawing/2014/main" id="{968763B8-F2B5-4659-ABA4-21ABED1E5113}"/>
              </a:ext>
            </a:extLst>
          </p:cNvPr>
          <p:cNvSpPr txBox="1"/>
          <p:nvPr/>
        </p:nvSpPr>
        <p:spPr>
          <a:xfrm>
            <a:off x="6644728" y="3358269"/>
            <a:ext cx="4313720" cy="1815882"/>
          </a:xfrm>
          <a:prstGeom prst="rect">
            <a:avLst/>
          </a:prstGeom>
          <a:noFill/>
        </p:spPr>
        <p:txBody>
          <a:bodyPr wrap="square" rtlCol="0">
            <a:spAutoFit/>
          </a:bodyPr>
          <a:lstStyle/>
          <a:p>
            <a:pPr marL="457200" indent="-457200">
              <a:buClr>
                <a:srgbClr val="76BC46"/>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Some stress is good</a:t>
            </a:r>
          </a:p>
          <a:p>
            <a:pPr marL="457200" indent="-457200">
              <a:buClr>
                <a:srgbClr val="76BC46"/>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Boost happiness to manage stress</a:t>
            </a:r>
          </a:p>
          <a:p>
            <a:pPr marL="457200" indent="-457200">
              <a:buClr>
                <a:srgbClr val="76BC46"/>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Find the right amount</a:t>
            </a:r>
          </a:p>
        </p:txBody>
      </p:sp>
      <p:pic>
        <p:nvPicPr>
          <p:cNvPr id="4" name="Picture 3">
            <a:extLst>
              <a:ext uri="{FF2B5EF4-FFF2-40B4-BE49-F238E27FC236}">
                <a16:creationId xmlns:a16="http://schemas.microsoft.com/office/drawing/2014/main" id="{0E461346-45CF-6432-4870-F53EA8C18012}"/>
              </a:ext>
            </a:extLst>
          </p:cNvPr>
          <p:cNvPicPr>
            <a:picLocks noChangeAspect="1"/>
          </p:cNvPicPr>
          <p:nvPr/>
        </p:nvPicPr>
        <p:blipFill>
          <a:blip r:embed="rId3"/>
          <a:stretch>
            <a:fillRect/>
          </a:stretch>
        </p:blipFill>
        <p:spPr>
          <a:xfrm>
            <a:off x="653384" y="1186017"/>
            <a:ext cx="5844540" cy="4724400"/>
          </a:xfrm>
          <a:prstGeom prst="rect">
            <a:avLst/>
          </a:prstGeom>
        </p:spPr>
      </p:pic>
    </p:spTree>
    <p:extLst>
      <p:ext uri="{BB962C8B-B14F-4D97-AF65-F5344CB8AC3E}">
        <p14:creationId xmlns:p14="http://schemas.microsoft.com/office/powerpoint/2010/main" val="12731368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28331BB-8484-47EF-B6C1-2E4C2939C7E5}"/>
              </a:ext>
            </a:extLst>
          </p:cNvPr>
          <p:cNvSpPr txBox="1"/>
          <p:nvPr/>
        </p:nvSpPr>
        <p:spPr>
          <a:xfrm>
            <a:off x="7075138" y="1726221"/>
            <a:ext cx="4145386" cy="461665"/>
          </a:xfrm>
          <a:prstGeom prst="rect">
            <a:avLst/>
          </a:prstGeom>
          <a:noFill/>
        </p:spPr>
        <p:txBody>
          <a:bodyPr wrap="square">
            <a:spAutoFit/>
          </a:bodyPr>
          <a:lstStyle/>
          <a:p>
            <a:pPr algn="ctr"/>
            <a:r>
              <a:rPr lang="en-US" sz="2400" dirty="0">
                <a:latin typeface="Calibri" panose="020F0502020204030204" pitchFamily="34" charset="0"/>
                <a:ea typeface="Batang" panose="02030600000101010101" pitchFamily="18" charset="-127"/>
                <a:cs typeface="Calibri" panose="020F0502020204030204" pitchFamily="34" charset="0"/>
              </a:rPr>
              <a:t>Rose, Thorn, Bud</a:t>
            </a:r>
            <a:endParaRPr lang="en-US" sz="2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FC34960-8466-4632-9BE7-982F1BCDEEFA}"/>
              </a:ext>
            </a:extLst>
          </p:cNvPr>
          <p:cNvSpPr txBox="1"/>
          <p:nvPr/>
        </p:nvSpPr>
        <p:spPr>
          <a:xfrm>
            <a:off x="674954" y="4552422"/>
            <a:ext cx="1991569" cy="1200329"/>
          </a:xfrm>
          <a:prstGeom prst="rect">
            <a:avLst/>
          </a:prstGeom>
          <a:noFill/>
        </p:spPr>
        <p:txBody>
          <a:bodyPr wrap="square">
            <a:spAutoFit/>
          </a:bodyPr>
          <a:lstStyle/>
          <a:p>
            <a:r>
              <a:rPr lang="en-US" sz="2400" dirty="0">
                <a:latin typeface="Calibri" panose="020F0502020204030204" pitchFamily="34" charset="0"/>
                <a:ea typeface="Batang" panose="02030600000101010101" pitchFamily="18" charset="-127"/>
                <a:cs typeface="Calibri" panose="020F0502020204030204" pitchFamily="34" charset="0"/>
              </a:rPr>
              <a:t>Change </a:t>
            </a:r>
            <a:br>
              <a:rPr lang="en-US" sz="2400" dirty="0">
                <a:latin typeface="Calibri" panose="020F0502020204030204" pitchFamily="34" charset="0"/>
                <a:ea typeface="Batang" panose="02030600000101010101" pitchFamily="18" charset="-127"/>
                <a:cs typeface="Calibri" panose="020F0502020204030204" pitchFamily="34" charset="0"/>
              </a:rPr>
            </a:br>
            <a:r>
              <a:rPr lang="en-US" sz="2400" dirty="0">
                <a:latin typeface="Calibri" panose="020F0502020204030204" pitchFamily="34" charset="0"/>
                <a:ea typeface="Batang" panose="02030600000101010101" pitchFamily="18" charset="-127"/>
                <a:cs typeface="Calibri" panose="020F0502020204030204" pitchFamily="34" charset="0"/>
              </a:rPr>
              <a:t>Your Perspective</a:t>
            </a:r>
            <a:endParaRPr lang="en-US" sz="24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1339ACF9-70BF-44AB-A725-6FCDB6AB778F}"/>
              </a:ext>
            </a:extLst>
          </p:cNvPr>
          <p:cNvSpPr txBox="1"/>
          <p:nvPr/>
        </p:nvSpPr>
        <p:spPr>
          <a:xfrm>
            <a:off x="664402" y="2001103"/>
            <a:ext cx="3798554" cy="830997"/>
          </a:xfrm>
          <a:prstGeom prst="rect">
            <a:avLst/>
          </a:prstGeom>
          <a:noFill/>
        </p:spPr>
        <p:txBody>
          <a:bodyPr wrap="square">
            <a:spAutoFit/>
          </a:bodyPr>
          <a:lstStyle/>
          <a:p>
            <a:r>
              <a:rPr lang="en-US" sz="2400" dirty="0">
                <a:latin typeface="Calibri" panose="020F0502020204030204" pitchFamily="34" charset="0"/>
                <a:ea typeface="Batang" panose="02030600000101010101" pitchFamily="18" charset="-127"/>
                <a:cs typeface="Calibri" panose="020F0502020204030204" pitchFamily="34" charset="0"/>
              </a:rPr>
              <a:t>Breathing </a:t>
            </a:r>
            <a:br>
              <a:rPr lang="en-US" sz="2400" dirty="0">
                <a:latin typeface="Calibri" panose="020F0502020204030204" pitchFamily="34" charset="0"/>
                <a:ea typeface="Batang" panose="02030600000101010101" pitchFamily="18" charset="-127"/>
                <a:cs typeface="Calibri" panose="020F0502020204030204" pitchFamily="34" charset="0"/>
              </a:rPr>
            </a:br>
            <a:r>
              <a:rPr lang="en-US" sz="2400" dirty="0">
                <a:latin typeface="Calibri" panose="020F0502020204030204" pitchFamily="34" charset="0"/>
                <a:ea typeface="Batang" panose="02030600000101010101" pitchFamily="18" charset="-127"/>
                <a:cs typeface="Calibri" panose="020F0502020204030204" pitchFamily="34" charset="0"/>
              </a:rPr>
              <a:t>Exercise</a:t>
            </a:r>
            <a:endParaRPr lang="en-US" sz="2400" dirty="0">
              <a:latin typeface="Calibri" panose="020F0502020204030204" pitchFamily="34" charset="0"/>
              <a:cs typeface="Calibri" panose="020F0502020204030204" pitchFamily="34" charset="0"/>
            </a:endParaRPr>
          </a:p>
        </p:txBody>
      </p:sp>
      <p:sp>
        <p:nvSpPr>
          <p:cNvPr id="18" name="Slide Number Placeholder 17">
            <a:extLst>
              <a:ext uri="{FF2B5EF4-FFF2-40B4-BE49-F238E27FC236}">
                <a16:creationId xmlns:a16="http://schemas.microsoft.com/office/drawing/2014/main" id="{3E4017C0-BF85-4E16-A97F-0C47373CAFFA}"/>
              </a:ext>
            </a:extLst>
          </p:cNvPr>
          <p:cNvSpPr>
            <a:spLocks noGrp="1"/>
          </p:cNvSpPr>
          <p:nvPr>
            <p:ph type="sldNum" sz="quarter" idx="4"/>
          </p:nvPr>
        </p:nvSpPr>
        <p:spPr/>
        <p:txBody>
          <a:bodyPr/>
          <a:lstStyle/>
          <a:p>
            <a:pPr>
              <a:defRPr/>
            </a:pPr>
            <a:fld id="{098F27AE-F8A1-453E-8C2F-3FD5FC6AA2AE}" type="slidenum">
              <a:rPr lang="en-US" smtClean="0"/>
              <a:pPr>
                <a:defRPr/>
              </a:pPr>
              <a:t>24</a:t>
            </a:fld>
            <a:endParaRPr lang="en-US" dirty="0"/>
          </a:p>
        </p:txBody>
      </p:sp>
      <p:pic>
        <p:nvPicPr>
          <p:cNvPr id="2" name="Picture 1">
            <a:extLst>
              <a:ext uri="{FF2B5EF4-FFF2-40B4-BE49-F238E27FC236}">
                <a16:creationId xmlns:a16="http://schemas.microsoft.com/office/drawing/2014/main" id="{7014AD9F-09EE-EF98-68FC-A739FFDB8828}"/>
              </a:ext>
            </a:extLst>
          </p:cNvPr>
          <p:cNvPicPr>
            <a:picLocks noChangeAspect="1"/>
          </p:cNvPicPr>
          <p:nvPr/>
        </p:nvPicPr>
        <p:blipFill>
          <a:blip r:embed="rId3"/>
          <a:stretch>
            <a:fillRect/>
          </a:stretch>
        </p:blipFill>
        <p:spPr>
          <a:xfrm>
            <a:off x="2758440" y="990600"/>
            <a:ext cx="3794760" cy="5394960"/>
          </a:xfrm>
          <a:prstGeom prst="rect">
            <a:avLst/>
          </a:prstGeom>
        </p:spPr>
      </p:pic>
      <p:pic>
        <p:nvPicPr>
          <p:cNvPr id="6" name="Picture 5">
            <a:extLst>
              <a:ext uri="{FF2B5EF4-FFF2-40B4-BE49-F238E27FC236}">
                <a16:creationId xmlns:a16="http://schemas.microsoft.com/office/drawing/2014/main" id="{71C910AC-F8D1-EF8A-A2A3-FCE030A685A3}"/>
              </a:ext>
            </a:extLst>
          </p:cNvPr>
          <p:cNvPicPr>
            <a:picLocks noChangeAspect="1"/>
          </p:cNvPicPr>
          <p:nvPr/>
        </p:nvPicPr>
        <p:blipFill>
          <a:blip r:embed="rId4"/>
          <a:stretch>
            <a:fillRect/>
          </a:stretch>
        </p:blipFill>
        <p:spPr>
          <a:xfrm>
            <a:off x="7045642" y="2537111"/>
            <a:ext cx="3954780" cy="3215640"/>
          </a:xfrm>
          <a:prstGeom prst="rect">
            <a:avLst/>
          </a:prstGeom>
        </p:spPr>
      </p:pic>
    </p:spTree>
    <p:extLst>
      <p:ext uri="{BB962C8B-B14F-4D97-AF65-F5344CB8AC3E}">
        <p14:creationId xmlns:p14="http://schemas.microsoft.com/office/powerpoint/2010/main" val="187376136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D6E170-73AC-40CD-813B-51BDD2A4A82F}"/>
              </a:ext>
            </a:extLst>
          </p:cNvPr>
          <p:cNvSpPr txBox="1"/>
          <p:nvPr/>
        </p:nvSpPr>
        <p:spPr>
          <a:xfrm>
            <a:off x="-340249" y="2313690"/>
            <a:ext cx="5768642" cy="674095"/>
          </a:xfrm>
          <a:prstGeom prst="rect">
            <a:avLst/>
          </a:prstGeom>
          <a:noFill/>
        </p:spPr>
        <p:txBody>
          <a:bodyPr wrap="square" rtlCol="0">
            <a:spAutoFit/>
          </a:bodyPr>
          <a:lstStyle/>
          <a:p>
            <a:pPr algn="ctr">
              <a:lnSpc>
                <a:spcPts val="4500"/>
              </a:lnSpc>
            </a:pPr>
            <a:r>
              <a:rPr lang="en-US" sz="4400" b="0" dirty="0">
                <a:latin typeface="Calibri" panose="020F0502020204030204" pitchFamily="34" charset="0"/>
                <a:cs typeface="Calibri" panose="020F0502020204030204" pitchFamily="34" charset="0"/>
              </a:rPr>
              <a:t>Get Moving</a:t>
            </a:r>
          </a:p>
        </p:txBody>
      </p:sp>
      <p:sp>
        <p:nvSpPr>
          <p:cNvPr id="5" name="Slide Number Placeholder 4">
            <a:extLst>
              <a:ext uri="{FF2B5EF4-FFF2-40B4-BE49-F238E27FC236}">
                <a16:creationId xmlns:a16="http://schemas.microsoft.com/office/drawing/2014/main" id="{BA743396-B8DF-45E9-9722-A17F44449195}"/>
              </a:ext>
            </a:extLst>
          </p:cNvPr>
          <p:cNvSpPr>
            <a:spLocks noGrp="1"/>
          </p:cNvSpPr>
          <p:nvPr>
            <p:ph type="sldNum" sz="quarter" idx="4"/>
          </p:nvPr>
        </p:nvSpPr>
        <p:spPr/>
        <p:txBody>
          <a:bodyPr/>
          <a:lstStyle/>
          <a:p>
            <a:pPr>
              <a:defRPr/>
            </a:pPr>
            <a:fld id="{098F27AE-F8A1-453E-8C2F-3FD5FC6AA2AE}" type="slidenum">
              <a:rPr lang="en-US" smtClean="0"/>
              <a:pPr>
                <a:defRPr/>
              </a:pPr>
              <a:t>25</a:t>
            </a:fld>
            <a:endParaRPr lang="en-US" dirty="0"/>
          </a:p>
        </p:txBody>
      </p:sp>
      <p:sp>
        <p:nvSpPr>
          <p:cNvPr id="4" name="TextBox 3">
            <a:extLst>
              <a:ext uri="{FF2B5EF4-FFF2-40B4-BE49-F238E27FC236}">
                <a16:creationId xmlns:a16="http://schemas.microsoft.com/office/drawing/2014/main" id="{1B04535C-B9DC-4C18-BEBE-78117C0C4EEB}"/>
              </a:ext>
            </a:extLst>
          </p:cNvPr>
          <p:cNvSpPr txBox="1"/>
          <p:nvPr/>
        </p:nvSpPr>
        <p:spPr>
          <a:xfrm>
            <a:off x="892461" y="3164999"/>
            <a:ext cx="4313720" cy="2677656"/>
          </a:xfrm>
          <a:prstGeom prst="rect">
            <a:avLst/>
          </a:prstGeom>
          <a:noFill/>
        </p:spPr>
        <p:txBody>
          <a:bodyPr wrap="square" rtlCol="0">
            <a:spAutoFit/>
          </a:bodyPr>
          <a:lstStyle/>
          <a:p>
            <a:pPr marL="457200" indent="-457200">
              <a:buClr>
                <a:srgbClr val="76BC46"/>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Improves memory and lowers risk of dementia</a:t>
            </a:r>
          </a:p>
          <a:p>
            <a:pPr marL="457200" indent="-457200">
              <a:buClr>
                <a:srgbClr val="76BC46"/>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Small changes can make a big impact</a:t>
            </a:r>
          </a:p>
          <a:p>
            <a:pPr marL="457200" indent="-457200">
              <a:buClr>
                <a:srgbClr val="76BC46"/>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Boosts brain cell communication</a:t>
            </a:r>
          </a:p>
        </p:txBody>
      </p:sp>
      <p:pic>
        <p:nvPicPr>
          <p:cNvPr id="6" name="Picture 5">
            <a:extLst>
              <a:ext uri="{FF2B5EF4-FFF2-40B4-BE49-F238E27FC236}">
                <a16:creationId xmlns:a16="http://schemas.microsoft.com/office/drawing/2014/main" id="{63E74233-0FFB-A9FB-895F-3A31FD48CBE4}"/>
              </a:ext>
            </a:extLst>
          </p:cNvPr>
          <p:cNvPicPr>
            <a:picLocks noChangeAspect="1"/>
          </p:cNvPicPr>
          <p:nvPr/>
        </p:nvPicPr>
        <p:blipFill>
          <a:blip r:embed="rId3"/>
          <a:stretch>
            <a:fillRect/>
          </a:stretch>
        </p:blipFill>
        <p:spPr>
          <a:xfrm>
            <a:off x="4849761" y="1488439"/>
            <a:ext cx="6248400" cy="4373880"/>
          </a:xfrm>
          <a:prstGeom prst="rect">
            <a:avLst/>
          </a:prstGeom>
        </p:spPr>
      </p:pic>
    </p:spTree>
    <p:extLst>
      <p:ext uri="{BB962C8B-B14F-4D97-AF65-F5344CB8AC3E}">
        <p14:creationId xmlns:p14="http://schemas.microsoft.com/office/powerpoint/2010/main" val="269077230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CEFB77-B47B-4E9E-99DD-FD82304FE09C}"/>
              </a:ext>
            </a:extLst>
          </p:cNvPr>
          <p:cNvSpPr>
            <a:spLocks noGrp="1"/>
          </p:cNvSpPr>
          <p:nvPr>
            <p:ph type="sldNum" sz="quarter" idx="4"/>
          </p:nvPr>
        </p:nvSpPr>
        <p:spPr/>
        <p:txBody>
          <a:bodyPr/>
          <a:lstStyle/>
          <a:p>
            <a:pPr>
              <a:defRPr/>
            </a:pPr>
            <a:fld id="{098F27AE-F8A1-453E-8C2F-3FD5FC6AA2AE}" type="slidenum">
              <a:rPr lang="en-US" smtClean="0"/>
              <a:pPr>
                <a:defRPr/>
              </a:pPr>
              <a:t>26</a:t>
            </a:fld>
            <a:endParaRPr lang="en-US" dirty="0"/>
          </a:p>
        </p:txBody>
      </p:sp>
      <p:sp>
        <p:nvSpPr>
          <p:cNvPr id="7" name="TextBox 6">
            <a:extLst>
              <a:ext uri="{FF2B5EF4-FFF2-40B4-BE49-F238E27FC236}">
                <a16:creationId xmlns:a16="http://schemas.microsoft.com/office/drawing/2014/main" id="{89A28BE1-9B09-4DB9-BB82-6E55662C0337}"/>
              </a:ext>
            </a:extLst>
          </p:cNvPr>
          <p:cNvSpPr txBox="1"/>
          <p:nvPr/>
        </p:nvSpPr>
        <p:spPr>
          <a:xfrm>
            <a:off x="504645" y="1890117"/>
            <a:ext cx="3308229" cy="2800767"/>
          </a:xfrm>
          <a:prstGeom prst="rect">
            <a:avLst/>
          </a:prstGeom>
          <a:noFill/>
        </p:spPr>
        <p:txBody>
          <a:bodyPr wrap="square">
            <a:spAutoFit/>
          </a:bodyPr>
          <a:lstStyle/>
          <a:p>
            <a:pPr algn="l">
              <a:spcBef>
                <a:spcPts val="0"/>
              </a:spcBef>
            </a:pPr>
            <a:r>
              <a:rPr lang="en-US" sz="4400" b="0" i="0" dirty="0">
                <a:solidFill>
                  <a:srgbClr val="383838"/>
                </a:solidFill>
                <a:effectLst/>
                <a:latin typeface="Calibri" panose="020F0502020204030204" pitchFamily="34" charset="0"/>
                <a:cs typeface="Calibri" panose="020F0502020204030204" pitchFamily="34" charset="0"/>
              </a:rPr>
              <a:t>Make Exercise a Habit With CARS</a:t>
            </a:r>
          </a:p>
        </p:txBody>
      </p:sp>
      <p:sp>
        <p:nvSpPr>
          <p:cNvPr id="10" name="TextBox 9">
            <a:extLst>
              <a:ext uri="{FF2B5EF4-FFF2-40B4-BE49-F238E27FC236}">
                <a16:creationId xmlns:a16="http://schemas.microsoft.com/office/drawing/2014/main" id="{F85A0AF6-7490-49E4-9C01-A4753BD403EA}"/>
              </a:ext>
            </a:extLst>
          </p:cNvPr>
          <p:cNvSpPr txBox="1"/>
          <p:nvPr/>
        </p:nvSpPr>
        <p:spPr>
          <a:xfrm>
            <a:off x="4097470" y="3298504"/>
            <a:ext cx="3586455" cy="369332"/>
          </a:xfrm>
          <a:prstGeom prst="rect">
            <a:avLst/>
          </a:prstGeom>
          <a:noFill/>
        </p:spPr>
        <p:txBody>
          <a:bodyPr wrap="square">
            <a:spAutoFit/>
          </a:bodyPr>
          <a:lstStyle/>
          <a:p>
            <a:pPr algn="ctr"/>
            <a:r>
              <a:rPr lang="en-US" dirty="0">
                <a:latin typeface="Calibri" panose="020F0502020204030204" pitchFamily="34" charset="0"/>
                <a:ea typeface="Batang" panose="02030600000101010101" pitchFamily="18" charset="-127"/>
                <a:cs typeface="Calibri" panose="020F0502020204030204" pitchFamily="34" charset="0"/>
              </a:rPr>
              <a:t>C</a:t>
            </a:r>
            <a:r>
              <a:rPr lang="en-US" b="0" dirty="0">
                <a:latin typeface="Calibri" panose="020F0502020204030204" pitchFamily="34" charset="0"/>
                <a:ea typeface="Batang" panose="02030600000101010101" pitchFamily="18" charset="-127"/>
                <a:cs typeface="Calibri" panose="020F0502020204030204" pitchFamily="34" charset="0"/>
              </a:rPr>
              <a:t>ue: Setup visual reminders </a:t>
            </a:r>
            <a:endParaRPr lang="en-US" b="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2924758-A9F1-4F10-A050-39D811F815D2}"/>
              </a:ext>
            </a:extLst>
          </p:cNvPr>
          <p:cNvSpPr txBox="1"/>
          <p:nvPr/>
        </p:nvSpPr>
        <p:spPr>
          <a:xfrm>
            <a:off x="7793791" y="3298504"/>
            <a:ext cx="3586455" cy="369332"/>
          </a:xfrm>
          <a:prstGeom prst="rect">
            <a:avLst/>
          </a:prstGeom>
          <a:noFill/>
        </p:spPr>
        <p:txBody>
          <a:bodyPr wrap="square">
            <a:spAutoFit/>
          </a:bodyPr>
          <a:lstStyle/>
          <a:p>
            <a:pPr algn="ctr"/>
            <a:r>
              <a:rPr lang="en-US" dirty="0">
                <a:latin typeface="Calibri" panose="020F0502020204030204" pitchFamily="34" charset="0"/>
                <a:ea typeface="Batang" panose="02030600000101010101" pitchFamily="18" charset="-127"/>
                <a:cs typeface="Calibri" panose="020F0502020204030204" pitchFamily="34" charset="0"/>
              </a:rPr>
              <a:t>A</a:t>
            </a:r>
            <a:r>
              <a:rPr lang="en-US" b="0" dirty="0">
                <a:latin typeface="Calibri" panose="020F0502020204030204" pitchFamily="34" charset="0"/>
                <a:ea typeface="Batang" panose="02030600000101010101" pitchFamily="18" charset="-127"/>
                <a:cs typeface="Calibri" panose="020F0502020204030204" pitchFamily="34" charset="0"/>
              </a:rPr>
              <a:t>ction: e.g., Park farther away</a:t>
            </a:r>
            <a:endParaRPr lang="en-US" b="0" dirty="0">
              <a:latin typeface="Calibri" panose="020F0502020204030204" pitchFamily="34" charset="0"/>
              <a:cs typeface="Calibri" panose="020F0502020204030204" pitchFamily="34" charset="0"/>
            </a:endParaRPr>
          </a:p>
        </p:txBody>
      </p:sp>
      <p:pic>
        <p:nvPicPr>
          <p:cNvPr id="12" name="Picture 11" descr="A picture containing text, sky, road, outdoor&#10;&#10;Description automatically generated">
            <a:extLst>
              <a:ext uri="{FF2B5EF4-FFF2-40B4-BE49-F238E27FC236}">
                <a16:creationId xmlns:a16="http://schemas.microsoft.com/office/drawing/2014/main" id="{4A439820-011C-49CB-BE49-4EFC3D179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235" y="1058279"/>
            <a:ext cx="3348277" cy="2229993"/>
          </a:xfrm>
          <a:prstGeom prst="rect">
            <a:avLst/>
          </a:prstGeom>
        </p:spPr>
      </p:pic>
      <p:pic>
        <p:nvPicPr>
          <p:cNvPr id="5" name="Picture 4" descr="A picture containing indoor, cabinet, plant, kitchen&#10;&#10;Description automatically generated">
            <a:extLst>
              <a:ext uri="{FF2B5EF4-FFF2-40B4-BE49-F238E27FC236}">
                <a16:creationId xmlns:a16="http://schemas.microsoft.com/office/drawing/2014/main" id="{DE22D55D-0447-49FE-9FF1-9B7388817864}"/>
              </a:ext>
            </a:extLst>
          </p:cNvPr>
          <p:cNvPicPr>
            <a:picLocks noChangeAspect="1"/>
          </p:cNvPicPr>
          <p:nvPr/>
        </p:nvPicPr>
        <p:blipFill rotWithShape="1">
          <a:blip r:embed="rId4">
            <a:extLst>
              <a:ext uri="{28A0092B-C50C-407E-A947-70E740481C1C}">
                <a14:useLocalDpi xmlns:a14="http://schemas.microsoft.com/office/drawing/2010/main" val="0"/>
              </a:ext>
            </a:extLst>
          </a:blip>
          <a:srcRect l="19078" t="23947" r="4806" b="-64"/>
          <a:stretch/>
        </p:blipFill>
        <p:spPr>
          <a:xfrm>
            <a:off x="4261955" y="1058279"/>
            <a:ext cx="3348277" cy="2229993"/>
          </a:xfrm>
          <a:prstGeom prst="rect">
            <a:avLst/>
          </a:prstGeom>
        </p:spPr>
      </p:pic>
      <p:pic>
        <p:nvPicPr>
          <p:cNvPr id="17" name="Picture 16" descr="A group of people raising their hands&#10;&#10;Description automatically generated with medium confidence">
            <a:extLst>
              <a:ext uri="{FF2B5EF4-FFF2-40B4-BE49-F238E27FC236}">
                <a16:creationId xmlns:a16="http://schemas.microsoft.com/office/drawing/2014/main" id="{1E9DCB1E-F69C-40DE-A182-2F5A404312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1954" y="3888981"/>
            <a:ext cx="3348277" cy="2256447"/>
          </a:xfrm>
          <a:prstGeom prst="rect">
            <a:avLst/>
          </a:prstGeom>
        </p:spPr>
      </p:pic>
      <p:sp>
        <p:nvSpPr>
          <p:cNvPr id="19" name="TextBox 18">
            <a:extLst>
              <a:ext uri="{FF2B5EF4-FFF2-40B4-BE49-F238E27FC236}">
                <a16:creationId xmlns:a16="http://schemas.microsoft.com/office/drawing/2014/main" id="{7AEECA91-2069-4098-8749-4CC706F0ADC4}"/>
              </a:ext>
            </a:extLst>
          </p:cNvPr>
          <p:cNvSpPr txBox="1"/>
          <p:nvPr/>
        </p:nvSpPr>
        <p:spPr>
          <a:xfrm>
            <a:off x="4097470" y="6164796"/>
            <a:ext cx="3586455" cy="369332"/>
          </a:xfrm>
          <a:prstGeom prst="rect">
            <a:avLst/>
          </a:prstGeom>
          <a:noFill/>
        </p:spPr>
        <p:txBody>
          <a:bodyPr wrap="square">
            <a:spAutoFit/>
          </a:bodyPr>
          <a:lstStyle/>
          <a:p>
            <a:pPr algn="ctr"/>
            <a:r>
              <a:rPr lang="en-US" dirty="0">
                <a:latin typeface="Calibri" panose="020F0502020204030204" pitchFamily="34" charset="0"/>
                <a:ea typeface="Batang" panose="02030600000101010101" pitchFamily="18" charset="-127"/>
                <a:cs typeface="Calibri" panose="020F0502020204030204" pitchFamily="34" charset="0"/>
              </a:rPr>
              <a:t>R</a:t>
            </a:r>
            <a:r>
              <a:rPr lang="en-US" b="0" dirty="0">
                <a:latin typeface="Calibri" panose="020F0502020204030204" pitchFamily="34" charset="0"/>
                <a:ea typeface="Batang" panose="02030600000101010101" pitchFamily="18" charset="-127"/>
                <a:cs typeface="Calibri" panose="020F0502020204030204" pitchFamily="34" charset="0"/>
              </a:rPr>
              <a:t>eward: Do something you enjoy</a:t>
            </a:r>
            <a:endParaRPr lang="en-US" b="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FAB69E85-AEB8-4F43-ACF9-88F74E972242}"/>
              </a:ext>
            </a:extLst>
          </p:cNvPr>
          <p:cNvSpPr txBox="1"/>
          <p:nvPr/>
        </p:nvSpPr>
        <p:spPr>
          <a:xfrm>
            <a:off x="7772655" y="6164796"/>
            <a:ext cx="3586455" cy="369332"/>
          </a:xfrm>
          <a:prstGeom prst="rect">
            <a:avLst/>
          </a:prstGeom>
          <a:noFill/>
        </p:spPr>
        <p:txBody>
          <a:bodyPr wrap="square">
            <a:spAutoFit/>
          </a:bodyPr>
          <a:lstStyle/>
          <a:p>
            <a:pPr algn="ctr"/>
            <a:r>
              <a:rPr lang="en-US" dirty="0">
                <a:latin typeface="Calibri" panose="020F0502020204030204" pitchFamily="34" charset="0"/>
                <a:ea typeface="Batang" panose="02030600000101010101" pitchFamily="18" charset="-127"/>
                <a:cs typeface="Calibri" panose="020F0502020204030204" pitchFamily="34" charset="0"/>
              </a:rPr>
              <a:t>S</a:t>
            </a:r>
            <a:r>
              <a:rPr lang="en-US" b="0" dirty="0">
                <a:latin typeface="Calibri" panose="020F0502020204030204" pitchFamily="34" charset="0"/>
                <a:ea typeface="Batang" panose="02030600000101010101" pitchFamily="18" charset="-127"/>
                <a:cs typeface="Calibri" panose="020F0502020204030204" pitchFamily="34" charset="0"/>
              </a:rPr>
              <a:t>upport: Find a workout buddy</a:t>
            </a:r>
            <a:endParaRPr lang="en-US" b="0" dirty="0">
              <a:latin typeface="Calibri" panose="020F0502020204030204" pitchFamily="34" charset="0"/>
              <a:cs typeface="Calibri" panose="020F0502020204030204" pitchFamily="34" charset="0"/>
            </a:endParaRPr>
          </a:p>
        </p:txBody>
      </p:sp>
      <p:pic>
        <p:nvPicPr>
          <p:cNvPr id="23" name="Picture 22" descr="A picture containing person, outdoor&#10;&#10;Description automatically generated">
            <a:extLst>
              <a:ext uri="{FF2B5EF4-FFF2-40B4-BE49-F238E27FC236}">
                <a16:creationId xmlns:a16="http://schemas.microsoft.com/office/drawing/2014/main" id="{DD461BD9-0788-4AB4-9303-4CDA6FF52A4A}"/>
              </a:ext>
            </a:extLst>
          </p:cNvPr>
          <p:cNvPicPr>
            <a:picLocks noChangeAspect="1"/>
          </p:cNvPicPr>
          <p:nvPr/>
        </p:nvPicPr>
        <p:blipFill rotWithShape="1">
          <a:blip r:embed="rId6">
            <a:extLst>
              <a:ext uri="{28A0092B-C50C-407E-A947-70E740481C1C}">
                <a14:useLocalDpi xmlns:a14="http://schemas.microsoft.com/office/drawing/2010/main" val="0"/>
              </a:ext>
            </a:extLst>
          </a:blip>
          <a:srcRect l="6901" r="10589"/>
          <a:stretch/>
        </p:blipFill>
        <p:spPr>
          <a:xfrm>
            <a:off x="7951981" y="3888981"/>
            <a:ext cx="3310531" cy="2256446"/>
          </a:xfrm>
          <a:prstGeom prst="rect">
            <a:avLst/>
          </a:prstGeom>
        </p:spPr>
      </p:pic>
    </p:spTree>
    <p:extLst>
      <p:ext uri="{BB962C8B-B14F-4D97-AF65-F5344CB8AC3E}">
        <p14:creationId xmlns:p14="http://schemas.microsoft.com/office/powerpoint/2010/main" val="286944086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F044AEB-C297-4A9B-B73D-D0C7895A2950}"/>
              </a:ext>
            </a:extLst>
          </p:cNvPr>
          <p:cNvSpPr txBox="1"/>
          <p:nvPr/>
        </p:nvSpPr>
        <p:spPr>
          <a:xfrm>
            <a:off x="6988379" y="1772435"/>
            <a:ext cx="5364329" cy="1446550"/>
          </a:xfrm>
          <a:prstGeom prst="rect">
            <a:avLst/>
          </a:prstGeom>
          <a:noFill/>
        </p:spPr>
        <p:txBody>
          <a:bodyPr wrap="square" rtlCol="0">
            <a:spAutoFit/>
          </a:bodyPr>
          <a:lstStyle/>
          <a:p>
            <a:r>
              <a:rPr lang="en-US" sz="4400" b="0" dirty="0">
                <a:latin typeface="Calibri" panose="020F0502020204030204" pitchFamily="34" charset="0"/>
                <a:cs typeface="Calibri" panose="020F0502020204030204" pitchFamily="34" charset="0"/>
              </a:rPr>
              <a:t>Cross Training </a:t>
            </a:r>
            <a:br>
              <a:rPr lang="en-US" sz="4400" b="0" dirty="0">
                <a:latin typeface="Calibri" panose="020F0502020204030204" pitchFamily="34" charset="0"/>
                <a:cs typeface="Calibri" panose="020F0502020204030204" pitchFamily="34" charset="0"/>
              </a:rPr>
            </a:br>
            <a:r>
              <a:rPr lang="en-US" sz="4400" b="0" dirty="0">
                <a:latin typeface="Calibri" panose="020F0502020204030204" pitchFamily="34" charset="0"/>
                <a:cs typeface="Calibri" panose="020F0502020204030204" pitchFamily="34" charset="0"/>
              </a:rPr>
              <a:t>Your Brain</a:t>
            </a:r>
          </a:p>
        </p:txBody>
      </p:sp>
      <p:sp>
        <p:nvSpPr>
          <p:cNvPr id="16" name="TextBox 15">
            <a:extLst>
              <a:ext uri="{FF2B5EF4-FFF2-40B4-BE49-F238E27FC236}">
                <a16:creationId xmlns:a16="http://schemas.microsoft.com/office/drawing/2014/main" id="{F7B38573-56C4-4200-8831-0BEF63A5859C}"/>
              </a:ext>
            </a:extLst>
          </p:cNvPr>
          <p:cNvSpPr txBox="1"/>
          <p:nvPr/>
        </p:nvSpPr>
        <p:spPr>
          <a:xfrm>
            <a:off x="7020165" y="3263543"/>
            <a:ext cx="4673600" cy="2831544"/>
          </a:xfrm>
          <a:prstGeom prst="rect">
            <a:avLst/>
          </a:prstGeom>
          <a:noFill/>
        </p:spPr>
        <p:txBody>
          <a:bodyPr wrap="square" rtlCol="0">
            <a:spAutoFit/>
          </a:bodyPr>
          <a:lstStyle/>
          <a:p>
            <a:pPr marL="457200" indent="-457200">
              <a:spcAft>
                <a:spcPts val="600"/>
              </a:spcAft>
              <a:buClr>
                <a:srgbClr val="76BC46"/>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Norepinephrine takes out the trash</a:t>
            </a:r>
          </a:p>
          <a:p>
            <a:pPr marL="457200" indent="-457200">
              <a:spcAft>
                <a:spcPts val="600"/>
              </a:spcAft>
              <a:buClr>
                <a:srgbClr val="76BC46"/>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Myelination speeds up processing</a:t>
            </a:r>
          </a:p>
          <a:p>
            <a:pPr marL="457200" indent="-457200">
              <a:spcAft>
                <a:spcPts val="600"/>
              </a:spcAft>
              <a:buClr>
                <a:srgbClr val="76BC46"/>
              </a:buClr>
              <a:buFont typeface="Wingdings" panose="05000000000000000000" pitchFamily="2" charset="2"/>
              <a:buChar char="§"/>
            </a:pPr>
            <a:r>
              <a:rPr lang="en-US" sz="2800" b="0" dirty="0">
                <a:latin typeface="Calibri" panose="020F0502020204030204" pitchFamily="34" charset="0"/>
                <a:cs typeface="Calibri" panose="020F0502020204030204" pitchFamily="34" charset="0"/>
              </a:rPr>
              <a:t>Embrace that feeling of frustration</a:t>
            </a:r>
          </a:p>
        </p:txBody>
      </p:sp>
      <p:sp>
        <p:nvSpPr>
          <p:cNvPr id="2" name="Slide Number Placeholder 1">
            <a:extLst>
              <a:ext uri="{FF2B5EF4-FFF2-40B4-BE49-F238E27FC236}">
                <a16:creationId xmlns:a16="http://schemas.microsoft.com/office/drawing/2014/main" id="{8952EAC8-DB40-40F4-8748-DD67D041CC07}"/>
              </a:ext>
            </a:extLst>
          </p:cNvPr>
          <p:cNvSpPr>
            <a:spLocks noGrp="1"/>
          </p:cNvSpPr>
          <p:nvPr>
            <p:ph type="sldNum" sz="quarter" idx="4"/>
          </p:nvPr>
        </p:nvSpPr>
        <p:spPr/>
        <p:txBody>
          <a:bodyPr/>
          <a:lstStyle/>
          <a:p>
            <a:pPr>
              <a:defRPr/>
            </a:pPr>
            <a:fld id="{098F27AE-F8A1-453E-8C2F-3FD5FC6AA2AE}" type="slidenum">
              <a:rPr lang="en-US" smtClean="0"/>
              <a:pPr>
                <a:defRPr/>
              </a:pPr>
              <a:t>27</a:t>
            </a:fld>
            <a:endParaRPr lang="en-US" dirty="0"/>
          </a:p>
        </p:txBody>
      </p:sp>
      <p:pic>
        <p:nvPicPr>
          <p:cNvPr id="4" name="Picture 3">
            <a:extLst>
              <a:ext uri="{FF2B5EF4-FFF2-40B4-BE49-F238E27FC236}">
                <a16:creationId xmlns:a16="http://schemas.microsoft.com/office/drawing/2014/main" id="{1AE3460E-993E-45A5-A5C6-AD176E5A4A65}"/>
              </a:ext>
            </a:extLst>
          </p:cNvPr>
          <p:cNvPicPr>
            <a:picLocks noChangeAspect="1"/>
          </p:cNvPicPr>
          <p:nvPr/>
        </p:nvPicPr>
        <p:blipFill>
          <a:blip r:embed="rId3"/>
          <a:stretch>
            <a:fillRect/>
          </a:stretch>
        </p:blipFill>
        <p:spPr>
          <a:xfrm>
            <a:off x="1188720" y="1518920"/>
            <a:ext cx="4907280" cy="4145280"/>
          </a:xfrm>
          <a:prstGeom prst="rect">
            <a:avLst/>
          </a:prstGeom>
        </p:spPr>
      </p:pic>
    </p:spTree>
    <p:extLst>
      <p:ext uri="{BB962C8B-B14F-4D97-AF65-F5344CB8AC3E}">
        <p14:creationId xmlns:p14="http://schemas.microsoft.com/office/powerpoint/2010/main" val="248391987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F044AEB-C297-4A9B-B73D-D0C7895A2950}"/>
              </a:ext>
            </a:extLst>
          </p:cNvPr>
          <p:cNvSpPr txBox="1"/>
          <p:nvPr/>
        </p:nvSpPr>
        <p:spPr>
          <a:xfrm>
            <a:off x="1359350" y="937553"/>
            <a:ext cx="9473300" cy="769441"/>
          </a:xfrm>
          <a:prstGeom prst="rect">
            <a:avLst/>
          </a:prstGeom>
          <a:noFill/>
        </p:spPr>
        <p:txBody>
          <a:bodyPr wrap="square" rtlCol="0">
            <a:spAutoFit/>
          </a:bodyPr>
          <a:lstStyle/>
          <a:p>
            <a:pPr algn="ctr"/>
            <a:r>
              <a:rPr lang="en-US" sz="4400" b="0" dirty="0">
                <a:latin typeface="Calibri" panose="020F0502020204030204" pitchFamily="34" charset="0"/>
                <a:cs typeface="Calibri" panose="020F0502020204030204" pitchFamily="34" charset="0"/>
              </a:rPr>
              <a:t>Learn Something New</a:t>
            </a:r>
          </a:p>
        </p:txBody>
      </p:sp>
      <p:sp>
        <p:nvSpPr>
          <p:cNvPr id="5" name="Slide Number Placeholder 4">
            <a:extLst>
              <a:ext uri="{FF2B5EF4-FFF2-40B4-BE49-F238E27FC236}">
                <a16:creationId xmlns:a16="http://schemas.microsoft.com/office/drawing/2014/main" id="{1DD9A1B5-88D7-4087-8D52-5679A6F83778}"/>
              </a:ext>
            </a:extLst>
          </p:cNvPr>
          <p:cNvSpPr>
            <a:spLocks noGrp="1"/>
          </p:cNvSpPr>
          <p:nvPr>
            <p:ph type="sldNum" sz="quarter" idx="4"/>
          </p:nvPr>
        </p:nvSpPr>
        <p:spPr/>
        <p:txBody>
          <a:bodyPr/>
          <a:lstStyle/>
          <a:p>
            <a:pPr>
              <a:defRPr/>
            </a:pPr>
            <a:fld id="{098F27AE-F8A1-453E-8C2F-3FD5FC6AA2AE}" type="slidenum">
              <a:rPr lang="en-US" smtClean="0"/>
              <a:pPr>
                <a:defRPr/>
              </a:pPr>
              <a:t>28</a:t>
            </a:fld>
            <a:endParaRPr lang="en-US" dirty="0"/>
          </a:p>
        </p:txBody>
      </p:sp>
      <p:sp>
        <p:nvSpPr>
          <p:cNvPr id="17" name="TextBox 16">
            <a:extLst>
              <a:ext uri="{FF2B5EF4-FFF2-40B4-BE49-F238E27FC236}">
                <a16:creationId xmlns:a16="http://schemas.microsoft.com/office/drawing/2014/main" id="{D54AC490-07D7-4D36-AE4C-6F4F914E5D30}"/>
              </a:ext>
            </a:extLst>
          </p:cNvPr>
          <p:cNvSpPr txBox="1"/>
          <p:nvPr/>
        </p:nvSpPr>
        <p:spPr>
          <a:xfrm>
            <a:off x="475060" y="1539935"/>
            <a:ext cx="2242301" cy="4042132"/>
          </a:xfrm>
          <a:prstGeom prst="rect">
            <a:avLst/>
          </a:prstGeom>
          <a:noFill/>
        </p:spPr>
        <p:txBody>
          <a:bodyPr wrap="square">
            <a:spAutoFit/>
          </a:bodyPr>
          <a:lstStyle/>
          <a:p>
            <a:pPr>
              <a:spcBef>
                <a:spcPts val="0"/>
              </a:spcBef>
              <a:spcAft>
                <a:spcPts val="420"/>
              </a:spcAft>
            </a:pPr>
            <a:r>
              <a:rPr lang="en-US" sz="2400" b="1" dirty="0">
                <a:solidFill>
                  <a:srgbClr val="0E101A"/>
                </a:solidFill>
                <a:latin typeface="Calibri" panose="020F0502020204030204" pitchFamily="34" charset="0"/>
                <a:ea typeface="Times New Roman" panose="02020603050405020304" pitchFamily="18" charset="0"/>
                <a:cs typeface="Calibri" panose="020F0502020204030204" pitchFamily="34" charset="0"/>
              </a:rPr>
              <a:t>Mix it up</a:t>
            </a:r>
            <a:endParaRPr lang="en-US" sz="2400" dirty="0">
              <a:solidFill>
                <a:srgbClr val="0E101A"/>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spcBef>
                <a:spcPts val="0"/>
              </a:spcBef>
              <a:spcAft>
                <a:spcPts val="420"/>
              </a:spcAft>
              <a:buFont typeface="Arial" panose="020B0604020202020204" pitchFamily="34" charset="0"/>
              <a:buChar char="•"/>
            </a:pPr>
            <a:r>
              <a:rPr lang="en-US" b="0" dirty="0">
                <a:latin typeface="Calibri" panose="020F0502020204030204" pitchFamily="34" charset="0"/>
                <a:cs typeface="Calibri" panose="020F0502020204030204" pitchFamily="34" charset="0"/>
              </a:rPr>
              <a:t>Try different physical activities</a:t>
            </a:r>
          </a:p>
          <a:p>
            <a:pPr marL="285750" indent="-285750">
              <a:spcBef>
                <a:spcPts val="0"/>
              </a:spcBef>
              <a:spcAft>
                <a:spcPts val="420"/>
              </a:spcAft>
              <a:buFont typeface="Arial" panose="020B0604020202020204" pitchFamily="34" charset="0"/>
              <a:buChar char="•"/>
            </a:pPr>
            <a:r>
              <a:rPr lang="en-US" b="0" dirty="0">
                <a:latin typeface="Calibri" panose="020F0502020204030204" pitchFamily="34" charset="0"/>
                <a:cs typeface="Calibri" panose="020F0502020204030204" pitchFamily="34" charset="0"/>
              </a:rPr>
              <a:t>L</a:t>
            </a:r>
            <a:r>
              <a:rPr lang="en-US" sz="1800" b="0" dirty="0">
                <a:latin typeface="Calibri" panose="020F0502020204030204" pitchFamily="34" charset="0"/>
                <a:cs typeface="Calibri" panose="020F0502020204030204" pitchFamily="34" charset="0"/>
              </a:rPr>
              <a:t>earn a new song to sing or play </a:t>
            </a:r>
          </a:p>
          <a:p>
            <a:pPr marL="285750" indent="-285750">
              <a:spcBef>
                <a:spcPts val="0"/>
              </a:spcBef>
              <a:spcAft>
                <a:spcPts val="420"/>
              </a:spcAft>
              <a:buFont typeface="Arial" panose="020B0604020202020204" pitchFamily="34" charset="0"/>
              <a:buChar char="•"/>
            </a:pPr>
            <a:r>
              <a:rPr lang="en-US" sz="1800" b="0" dirty="0">
                <a:latin typeface="Calibri" panose="020F0502020204030204" pitchFamily="34" charset="0"/>
                <a:cs typeface="Calibri" panose="020F0502020204030204" pitchFamily="34" charset="0"/>
              </a:rPr>
              <a:t>Try your hand at a new language </a:t>
            </a:r>
          </a:p>
          <a:p>
            <a:pPr marL="285750" indent="-285750">
              <a:spcBef>
                <a:spcPts val="0"/>
              </a:spcBef>
              <a:spcAft>
                <a:spcPts val="420"/>
              </a:spcAft>
              <a:buFont typeface="Arial" panose="020B0604020202020204" pitchFamily="34" charset="0"/>
              <a:buChar char="•"/>
            </a:pPr>
            <a:r>
              <a:rPr lang="en-US" b="0" dirty="0">
                <a:latin typeface="Calibri" panose="020F0502020204030204" pitchFamily="34" charset="0"/>
                <a:cs typeface="Calibri" panose="020F0502020204030204" pitchFamily="34" charset="0"/>
              </a:rPr>
              <a:t>R</a:t>
            </a:r>
            <a:r>
              <a:rPr lang="en-US" sz="1800" b="0" dirty="0">
                <a:latin typeface="Calibri" panose="020F0502020204030204" pitchFamily="34" charset="0"/>
                <a:cs typeface="Calibri" panose="020F0502020204030204" pitchFamily="34" charset="0"/>
              </a:rPr>
              <a:t>ead a book on a subject you’re not familiar with</a:t>
            </a:r>
          </a:p>
          <a:p>
            <a:pPr marL="285750" indent="-285750">
              <a:spcBef>
                <a:spcPts val="0"/>
              </a:spcBef>
              <a:spcAft>
                <a:spcPts val="420"/>
              </a:spcAft>
              <a:buFont typeface="Arial" panose="020B0604020202020204" pitchFamily="34" charset="0"/>
              <a:buChar char="•"/>
            </a:pPr>
            <a:r>
              <a:rPr lang="en-US" b="0" dirty="0">
                <a:latin typeface="Calibri" panose="020F0502020204030204" pitchFamily="34" charset="0"/>
                <a:cs typeface="Calibri" panose="020F0502020204030204" pitchFamily="34" charset="0"/>
              </a:rPr>
              <a:t>Socialize with friends and meet new people</a:t>
            </a:r>
          </a:p>
        </p:txBody>
      </p:sp>
      <p:grpSp>
        <p:nvGrpSpPr>
          <p:cNvPr id="18" name="Group 17">
            <a:extLst>
              <a:ext uri="{FF2B5EF4-FFF2-40B4-BE49-F238E27FC236}">
                <a16:creationId xmlns:a16="http://schemas.microsoft.com/office/drawing/2014/main" id="{EF1C4B92-E64E-4C40-BABB-EFB94C8DA768}"/>
              </a:ext>
            </a:extLst>
          </p:cNvPr>
          <p:cNvGrpSpPr/>
          <p:nvPr/>
        </p:nvGrpSpPr>
        <p:grpSpPr>
          <a:xfrm>
            <a:off x="2717361" y="2005833"/>
            <a:ext cx="8810469" cy="3573321"/>
            <a:chOff x="423522" y="2065020"/>
            <a:chExt cx="10795284" cy="4378316"/>
          </a:xfrm>
        </p:grpSpPr>
        <p:pic>
          <p:nvPicPr>
            <p:cNvPr id="19" name="Picture 18">
              <a:extLst>
                <a:ext uri="{FF2B5EF4-FFF2-40B4-BE49-F238E27FC236}">
                  <a16:creationId xmlns:a16="http://schemas.microsoft.com/office/drawing/2014/main" id="{41235B46-633E-408C-8F40-85329E8B3C09}"/>
                </a:ext>
              </a:extLst>
            </p:cNvPr>
            <p:cNvPicPr>
              <a:picLocks noChangeAspect="1"/>
            </p:cNvPicPr>
            <p:nvPr/>
          </p:nvPicPr>
          <p:blipFill>
            <a:blip r:embed="rId3"/>
            <a:stretch>
              <a:fillRect/>
            </a:stretch>
          </p:blipFill>
          <p:spPr>
            <a:xfrm>
              <a:off x="423522" y="2065020"/>
              <a:ext cx="8778240" cy="3726180"/>
            </a:xfrm>
            <a:prstGeom prst="rect">
              <a:avLst/>
            </a:prstGeom>
          </p:spPr>
        </p:pic>
        <p:pic>
          <p:nvPicPr>
            <p:cNvPr id="20" name="Picture 19">
              <a:extLst>
                <a:ext uri="{FF2B5EF4-FFF2-40B4-BE49-F238E27FC236}">
                  <a16:creationId xmlns:a16="http://schemas.microsoft.com/office/drawing/2014/main" id="{61EF5924-E36C-4518-B11D-39337A9F75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0343" y="3230575"/>
              <a:ext cx="3238463" cy="3212761"/>
            </a:xfrm>
            <a:prstGeom prst="rect">
              <a:avLst/>
            </a:prstGeom>
          </p:spPr>
        </p:pic>
      </p:grpSp>
    </p:spTree>
    <p:extLst>
      <p:ext uri="{BB962C8B-B14F-4D97-AF65-F5344CB8AC3E}">
        <p14:creationId xmlns:p14="http://schemas.microsoft.com/office/powerpoint/2010/main" val="308874267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A08EDA-760C-446F-84A9-2DC7FFEE9C85}"/>
              </a:ext>
            </a:extLst>
          </p:cNvPr>
          <p:cNvSpPr>
            <a:spLocks noGrp="1"/>
          </p:cNvSpPr>
          <p:nvPr>
            <p:ph type="sldNum" sz="quarter" idx="4"/>
          </p:nvPr>
        </p:nvSpPr>
        <p:spPr/>
        <p:txBody>
          <a:bodyPr/>
          <a:lstStyle/>
          <a:p>
            <a:pPr>
              <a:defRPr/>
            </a:pPr>
            <a:fld id="{098F27AE-F8A1-453E-8C2F-3FD5FC6AA2AE}" type="slidenum">
              <a:rPr lang="en-US" smtClean="0"/>
              <a:pPr>
                <a:defRPr/>
              </a:pPr>
              <a:t>29</a:t>
            </a:fld>
            <a:endParaRPr lang="en-US" dirty="0"/>
          </a:p>
        </p:txBody>
      </p:sp>
      <p:sp>
        <p:nvSpPr>
          <p:cNvPr id="7" name="TextBox 6">
            <a:extLst>
              <a:ext uri="{FF2B5EF4-FFF2-40B4-BE49-F238E27FC236}">
                <a16:creationId xmlns:a16="http://schemas.microsoft.com/office/drawing/2014/main" id="{462B7FE6-B36A-4743-971D-73B92D47DB5C}"/>
              </a:ext>
            </a:extLst>
          </p:cNvPr>
          <p:cNvSpPr txBox="1"/>
          <p:nvPr/>
        </p:nvSpPr>
        <p:spPr>
          <a:xfrm>
            <a:off x="5973619" y="2772391"/>
            <a:ext cx="7378262" cy="1569660"/>
          </a:xfrm>
          <a:prstGeom prst="rect">
            <a:avLst/>
          </a:prstGeom>
          <a:noFill/>
        </p:spPr>
        <p:txBody>
          <a:bodyPr wrap="square">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4800" b="0" dirty="0">
                <a:latin typeface="Calibri" panose="020F0502020204030204" pitchFamily="34" charset="0"/>
                <a:cs typeface="Calibri" panose="020F0502020204030204" pitchFamily="34" charset="0"/>
              </a:rPr>
              <a:t>What about</a:t>
            </a:r>
            <a:br>
              <a:rPr kumimoji="0" lang="en-US" sz="4800" b="0" i="0" u="none" strike="noStrike" cap="none" normalizeH="0" baseline="0" dirty="0">
                <a:ln>
                  <a:noFill/>
                </a:ln>
                <a:effectLst/>
                <a:latin typeface="Calibri" panose="020F0502020204030204" pitchFamily="34" charset="0"/>
                <a:cs typeface="Calibri" panose="020F0502020204030204" pitchFamily="34" charset="0"/>
              </a:rPr>
            </a:br>
            <a:r>
              <a:rPr kumimoji="0" lang="en-US" sz="4800" b="0" i="0" u="none" strike="noStrike" cap="none" normalizeH="0" baseline="0" dirty="0">
                <a:ln>
                  <a:noFill/>
                </a:ln>
                <a:effectLst/>
                <a:latin typeface="Calibri" panose="020F0502020204030204" pitchFamily="34" charset="0"/>
                <a:cs typeface="Calibri" panose="020F0502020204030204" pitchFamily="34" charset="0"/>
              </a:rPr>
              <a:t>Supplements</a:t>
            </a:r>
            <a:r>
              <a:rPr lang="en-US" sz="4800" b="0" dirty="0">
                <a:latin typeface="Calibri" panose="020F0502020204030204" pitchFamily="34" charset="0"/>
                <a:cs typeface="Calibri" panose="020F0502020204030204" pitchFamily="34" charset="0"/>
              </a:rPr>
              <a:t>?</a:t>
            </a:r>
            <a:endParaRPr kumimoji="0" lang="en-US" sz="4800" b="0" i="0" u="none" strike="noStrike" cap="none" normalizeH="0" baseline="0" dirty="0">
              <a:ln>
                <a:noFill/>
              </a:ln>
              <a:effectLst/>
              <a:latin typeface="Calibri" panose="020F0502020204030204" pitchFamily="34" charset="0"/>
              <a:cs typeface="Calibri" panose="020F0502020204030204" pitchFamily="34" charset="0"/>
            </a:endParaRPr>
          </a:p>
        </p:txBody>
      </p:sp>
      <p:pic>
        <p:nvPicPr>
          <p:cNvPr id="5" name="Picture 4" descr="A picture containing indoor, accessory, arranged&#10;&#10;Description automatically generated">
            <a:extLst>
              <a:ext uri="{FF2B5EF4-FFF2-40B4-BE49-F238E27FC236}">
                <a16:creationId xmlns:a16="http://schemas.microsoft.com/office/drawing/2014/main" id="{51D72B34-6DA6-ED0D-1530-4BF205DC38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1227" y="1736017"/>
            <a:ext cx="3910521" cy="3642408"/>
          </a:xfrm>
          <a:prstGeom prst="rect">
            <a:avLst/>
          </a:prstGeom>
        </p:spPr>
      </p:pic>
    </p:spTree>
    <p:extLst>
      <p:ext uri="{BB962C8B-B14F-4D97-AF65-F5344CB8AC3E}">
        <p14:creationId xmlns:p14="http://schemas.microsoft.com/office/powerpoint/2010/main" val="128064711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miling next to a sign&#10;&#10;Description automatically generated with medium confidence">
            <a:extLst>
              <a:ext uri="{FF2B5EF4-FFF2-40B4-BE49-F238E27FC236}">
                <a16:creationId xmlns:a16="http://schemas.microsoft.com/office/drawing/2014/main" id="{340843EF-FB73-42C0-B134-6732683FB182}"/>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38439" r="10774"/>
          <a:stretch>
            <a:fillRect/>
          </a:stretch>
        </p:blipFill>
        <p:spPr>
          <a:xfrm>
            <a:off x="1740311" y="1972904"/>
            <a:ext cx="2418735" cy="2381250"/>
          </a:xfrm>
          <a:prstGeom prst="rect">
            <a:avLst/>
          </a:prstGeom>
        </p:spPr>
      </p:pic>
      <p:sp>
        <p:nvSpPr>
          <p:cNvPr id="7" name="TextBox 6">
            <a:extLst>
              <a:ext uri="{FF2B5EF4-FFF2-40B4-BE49-F238E27FC236}">
                <a16:creationId xmlns:a16="http://schemas.microsoft.com/office/drawing/2014/main" id="{2ECCA3A0-0D37-4A0B-881B-A531055F75A6}"/>
              </a:ext>
            </a:extLst>
          </p:cNvPr>
          <p:cNvSpPr txBox="1"/>
          <p:nvPr/>
        </p:nvSpPr>
        <p:spPr>
          <a:xfrm>
            <a:off x="1651820" y="4539123"/>
            <a:ext cx="2920180" cy="461665"/>
          </a:xfrm>
          <a:prstGeom prst="rect">
            <a:avLst/>
          </a:prstGeom>
          <a:noFill/>
        </p:spPr>
        <p:txBody>
          <a:bodyPr wrap="square">
            <a:spAutoFit/>
          </a:bodyPr>
          <a:lstStyle/>
          <a:p>
            <a:pPr>
              <a:spcAft>
                <a:spcPts val="600"/>
              </a:spcAft>
            </a:pPr>
            <a:r>
              <a:rPr lang="en-US" sz="2400" b="0" dirty="0">
                <a:latin typeface="Calibri" panose="020F0502020204030204" pitchFamily="34" charset="0"/>
                <a:cs typeface="Calibri" panose="020F0502020204030204" pitchFamily="34" charset="0"/>
              </a:rPr>
              <a:t>Marc Milstein, PhD</a:t>
            </a:r>
          </a:p>
        </p:txBody>
      </p:sp>
      <p:sp>
        <p:nvSpPr>
          <p:cNvPr id="3" name="Slide Number Placeholder 2">
            <a:extLst>
              <a:ext uri="{FF2B5EF4-FFF2-40B4-BE49-F238E27FC236}">
                <a16:creationId xmlns:a16="http://schemas.microsoft.com/office/drawing/2014/main" id="{676B60A0-38B8-4794-86C3-97C78B1921E6}"/>
              </a:ext>
            </a:extLst>
          </p:cNvPr>
          <p:cNvSpPr>
            <a:spLocks noGrp="1"/>
          </p:cNvSpPr>
          <p:nvPr>
            <p:ph type="sldNum" sz="quarter" idx="12"/>
          </p:nvPr>
        </p:nvSpPr>
        <p:spPr/>
        <p:txBody>
          <a:bodyPr/>
          <a:lstStyle/>
          <a:p>
            <a:pPr>
              <a:defRPr/>
            </a:pPr>
            <a:fld id="{8C305B3F-E5A9-4347-88D9-AB79E8B741D3}" type="slidenum">
              <a:rPr lang="en-US" smtClean="0"/>
              <a:pPr>
                <a:defRPr/>
              </a:pPr>
              <a:t>3</a:t>
            </a:fld>
            <a:endParaRPr lang="en-US" dirty="0"/>
          </a:p>
        </p:txBody>
      </p:sp>
      <p:sp>
        <p:nvSpPr>
          <p:cNvPr id="10" name="TextBox 9">
            <a:extLst>
              <a:ext uri="{FF2B5EF4-FFF2-40B4-BE49-F238E27FC236}">
                <a16:creationId xmlns:a16="http://schemas.microsoft.com/office/drawing/2014/main" id="{C0F4407F-C6EE-45C6-9ECF-9A865FD74D8C}"/>
              </a:ext>
            </a:extLst>
          </p:cNvPr>
          <p:cNvSpPr txBox="1"/>
          <p:nvPr/>
        </p:nvSpPr>
        <p:spPr>
          <a:xfrm>
            <a:off x="5357363" y="1972904"/>
            <a:ext cx="4843501" cy="2677656"/>
          </a:xfrm>
          <a:prstGeom prst="rect">
            <a:avLst/>
          </a:prstGeom>
          <a:noFill/>
        </p:spPr>
        <p:txBody>
          <a:bodyPr wrap="square">
            <a:spAutoFit/>
          </a:bodyPr>
          <a:lstStyle/>
          <a:p>
            <a:r>
              <a:rPr lang="en-US" sz="2800" b="0" dirty="0">
                <a:effectLst/>
                <a:latin typeface="Calibri" panose="020F0502020204030204" pitchFamily="34" charset="0"/>
              </a:rPr>
              <a:t>“</a:t>
            </a:r>
            <a:r>
              <a:rPr lang="en-US" sz="2800" b="0" dirty="0">
                <a:latin typeface="Calibri" panose="020F0502020204030204" pitchFamily="34" charset="0"/>
              </a:rPr>
              <a:t>W</a:t>
            </a:r>
            <a:r>
              <a:rPr lang="en-US" sz="2800" b="0" dirty="0">
                <a:effectLst/>
                <a:latin typeface="Calibri" panose="020F0502020204030204" pitchFamily="34" charset="0"/>
              </a:rPr>
              <a:t>e have strong evidence that simple lifestyle interventions can dramatically improve brain health and lower the risk of disease today, tomorrow, and in years to come.”</a:t>
            </a:r>
          </a:p>
        </p:txBody>
      </p:sp>
    </p:spTree>
    <p:extLst>
      <p:ext uri="{BB962C8B-B14F-4D97-AF65-F5344CB8AC3E}">
        <p14:creationId xmlns:p14="http://schemas.microsoft.com/office/powerpoint/2010/main" val="428115618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225C6E-F23C-4574-77B3-65C4639A83B3}"/>
              </a:ext>
            </a:extLst>
          </p:cNvPr>
          <p:cNvPicPr>
            <a:picLocks noChangeAspect="1"/>
          </p:cNvPicPr>
          <p:nvPr/>
        </p:nvPicPr>
        <p:blipFill>
          <a:blip r:embed="rId3"/>
          <a:stretch>
            <a:fillRect/>
          </a:stretch>
        </p:blipFill>
        <p:spPr>
          <a:xfrm>
            <a:off x="-97513" y="0"/>
            <a:ext cx="12300402" cy="6951406"/>
          </a:xfrm>
          <a:prstGeom prst="rect">
            <a:avLst/>
          </a:prstGeom>
        </p:spPr>
      </p:pic>
      <p:sp>
        <p:nvSpPr>
          <p:cNvPr id="2" name="Slide Number Placeholder 1">
            <a:extLst>
              <a:ext uri="{FF2B5EF4-FFF2-40B4-BE49-F238E27FC236}">
                <a16:creationId xmlns:a16="http://schemas.microsoft.com/office/drawing/2014/main" id="{AC540564-809E-4EC3-A55A-B9A63AAF384F}"/>
              </a:ext>
            </a:extLst>
          </p:cNvPr>
          <p:cNvSpPr>
            <a:spLocks noGrp="1"/>
          </p:cNvSpPr>
          <p:nvPr>
            <p:ph type="sldNum" sz="quarter" idx="12"/>
          </p:nvPr>
        </p:nvSpPr>
        <p:spPr/>
        <p:txBody>
          <a:bodyPr/>
          <a:lstStyle/>
          <a:p>
            <a:pPr>
              <a:defRPr/>
            </a:pPr>
            <a:fld id="{8C305B3F-E5A9-4347-88D9-AB79E8B741D3}" type="slidenum">
              <a:rPr lang="en-US" smtClean="0"/>
              <a:pPr>
                <a:defRPr/>
              </a:pPr>
              <a:t>30</a:t>
            </a:fld>
            <a:endParaRPr lang="en-US" dirty="0"/>
          </a:p>
        </p:txBody>
      </p:sp>
      <p:sp>
        <p:nvSpPr>
          <p:cNvPr id="4" name="Rectangle 24">
            <a:extLst>
              <a:ext uri="{FF2B5EF4-FFF2-40B4-BE49-F238E27FC236}">
                <a16:creationId xmlns:a16="http://schemas.microsoft.com/office/drawing/2014/main" id="{FCB9FFB8-55A1-8BF5-6917-439124A6A00E}"/>
              </a:ext>
            </a:extLst>
          </p:cNvPr>
          <p:cNvSpPr>
            <a:spLocks noChangeArrowheads="1"/>
          </p:cNvSpPr>
          <p:nvPr/>
        </p:nvSpPr>
        <p:spPr bwMode="auto">
          <a:xfrm>
            <a:off x="3093194" y="655628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2023 by Hartford Funds</a:t>
            </a:r>
            <a:endParaRPr lang="en-US" sz="800" b="0" dirty="0">
              <a:solidFill>
                <a:schemeClr val="tx1"/>
              </a:solidFill>
              <a:latin typeface="Calibri" panose="020F0502020204030204" pitchFamily="34" charset="0"/>
              <a:cs typeface="ＭＳ Ｐゴシック"/>
            </a:endParaRPr>
          </a:p>
        </p:txBody>
      </p:sp>
      <p:sp>
        <p:nvSpPr>
          <p:cNvPr id="5" name="TextBox 4">
            <a:extLst>
              <a:ext uri="{FF2B5EF4-FFF2-40B4-BE49-F238E27FC236}">
                <a16:creationId xmlns:a16="http://schemas.microsoft.com/office/drawing/2014/main" id="{8A044CBB-AE44-476E-8DD9-126E10852347}"/>
              </a:ext>
            </a:extLst>
          </p:cNvPr>
          <p:cNvSpPr txBox="1"/>
          <p:nvPr/>
        </p:nvSpPr>
        <p:spPr>
          <a:xfrm>
            <a:off x="1215434" y="747756"/>
            <a:ext cx="6225025" cy="3046988"/>
          </a:xfrm>
          <a:prstGeom prst="rect">
            <a:avLst/>
          </a:prstGeom>
          <a:noFill/>
        </p:spPr>
        <p:txBody>
          <a:bodyPr wrap="square" rtlCol="0">
            <a:spAutoFit/>
          </a:bodyPr>
          <a:lstStyle/>
          <a:p>
            <a:pPr marL="457200" indent="-457200">
              <a:spcAft>
                <a:spcPts val="0"/>
              </a:spcAft>
              <a:buClr>
                <a:srgbClr val="FA7A1E"/>
              </a:buClr>
              <a:buFont typeface="Wingdings" panose="05000000000000000000" pitchFamily="2" charset="2"/>
              <a:buChar char="§"/>
            </a:pPr>
            <a:r>
              <a:rPr lang="en-US" sz="3000" dirty="0">
                <a:latin typeface="Calibri" panose="020F0502020204030204" pitchFamily="34" charset="0"/>
                <a:cs typeface="Calibri" panose="020F0502020204030204" pitchFamily="34" charset="0"/>
              </a:rPr>
              <a:t>Your Age vs. your Brain’s Age</a:t>
            </a:r>
          </a:p>
          <a:p>
            <a:pPr marL="463550">
              <a:spcAft>
                <a:spcPts val="1800"/>
              </a:spcAft>
            </a:pPr>
            <a:r>
              <a:rPr kumimoji="0" lang="en-US" altLang="en-US" sz="24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Your Brain May Not Be the Same Age as You</a:t>
            </a:r>
            <a:endParaRPr lang="en-US" sz="2400" b="0" dirty="0">
              <a:latin typeface="Calibri" panose="020F0502020204030204" pitchFamily="34" charset="0"/>
              <a:cs typeface="Calibri" panose="020F0502020204030204" pitchFamily="34" charset="0"/>
            </a:endParaRPr>
          </a:p>
          <a:p>
            <a:pPr marL="457200" indent="-457200">
              <a:spcAft>
                <a:spcPts val="0"/>
              </a:spcAft>
              <a:buClr>
                <a:srgbClr val="552A77"/>
              </a:buClr>
              <a:buFont typeface="Wingdings" panose="05000000000000000000" pitchFamily="2" charset="2"/>
              <a:buChar char="§"/>
            </a:pPr>
            <a:r>
              <a:rPr lang="en-US" sz="3000" dirty="0">
                <a:latin typeface="Calibri" panose="020F0502020204030204" pitchFamily="34" charset="0"/>
                <a:cs typeface="Calibri" panose="020F0502020204030204" pitchFamily="34" charset="0"/>
              </a:rPr>
              <a:t>The Importance of Brain Health</a:t>
            </a:r>
          </a:p>
          <a:p>
            <a:pPr marL="463550">
              <a:spcAft>
                <a:spcPts val="1800"/>
              </a:spcAft>
            </a:pPr>
            <a:r>
              <a:rPr lang="en-US" sz="2400" b="0" dirty="0">
                <a:latin typeface="Calibri" panose="020F0502020204030204" pitchFamily="34" charset="0"/>
                <a:cs typeface="Calibri" panose="020F0502020204030204" pitchFamily="34" charset="0"/>
              </a:rPr>
              <a:t>How it can impact your finances and lifestyle</a:t>
            </a:r>
            <a:endParaRPr lang="en-US" sz="2400" dirty="0">
              <a:latin typeface="Calibri" panose="020F0502020204030204" pitchFamily="34" charset="0"/>
              <a:cs typeface="Calibri" panose="020F0502020204030204" pitchFamily="34" charset="0"/>
            </a:endParaRPr>
          </a:p>
          <a:p>
            <a:pPr marL="457200" indent="-457200">
              <a:spcAft>
                <a:spcPts val="0"/>
              </a:spcAft>
              <a:buClr>
                <a:srgbClr val="619D39"/>
              </a:buClr>
              <a:buFont typeface="Wingdings" panose="05000000000000000000" pitchFamily="2" charset="2"/>
              <a:buChar char="§"/>
            </a:pPr>
            <a:r>
              <a:rPr lang="en-US" sz="3000" dirty="0">
                <a:latin typeface="Calibri" panose="020F0502020204030204" pitchFamily="34" charset="0"/>
                <a:cs typeface="Calibri" panose="020F0502020204030204" pitchFamily="34" charset="0"/>
              </a:rPr>
              <a:t>How to Age-Proof Your Brain</a:t>
            </a:r>
          </a:p>
          <a:p>
            <a:pPr marL="463550">
              <a:spcAft>
                <a:spcPts val="0"/>
              </a:spcAft>
            </a:pPr>
            <a:r>
              <a:rPr lang="en-US" sz="2400" b="0" dirty="0">
                <a:latin typeface="Calibri" panose="020F0502020204030204" pitchFamily="34" charset="0"/>
                <a:cs typeface="Calibri" panose="020F0502020204030204" pitchFamily="34" charset="0"/>
              </a:rPr>
              <a:t>Jump-start brain healthy habits</a:t>
            </a:r>
            <a:endParaRPr lang="en-US" sz="2400" dirty="0">
              <a:latin typeface="Calibri" panose="020F0502020204030204" pitchFamily="34" charset="0"/>
              <a:cs typeface="Calibri" panose="020F0502020204030204" pitchFamily="34" charset="0"/>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DA244C-2750-0CC6-1FFD-6E8C7DDE38B0}"/>
              </a:ext>
            </a:extLst>
          </p:cNvPr>
          <p:cNvPicPr>
            <a:picLocks noChangeAspect="1"/>
          </p:cNvPicPr>
          <p:nvPr/>
        </p:nvPicPr>
        <p:blipFill>
          <a:blip r:embed="rId3"/>
          <a:stretch>
            <a:fillRect/>
          </a:stretch>
        </p:blipFill>
        <p:spPr>
          <a:xfrm>
            <a:off x="-88490" y="-52079"/>
            <a:ext cx="12280490" cy="7227383"/>
          </a:xfrm>
          <a:prstGeom prst="rect">
            <a:avLst/>
          </a:prstGeom>
        </p:spPr>
      </p:pic>
      <p:pic>
        <p:nvPicPr>
          <p:cNvPr id="12" name="Picture 11" descr="A picture containing fish, ray&#10;&#10;Description automatically generated">
            <a:extLst>
              <a:ext uri="{FF2B5EF4-FFF2-40B4-BE49-F238E27FC236}">
                <a16:creationId xmlns:a16="http://schemas.microsoft.com/office/drawing/2014/main" id="{6623159E-F1DB-4F5B-9403-70DDD934DB33}"/>
              </a:ext>
            </a:extLst>
          </p:cNvPr>
          <p:cNvPicPr>
            <a:picLocks noChangeAspect="1"/>
          </p:cNvPicPr>
          <p:nvPr/>
        </p:nvPicPr>
        <p:blipFill rotWithShape="1">
          <a:blip r:embed="rId4" r:link="rId5">
            <a:alphaModFix amt="85000"/>
            <a:extLst>
              <a:ext uri="{28A0092B-C50C-407E-A947-70E740481C1C}">
                <a14:useLocalDpi xmlns:a14="http://schemas.microsoft.com/office/drawing/2010/main" val="0"/>
              </a:ext>
            </a:extLst>
          </a:blip>
          <a:srcRect l="58549"/>
          <a:stretch>
            <a:fillRect/>
          </a:stretch>
        </p:blipFill>
        <p:spPr>
          <a:xfrm>
            <a:off x="-1" y="1327354"/>
            <a:ext cx="5053781" cy="3982065"/>
          </a:xfrm>
          <a:prstGeom prst="rect">
            <a:avLst/>
          </a:prstGeom>
        </p:spPr>
      </p:pic>
      <p:sp>
        <p:nvSpPr>
          <p:cNvPr id="7" name="TextBox 6"/>
          <p:cNvSpPr txBox="1"/>
          <p:nvPr/>
        </p:nvSpPr>
        <p:spPr>
          <a:xfrm>
            <a:off x="629835" y="1976609"/>
            <a:ext cx="3794108" cy="3508653"/>
          </a:xfrm>
          <a:prstGeom prst="rect">
            <a:avLst/>
          </a:prstGeom>
          <a:noFill/>
        </p:spPr>
        <p:txBody>
          <a:bodyPr wrap="square" rtlCol="0">
            <a:spAutoFit/>
          </a:bodyPr>
          <a:lstStyle/>
          <a:p>
            <a:pPr>
              <a:spcAft>
                <a:spcPts val="1200"/>
              </a:spcAft>
            </a:pPr>
            <a:r>
              <a:rPr lang="en-US" sz="3200" b="0" dirty="0">
                <a:solidFill>
                  <a:schemeClr val="bg1"/>
                </a:solidFill>
                <a:latin typeface="Calibri" panose="020F0502020204030204" pitchFamily="34" charset="0"/>
                <a:cs typeface="Calibri" panose="020F0502020204030204" pitchFamily="34" charset="0"/>
              </a:rPr>
              <a:t>“A sharp mind into older age isn’t just a bit of luck—it’s within reach for most of us”</a:t>
            </a:r>
          </a:p>
          <a:p>
            <a:r>
              <a:rPr lang="en-US" sz="2800" b="0" dirty="0">
                <a:solidFill>
                  <a:schemeClr val="bg1"/>
                </a:solidFill>
                <a:latin typeface="Calibri" panose="020F0502020204030204" pitchFamily="34" charset="0"/>
                <a:cs typeface="Calibri" panose="020F0502020204030204" pitchFamily="34" charset="0"/>
              </a:rPr>
              <a:t>Marc Milstein, PhD</a:t>
            </a:r>
            <a:r>
              <a:rPr lang="en-US" sz="2400" b="0" dirty="0">
                <a:solidFill>
                  <a:schemeClr val="bg1"/>
                </a:solidFill>
                <a:latin typeface="Calibri" panose="020F0502020204030204" pitchFamily="34" charset="0"/>
                <a:cs typeface="Calibri" panose="020F0502020204030204" pitchFamily="34" charset="0"/>
              </a:rPr>
              <a:t>	</a:t>
            </a:r>
          </a:p>
        </p:txBody>
      </p:sp>
      <p:sp>
        <p:nvSpPr>
          <p:cNvPr id="2" name="Slide Number Placeholder 1">
            <a:extLst>
              <a:ext uri="{FF2B5EF4-FFF2-40B4-BE49-F238E27FC236}">
                <a16:creationId xmlns:a16="http://schemas.microsoft.com/office/drawing/2014/main" id="{1DA57CE2-F6C6-4C9B-84A3-B06046583967}"/>
              </a:ext>
            </a:extLst>
          </p:cNvPr>
          <p:cNvSpPr>
            <a:spLocks noGrp="1"/>
          </p:cNvSpPr>
          <p:nvPr>
            <p:ph type="sldNum" sz="quarter" idx="12"/>
          </p:nvPr>
        </p:nvSpPr>
        <p:spPr/>
        <p:txBody>
          <a:bodyPr/>
          <a:lstStyle/>
          <a:p>
            <a:pPr>
              <a:defRPr/>
            </a:pPr>
            <a:fld id="{8C305B3F-E5A9-4347-88D9-AB79E8B741D3}" type="slidenum">
              <a:rPr lang="en-US" smtClean="0"/>
              <a:pPr>
                <a:defRPr/>
              </a:pPr>
              <a:t>31</a:t>
            </a:fld>
            <a:endParaRPr lang="en-US" dirty="0"/>
          </a:p>
        </p:txBody>
      </p:sp>
      <p:sp>
        <p:nvSpPr>
          <p:cNvPr id="4" name="Rectangle 24">
            <a:extLst>
              <a:ext uri="{FF2B5EF4-FFF2-40B4-BE49-F238E27FC236}">
                <a16:creationId xmlns:a16="http://schemas.microsoft.com/office/drawing/2014/main" id="{5C1EF746-D30A-5401-D8EB-C7B0E5E1B6BD}"/>
              </a:ext>
            </a:extLst>
          </p:cNvPr>
          <p:cNvSpPr>
            <a:spLocks noChangeArrowheads="1"/>
          </p:cNvSpPr>
          <p:nvPr/>
        </p:nvSpPr>
        <p:spPr bwMode="auto">
          <a:xfrm>
            <a:off x="3093194" y="655628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2023 by Hartford Funds</a:t>
            </a:r>
            <a:endParaRPr lang="en-US" sz="800" b="0" dirty="0">
              <a:solidFill>
                <a:schemeClr val="tx1"/>
              </a:solidFill>
              <a:latin typeface="Calibri" panose="020F0502020204030204" pitchFamily="34" charset="0"/>
              <a:cs typeface="ＭＳ Ｐゴシック"/>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785085" y="1351627"/>
            <a:ext cx="5903581" cy="3323987"/>
          </a:xfrm>
          <a:prstGeom prst="rect">
            <a:avLst/>
          </a:prstGeom>
          <a:noFill/>
          <a:ln w="9525">
            <a:noFill/>
            <a:miter lim="800000"/>
            <a:headEnd/>
            <a:tailEnd/>
          </a:ln>
        </p:spPr>
        <p:txBody>
          <a:bodyPr wrap="square">
            <a:spAutoFit/>
          </a:bodyPr>
          <a:lstStyle/>
          <a:p>
            <a:pPr>
              <a:spcAft>
                <a:spcPts val="1200"/>
              </a:spcAft>
            </a:pPr>
            <a:r>
              <a:rPr lang="en-US" sz="3600" dirty="0">
                <a:latin typeface="Calibri" panose="020F0502020204030204" pitchFamily="34" charset="0"/>
                <a:cs typeface="Calibri" panose="020F0502020204030204" pitchFamily="34" charset="0"/>
              </a:rPr>
              <a:t>Next steps</a:t>
            </a:r>
          </a:p>
          <a:p>
            <a:pPr marL="457200" indent="-457200">
              <a:spcAft>
                <a:spcPts val="1200"/>
              </a:spcAft>
              <a:buAutoNum type="arabicPeriod"/>
            </a:pPr>
            <a:r>
              <a:rPr lang="en-US" sz="2400" b="0" dirty="0">
                <a:latin typeface="Calibri" panose="020F0502020204030204" pitchFamily="34" charset="0"/>
                <a:cs typeface="Calibri" panose="020F0502020204030204" pitchFamily="34" charset="0"/>
              </a:rPr>
              <a:t>Get a copy of our workbook</a:t>
            </a:r>
          </a:p>
          <a:p>
            <a:pPr marL="457200" indent="-457200">
              <a:spcAft>
                <a:spcPts val="1200"/>
              </a:spcAft>
              <a:buAutoNum type="arabicPeriod"/>
            </a:pPr>
            <a:r>
              <a:rPr lang="en-US" sz="2400" b="0" dirty="0">
                <a:latin typeface="Calibri" panose="020F0502020204030204" pitchFamily="34" charset="0"/>
                <a:cs typeface="Calibri" panose="020F0502020204030204" pitchFamily="34" charset="0"/>
              </a:rPr>
              <a:t>Within a week, choose an area and start using tips: Sleep, diet, stress, exercise, or learning </a:t>
            </a:r>
          </a:p>
          <a:p>
            <a:pPr marL="457200" indent="-457200">
              <a:spcAft>
                <a:spcPts val="1200"/>
              </a:spcAft>
              <a:buAutoNum type="arabicPeriod"/>
            </a:pPr>
            <a:r>
              <a:rPr lang="en-US" sz="2400" b="0" dirty="0">
                <a:latin typeface="Calibri" panose="020F0502020204030204" pitchFamily="34" charset="0"/>
                <a:cs typeface="Calibri" panose="020F0502020204030204" pitchFamily="34" charset="0"/>
              </a:rPr>
              <a:t>Talk to your financial professional about any financial issues related to brain health</a:t>
            </a:r>
            <a:endParaRPr lang="en-US" sz="2800" b="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C44CE74B-2951-44A3-8D61-3FC97A982639}"/>
              </a:ext>
            </a:extLst>
          </p:cNvPr>
          <p:cNvSpPr/>
          <p:nvPr/>
        </p:nvSpPr>
        <p:spPr>
          <a:xfrm>
            <a:off x="574470" y="5288436"/>
            <a:ext cx="5521530" cy="938719"/>
          </a:xfrm>
          <a:prstGeom prst="rect">
            <a:avLst/>
          </a:prstGeom>
        </p:spPr>
        <p:txBody>
          <a:bodyPr wrap="square">
            <a:spAutoFit/>
          </a:bodyPr>
          <a:lstStyle/>
          <a:p>
            <a:pPr>
              <a:spcAft>
                <a:spcPts val="600"/>
              </a:spcAft>
            </a:pPr>
            <a:r>
              <a:rPr lang="en-US" sz="1000" b="0" dirty="0">
                <a:latin typeface="Calibri" panose="020F0502020204030204" pitchFamily="34" charset="0"/>
              </a:rPr>
              <a:t>The views and opinions expressed herein are those of the author, who is not affiliated with Hartford Funds. If you are concerned about your brain health or cognitive function, it's a good idea to speak with your doctor or a healthcare professional, who can evaluate your cognitive function and provide recommendations for management and treatment, if necessary.</a:t>
            </a:r>
          </a:p>
          <a:p>
            <a:pPr>
              <a:spcAft>
                <a:spcPts val="600"/>
              </a:spcAft>
            </a:pPr>
            <a:r>
              <a:rPr lang="en-US" sz="1000" b="0" dirty="0">
                <a:latin typeface="Calibri" panose="020F0502020204030204" pitchFamily="34" charset="0"/>
              </a:rPr>
              <a:t>Hartford Funds Distributors, LLC, Member FINRA. </a:t>
            </a:r>
            <a:r>
              <a:rPr lang="en-US" sz="1000" b="0" dirty="0" err="1">
                <a:latin typeface="Calibri" panose="020F0502020204030204" pitchFamily="34" charset="0"/>
              </a:rPr>
              <a:t>SEM_Brain</a:t>
            </a:r>
            <a:r>
              <a:rPr lang="en-US" sz="1000" b="0" dirty="0">
                <a:latin typeface="Calibri" panose="020F0502020204030204" pitchFamily="34" charset="0"/>
              </a:rPr>
              <a:t> </a:t>
            </a:r>
            <a:r>
              <a:rPr lang="en-US" sz="1000" b="0">
                <a:latin typeface="Calibri" panose="020F0502020204030204" pitchFamily="34" charset="0"/>
              </a:rPr>
              <a:t>0423 </a:t>
            </a:r>
            <a:r>
              <a:rPr lang="en-US" sz="1000" b="0" i="0">
                <a:solidFill>
                  <a:srgbClr val="212529"/>
                </a:solidFill>
                <a:effectLst/>
                <a:latin typeface="-apple-system"/>
              </a:rPr>
              <a:t>2845410</a:t>
            </a:r>
            <a:endParaRPr lang="en-US" sz="1000" dirty="0">
              <a:latin typeface="Calibri" panose="020F0502020204030204" pitchFamily="34" charset="0"/>
            </a:endParaRPr>
          </a:p>
        </p:txBody>
      </p:sp>
      <p:sp>
        <p:nvSpPr>
          <p:cNvPr id="6" name="Slide Number Placeholder 5">
            <a:extLst>
              <a:ext uri="{FF2B5EF4-FFF2-40B4-BE49-F238E27FC236}">
                <a16:creationId xmlns:a16="http://schemas.microsoft.com/office/drawing/2014/main" id="{CA1BF19F-2A2B-41ED-B897-24E361F94259}"/>
              </a:ext>
            </a:extLst>
          </p:cNvPr>
          <p:cNvSpPr>
            <a:spLocks noGrp="1"/>
          </p:cNvSpPr>
          <p:nvPr>
            <p:ph type="sldNum" sz="quarter" idx="12"/>
          </p:nvPr>
        </p:nvSpPr>
        <p:spPr/>
        <p:txBody>
          <a:bodyPr/>
          <a:lstStyle/>
          <a:p>
            <a:pPr>
              <a:defRPr/>
            </a:pPr>
            <a:fld id="{8C305B3F-E5A9-4347-88D9-AB79E8B741D3}" type="slidenum">
              <a:rPr lang="en-US" smtClean="0"/>
              <a:pPr>
                <a:defRPr/>
              </a:pPr>
              <a:t>32</a:t>
            </a:fld>
            <a:endParaRPr lang="en-US" dirty="0"/>
          </a:p>
        </p:txBody>
      </p:sp>
      <p:sp>
        <p:nvSpPr>
          <p:cNvPr id="8" name="TextBox 7">
            <a:extLst>
              <a:ext uri="{FF2B5EF4-FFF2-40B4-BE49-F238E27FC236}">
                <a16:creationId xmlns:a16="http://schemas.microsoft.com/office/drawing/2014/main" id="{DDC1B3BD-15B9-DFAC-CC1D-36676D5EABF4}"/>
              </a:ext>
            </a:extLst>
          </p:cNvPr>
          <p:cNvSpPr txBox="1"/>
          <p:nvPr/>
        </p:nvSpPr>
        <p:spPr>
          <a:xfrm>
            <a:off x="7172491" y="5532464"/>
            <a:ext cx="2466474" cy="307777"/>
          </a:xfrm>
          <a:prstGeom prst="rect">
            <a:avLst/>
          </a:prstGeom>
          <a:noFill/>
        </p:spPr>
        <p:txBody>
          <a:bodyPr wrap="square" rtlCol="0">
            <a:spAutoFit/>
          </a:bodyPr>
          <a:lstStyle/>
          <a:p>
            <a:r>
              <a:rPr lang="en-US" sz="1400" b="0" dirty="0">
                <a:latin typeface="Calibri" panose="020F0502020204030204" pitchFamily="34" charset="0"/>
                <a:cs typeface="Calibri" panose="020F0502020204030204" pitchFamily="34" charset="0"/>
              </a:rPr>
              <a:t>Workbook MAI384</a:t>
            </a:r>
          </a:p>
        </p:txBody>
      </p:sp>
      <p:pic>
        <p:nvPicPr>
          <p:cNvPr id="10" name="Picture 9" descr="A picture containing text&#10;&#10;Description automatically generated">
            <a:extLst>
              <a:ext uri="{FF2B5EF4-FFF2-40B4-BE49-F238E27FC236}">
                <a16:creationId xmlns:a16="http://schemas.microsoft.com/office/drawing/2014/main" id="{6D4348C6-1B40-8AD0-DB7A-71379CDE8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704" y="1220627"/>
            <a:ext cx="3293680" cy="4262410"/>
          </a:xfrm>
          <a:prstGeom prst="rect">
            <a:avLst/>
          </a:prstGeom>
          <a:ln w="6350">
            <a:solidFill>
              <a:schemeClr val="tx1"/>
            </a:solid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156575" y="1797784"/>
            <a:ext cx="9066220" cy="3262432"/>
          </a:xfrm>
          <a:prstGeom prst="rect">
            <a:avLst/>
          </a:prstGeom>
          <a:noFill/>
        </p:spPr>
        <p:txBody>
          <a:bodyPr wrap="square" rtlCol="0">
            <a:spAutoFit/>
          </a:bodyPr>
          <a:lstStyle/>
          <a:p>
            <a:pPr>
              <a:spcAft>
                <a:spcPts val="1200"/>
              </a:spcAft>
              <a:buClr>
                <a:srgbClr val="FA7A1E"/>
              </a:buClr>
            </a:pPr>
            <a:r>
              <a:rPr lang="en-US" sz="4400" b="0" dirty="0">
                <a:latin typeface="Calibri" panose="020F0502020204030204" pitchFamily="34" charset="0"/>
                <a:cs typeface="Calibri" panose="020F0502020204030204" pitchFamily="34" charset="0"/>
              </a:rPr>
              <a:t>Agenda</a:t>
            </a:r>
          </a:p>
          <a:p>
            <a:pPr marL="571500" indent="-571500">
              <a:spcAft>
                <a:spcPts val="1200"/>
              </a:spcAft>
              <a:buClr>
                <a:srgbClr val="FA7A1E"/>
              </a:buClr>
              <a:buFont typeface="Wingdings" panose="05000000000000000000" pitchFamily="2" charset="2"/>
              <a:buChar char="§"/>
            </a:pPr>
            <a:r>
              <a:rPr lang="en-US" sz="4400" b="0" dirty="0">
                <a:latin typeface="Calibri" panose="020F0502020204030204" pitchFamily="34" charset="0"/>
                <a:cs typeface="Calibri" panose="020F0502020204030204" pitchFamily="34" charset="0"/>
              </a:rPr>
              <a:t>Your Age vs. your Brain’s Age</a:t>
            </a:r>
          </a:p>
          <a:p>
            <a:pPr marL="571500" indent="-571500">
              <a:spcAft>
                <a:spcPts val="1200"/>
              </a:spcAft>
              <a:buClr>
                <a:srgbClr val="7030A0"/>
              </a:buClr>
              <a:buFont typeface="Wingdings" panose="05000000000000000000" pitchFamily="2" charset="2"/>
              <a:buChar char="§"/>
            </a:pPr>
            <a:r>
              <a:rPr lang="en-US" sz="4400" b="0" dirty="0">
                <a:latin typeface="Calibri" panose="020F0502020204030204" pitchFamily="34" charset="0"/>
                <a:cs typeface="Calibri" panose="020F0502020204030204" pitchFamily="34" charset="0"/>
              </a:rPr>
              <a:t>The Importance of Brain Health</a:t>
            </a:r>
          </a:p>
          <a:p>
            <a:pPr marL="571500" indent="-571500">
              <a:spcAft>
                <a:spcPts val="1200"/>
              </a:spcAft>
              <a:buClr>
                <a:srgbClr val="76BC46"/>
              </a:buClr>
              <a:buFont typeface="Wingdings" panose="05000000000000000000" pitchFamily="2" charset="2"/>
              <a:buChar char="§"/>
            </a:pPr>
            <a:r>
              <a:rPr lang="en-US" sz="4400" b="0" dirty="0">
                <a:latin typeface="Calibri" panose="020F0502020204030204" pitchFamily="34" charset="0"/>
                <a:cs typeface="Calibri" panose="020F0502020204030204" pitchFamily="34" charset="0"/>
              </a:rPr>
              <a:t>How to Age-Proof Your Brain</a:t>
            </a:r>
          </a:p>
        </p:txBody>
      </p:sp>
      <p:sp>
        <p:nvSpPr>
          <p:cNvPr id="2" name="Slide Number Placeholder 1">
            <a:extLst>
              <a:ext uri="{FF2B5EF4-FFF2-40B4-BE49-F238E27FC236}">
                <a16:creationId xmlns:a16="http://schemas.microsoft.com/office/drawing/2014/main" id="{1C9B9D0D-0B51-4F11-93AB-8A927EDBABC0}"/>
              </a:ext>
            </a:extLst>
          </p:cNvPr>
          <p:cNvSpPr>
            <a:spLocks noGrp="1"/>
          </p:cNvSpPr>
          <p:nvPr>
            <p:ph type="sldNum" sz="quarter" idx="12"/>
          </p:nvPr>
        </p:nvSpPr>
        <p:spPr/>
        <p:txBody>
          <a:bodyPr/>
          <a:lstStyle/>
          <a:p>
            <a:pPr>
              <a:defRPr/>
            </a:pPr>
            <a:fld id="{8C305B3F-E5A9-4347-88D9-AB79E8B741D3}" type="slidenum">
              <a:rPr lang="en-US" smtClean="0"/>
              <a:pPr>
                <a:defRPr/>
              </a:pPr>
              <a:t>4</a:t>
            </a:fld>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8D7E92-2626-71A8-7648-609A0FFFABFC}"/>
              </a:ext>
            </a:extLst>
          </p:cNvPr>
          <p:cNvPicPr>
            <a:picLocks noChangeAspect="1"/>
          </p:cNvPicPr>
          <p:nvPr/>
        </p:nvPicPr>
        <p:blipFill>
          <a:blip r:embed="rId3"/>
          <a:stretch>
            <a:fillRect/>
          </a:stretch>
        </p:blipFill>
        <p:spPr>
          <a:xfrm>
            <a:off x="-98323" y="709"/>
            <a:ext cx="12290323" cy="6911876"/>
          </a:xfrm>
          <a:prstGeom prst="rect">
            <a:avLst/>
          </a:prstGeom>
        </p:spPr>
      </p:pic>
      <p:sp>
        <p:nvSpPr>
          <p:cNvPr id="2" name="Slide Number Placeholder 1">
            <a:extLst>
              <a:ext uri="{FF2B5EF4-FFF2-40B4-BE49-F238E27FC236}">
                <a16:creationId xmlns:a16="http://schemas.microsoft.com/office/drawing/2014/main" id="{6582D3C2-667B-4D7D-B3DC-46B327E6702E}"/>
              </a:ext>
            </a:extLst>
          </p:cNvPr>
          <p:cNvSpPr>
            <a:spLocks noGrp="1"/>
          </p:cNvSpPr>
          <p:nvPr>
            <p:ph type="sldNum" sz="quarter" idx="4"/>
          </p:nvPr>
        </p:nvSpPr>
        <p:spPr/>
        <p:txBody>
          <a:bodyPr/>
          <a:lstStyle/>
          <a:p>
            <a:pPr>
              <a:defRPr/>
            </a:pPr>
            <a:fld id="{098F27AE-F8A1-453E-8C2F-3FD5FC6AA2AE}" type="slidenum">
              <a:rPr lang="en-US" smtClean="0"/>
              <a:pPr>
                <a:defRPr/>
              </a:pPr>
              <a:t>5</a:t>
            </a:fld>
            <a:endParaRPr lang="en-US" dirty="0"/>
          </a:p>
        </p:txBody>
      </p:sp>
      <p:sp>
        <p:nvSpPr>
          <p:cNvPr id="3" name="Rectangle 24">
            <a:extLst>
              <a:ext uri="{FF2B5EF4-FFF2-40B4-BE49-F238E27FC236}">
                <a16:creationId xmlns:a16="http://schemas.microsoft.com/office/drawing/2014/main" id="{417C160D-43AF-3373-E874-B428340C5A79}"/>
              </a:ext>
            </a:extLst>
          </p:cNvPr>
          <p:cNvSpPr>
            <a:spLocks noChangeArrowheads="1"/>
          </p:cNvSpPr>
          <p:nvPr/>
        </p:nvSpPr>
        <p:spPr bwMode="auto">
          <a:xfrm>
            <a:off x="3093194" y="655628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bg1"/>
                </a:solidFill>
                <a:latin typeface="Calibri" panose="020F0502020204030204" pitchFamily="34" charset="0"/>
                <a:cs typeface="ＭＳ Ｐゴシック"/>
              </a:rPr>
              <a:t>© 2023 by Hartford Funds</a:t>
            </a:r>
            <a:endParaRPr lang="en-US" sz="800" b="0" dirty="0">
              <a:solidFill>
                <a:schemeClr val="bg1"/>
              </a:solidFill>
              <a:latin typeface="Calibri" panose="020F0502020204030204" pitchFamily="34" charset="0"/>
              <a:cs typeface="ＭＳ Ｐゴシック"/>
            </a:endParaRPr>
          </a:p>
        </p:txBody>
      </p:sp>
      <p:sp>
        <p:nvSpPr>
          <p:cNvPr id="4" name="Rectangle 3">
            <a:extLst>
              <a:ext uri="{FF2B5EF4-FFF2-40B4-BE49-F238E27FC236}">
                <a16:creationId xmlns:a16="http://schemas.microsoft.com/office/drawing/2014/main" id="{0AC141A5-B4A5-EFE9-0275-41D67C8C9E20}"/>
              </a:ext>
            </a:extLst>
          </p:cNvPr>
          <p:cNvSpPr/>
          <p:nvPr/>
        </p:nvSpPr>
        <p:spPr>
          <a:xfrm>
            <a:off x="-1" y="2825393"/>
            <a:ext cx="4727643" cy="1330950"/>
          </a:xfrm>
          <a:prstGeom prst="rect">
            <a:avLst/>
          </a:prstGeom>
          <a:blipFill dpi="0" rotWithShape="1">
            <a:blip r:embed="rId4">
              <a:alphaModFix amt="9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itle 1">
            <a:extLst>
              <a:ext uri="{FF2B5EF4-FFF2-40B4-BE49-F238E27FC236}">
                <a16:creationId xmlns:a16="http://schemas.microsoft.com/office/drawing/2014/main" id="{91F1995C-C4CA-191F-E34C-D5D837073C24}"/>
              </a:ext>
            </a:extLst>
          </p:cNvPr>
          <p:cNvSpPr txBox="1">
            <a:spLocks/>
          </p:cNvSpPr>
          <p:nvPr/>
        </p:nvSpPr>
        <p:spPr>
          <a:xfrm>
            <a:off x="926529" y="3056015"/>
            <a:ext cx="3470373" cy="990600"/>
          </a:xfrm>
          <a:prstGeom prst="rect">
            <a:avLst/>
          </a:prstGeom>
        </p:spPr>
        <p:txBody>
          <a:bodyPr>
            <a:noAutofit/>
          </a:bodyPr>
          <a:lstStyle>
            <a:lvl1pPr algn="l" rtl="0" fontAlgn="base">
              <a:spcBef>
                <a:spcPct val="0"/>
              </a:spcBef>
              <a:spcAft>
                <a:spcPct val="0"/>
              </a:spcAft>
              <a:defRPr sz="3500">
                <a:solidFill>
                  <a:schemeClr val="tx1"/>
                </a:solidFill>
                <a:latin typeface="Arial" pitchFamily="34" charset="0"/>
                <a:ea typeface="+mj-ea"/>
                <a:cs typeface="Arial" pitchFamily="34" charset="0"/>
              </a:defRPr>
            </a:lvl1pPr>
            <a:lvl2pPr algn="l" rtl="0" fontAlgn="base">
              <a:spcBef>
                <a:spcPct val="0"/>
              </a:spcBef>
              <a:spcAft>
                <a:spcPct val="0"/>
              </a:spcAft>
              <a:defRPr sz="3500">
                <a:solidFill>
                  <a:schemeClr val="tx1"/>
                </a:solidFill>
                <a:latin typeface="Arial" charset="0"/>
                <a:cs typeface="Arial" charset="0"/>
              </a:defRPr>
            </a:lvl2pPr>
            <a:lvl3pPr algn="l" rtl="0" fontAlgn="base">
              <a:spcBef>
                <a:spcPct val="0"/>
              </a:spcBef>
              <a:spcAft>
                <a:spcPct val="0"/>
              </a:spcAft>
              <a:defRPr sz="3500">
                <a:solidFill>
                  <a:schemeClr val="tx1"/>
                </a:solidFill>
                <a:latin typeface="Arial" charset="0"/>
                <a:cs typeface="Arial" charset="0"/>
              </a:defRPr>
            </a:lvl3pPr>
            <a:lvl4pPr algn="l" rtl="0" fontAlgn="base">
              <a:spcBef>
                <a:spcPct val="0"/>
              </a:spcBef>
              <a:spcAft>
                <a:spcPct val="0"/>
              </a:spcAft>
              <a:defRPr sz="3500">
                <a:solidFill>
                  <a:schemeClr val="tx1"/>
                </a:solidFill>
                <a:latin typeface="Arial" charset="0"/>
                <a:cs typeface="Arial" charset="0"/>
              </a:defRPr>
            </a:lvl4pPr>
            <a:lvl5pPr algn="l" rtl="0" fontAlgn="base">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a:lstStyle>
          <a:p>
            <a:pPr>
              <a:lnSpc>
                <a:spcPts val="3300"/>
              </a:lnSpc>
            </a:pPr>
            <a:r>
              <a:rPr lang="en-US" sz="3200" kern="0" dirty="0">
                <a:solidFill>
                  <a:schemeClr val="bg1"/>
                </a:solidFill>
                <a:latin typeface="Calibri" panose="020F0502020204030204" pitchFamily="34" charset="0"/>
                <a:cs typeface="Calibri" panose="020F0502020204030204" pitchFamily="34" charset="0"/>
              </a:rPr>
              <a:t>Your Age vs. </a:t>
            </a:r>
            <a:br>
              <a:rPr lang="en-US" sz="3200" kern="0" dirty="0">
                <a:solidFill>
                  <a:schemeClr val="bg1"/>
                </a:solidFill>
                <a:latin typeface="Calibri" panose="020F0502020204030204" pitchFamily="34" charset="0"/>
                <a:cs typeface="Calibri" panose="020F0502020204030204" pitchFamily="34" charset="0"/>
              </a:rPr>
            </a:br>
            <a:r>
              <a:rPr lang="en-US" sz="3200" kern="0" dirty="0">
                <a:solidFill>
                  <a:schemeClr val="bg1"/>
                </a:solidFill>
                <a:latin typeface="Calibri" panose="020F0502020204030204" pitchFamily="34" charset="0"/>
                <a:cs typeface="Calibri" panose="020F0502020204030204" pitchFamily="34" charset="0"/>
              </a:rPr>
              <a:t>your Brain’s Age</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239584-7E91-857A-69A6-9E75A71FEB3B}"/>
              </a:ext>
            </a:extLst>
          </p:cNvPr>
          <p:cNvPicPr>
            <a:picLocks noChangeAspect="1"/>
          </p:cNvPicPr>
          <p:nvPr/>
        </p:nvPicPr>
        <p:blipFill rotWithShape="1">
          <a:blip r:embed="rId3"/>
          <a:srcRect t="7885" b="3297"/>
          <a:stretch/>
        </p:blipFill>
        <p:spPr>
          <a:xfrm>
            <a:off x="7704820" y="766915"/>
            <a:ext cx="4569507" cy="6091085"/>
          </a:xfrm>
          <a:prstGeom prst="rect">
            <a:avLst/>
          </a:prstGeom>
        </p:spPr>
      </p:pic>
      <p:sp>
        <p:nvSpPr>
          <p:cNvPr id="3" name="Slide Number Placeholder 2">
            <a:extLst>
              <a:ext uri="{FF2B5EF4-FFF2-40B4-BE49-F238E27FC236}">
                <a16:creationId xmlns:a16="http://schemas.microsoft.com/office/drawing/2014/main" id="{E094FD22-63EF-4CFC-BD50-B5A2DCDC81B7}"/>
              </a:ext>
            </a:extLst>
          </p:cNvPr>
          <p:cNvSpPr>
            <a:spLocks noGrp="1"/>
          </p:cNvSpPr>
          <p:nvPr>
            <p:ph type="sldNum" sz="quarter" idx="4"/>
          </p:nvPr>
        </p:nvSpPr>
        <p:spPr/>
        <p:txBody>
          <a:bodyPr/>
          <a:lstStyle/>
          <a:p>
            <a:pPr>
              <a:defRPr/>
            </a:pPr>
            <a:fld id="{098F27AE-F8A1-453E-8C2F-3FD5FC6AA2AE}" type="slidenum">
              <a:rPr lang="en-US" smtClean="0"/>
              <a:pPr>
                <a:defRPr/>
              </a:pPr>
              <a:t>6</a:t>
            </a:fld>
            <a:endParaRPr lang="en-US" dirty="0"/>
          </a:p>
        </p:txBody>
      </p:sp>
      <p:sp>
        <p:nvSpPr>
          <p:cNvPr id="5" name="TextBox 4">
            <a:extLst>
              <a:ext uri="{FF2B5EF4-FFF2-40B4-BE49-F238E27FC236}">
                <a16:creationId xmlns:a16="http://schemas.microsoft.com/office/drawing/2014/main" id="{39C1BD3C-D66A-4631-9979-F1B348E8D97A}"/>
              </a:ext>
            </a:extLst>
          </p:cNvPr>
          <p:cNvSpPr txBox="1"/>
          <p:nvPr/>
        </p:nvSpPr>
        <p:spPr>
          <a:xfrm>
            <a:off x="3842221" y="2367170"/>
            <a:ext cx="4507557" cy="2123658"/>
          </a:xfrm>
          <a:prstGeom prst="rect">
            <a:avLst/>
          </a:prstGeom>
          <a:noFill/>
        </p:spPr>
        <p:txBody>
          <a:bodyPr wrap="square" rtlCol="0">
            <a:spAutoFit/>
          </a:bodyPr>
          <a:lstStyle/>
          <a:p>
            <a:pPr algn="ctr">
              <a:spcAft>
                <a:spcPts val="1200"/>
              </a:spcAft>
            </a:pPr>
            <a:r>
              <a:rPr kumimoji="0" lang="en-US" altLang="en-US" sz="44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Your Brain May Not Be the Same Age as You</a:t>
            </a:r>
            <a:endParaRPr kumimoji="0" lang="en-US" altLang="en-US" sz="4400" b="0" i="0" u="none" strike="noStrike" cap="none" normalizeH="0" baseline="0" dirty="0">
              <a:ln>
                <a:noFill/>
              </a:ln>
              <a:effectLst/>
              <a:latin typeface="Calibri" panose="020F0502020204030204" pitchFamily="34" charset="0"/>
            </a:endParaRPr>
          </a:p>
        </p:txBody>
      </p:sp>
      <p:pic>
        <p:nvPicPr>
          <p:cNvPr id="6" name="Picture 5">
            <a:extLst>
              <a:ext uri="{FF2B5EF4-FFF2-40B4-BE49-F238E27FC236}">
                <a16:creationId xmlns:a16="http://schemas.microsoft.com/office/drawing/2014/main" id="{4CE7597D-CE45-3099-F284-0AEB343687ED}"/>
              </a:ext>
            </a:extLst>
          </p:cNvPr>
          <p:cNvPicPr>
            <a:picLocks noChangeAspect="1"/>
          </p:cNvPicPr>
          <p:nvPr/>
        </p:nvPicPr>
        <p:blipFill>
          <a:blip r:embed="rId4"/>
          <a:stretch>
            <a:fillRect/>
          </a:stretch>
        </p:blipFill>
        <p:spPr>
          <a:xfrm>
            <a:off x="762000" y="1709779"/>
            <a:ext cx="3017782" cy="3438442"/>
          </a:xfrm>
          <a:prstGeom prst="rect">
            <a:avLst/>
          </a:prstGeom>
        </p:spPr>
      </p:pic>
    </p:spTree>
    <p:extLst>
      <p:ext uri="{BB962C8B-B14F-4D97-AF65-F5344CB8AC3E}">
        <p14:creationId xmlns:p14="http://schemas.microsoft.com/office/powerpoint/2010/main" val="10662842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894CD-31AD-488F-8FAE-3F7719587C66}"/>
              </a:ext>
            </a:extLst>
          </p:cNvPr>
          <p:cNvSpPr>
            <a:spLocks noGrp="1"/>
          </p:cNvSpPr>
          <p:nvPr>
            <p:ph type="sldNum" sz="quarter" idx="4"/>
          </p:nvPr>
        </p:nvSpPr>
        <p:spPr/>
        <p:txBody>
          <a:bodyPr/>
          <a:lstStyle/>
          <a:p>
            <a:pPr>
              <a:defRPr/>
            </a:pPr>
            <a:fld id="{098F27AE-F8A1-453E-8C2F-3FD5FC6AA2AE}" type="slidenum">
              <a:rPr lang="en-US" smtClean="0"/>
              <a:pPr>
                <a:defRPr/>
              </a:pPr>
              <a:t>7</a:t>
            </a:fld>
            <a:endParaRPr lang="en-US" dirty="0"/>
          </a:p>
        </p:txBody>
      </p:sp>
      <p:sp>
        <p:nvSpPr>
          <p:cNvPr id="7" name="TextBox 6">
            <a:extLst>
              <a:ext uri="{FF2B5EF4-FFF2-40B4-BE49-F238E27FC236}">
                <a16:creationId xmlns:a16="http://schemas.microsoft.com/office/drawing/2014/main" id="{4ED9D8C2-F573-4F0B-807A-A6A7F587C3F8}"/>
              </a:ext>
            </a:extLst>
          </p:cNvPr>
          <p:cNvSpPr txBox="1"/>
          <p:nvPr/>
        </p:nvSpPr>
        <p:spPr>
          <a:xfrm>
            <a:off x="595965" y="2367171"/>
            <a:ext cx="3339163" cy="2123658"/>
          </a:xfrm>
          <a:prstGeom prst="rect">
            <a:avLst/>
          </a:prstGeom>
          <a:noFill/>
        </p:spPr>
        <p:txBody>
          <a:bodyPr wrap="square" rtlCol="0">
            <a:spAutoFit/>
          </a:bodyPr>
          <a:lstStyle/>
          <a:p>
            <a:r>
              <a:rPr lang="en-US" sz="4400" b="0" dirty="0">
                <a:latin typeface="Calibri" panose="020F0502020204030204" pitchFamily="34" charset="0"/>
                <a:cs typeface="Calibri" panose="020F0502020204030204" pitchFamily="34" charset="0"/>
              </a:rPr>
              <a:t>Super-Agers Have Younger Brains</a:t>
            </a:r>
          </a:p>
        </p:txBody>
      </p:sp>
      <p:pic>
        <p:nvPicPr>
          <p:cNvPr id="2" name="Picture 1">
            <a:extLst>
              <a:ext uri="{FF2B5EF4-FFF2-40B4-BE49-F238E27FC236}">
                <a16:creationId xmlns:a16="http://schemas.microsoft.com/office/drawing/2014/main" id="{DE1787EE-3676-0356-5DD0-4CE162B74859}"/>
              </a:ext>
            </a:extLst>
          </p:cNvPr>
          <p:cNvPicPr>
            <a:picLocks noChangeAspect="1"/>
          </p:cNvPicPr>
          <p:nvPr/>
        </p:nvPicPr>
        <p:blipFill>
          <a:blip r:embed="rId3"/>
          <a:stretch>
            <a:fillRect/>
          </a:stretch>
        </p:blipFill>
        <p:spPr>
          <a:xfrm>
            <a:off x="4189395" y="1219200"/>
            <a:ext cx="7406640" cy="4937760"/>
          </a:xfrm>
          <a:prstGeom prst="rect">
            <a:avLst/>
          </a:prstGeom>
        </p:spPr>
      </p:pic>
    </p:spTree>
    <p:extLst>
      <p:ext uri="{BB962C8B-B14F-4D97-AF65-F5344CB8AC3E}">
        <p14:creationId xmlns:p14="http://schemas.microsoft.com/office/powerpoint/2010/main" val="26903331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D4B5AE-8852-4D76-8844-B7013250FA73}"/>
              </a:ext>
            </a:extLst>
          </p:cNvPr>
          <p:cNvSpPr txBox="1"/>
          <p:nvPr/>
        </p:nvSpPr>
        <p:spPr>
          <a:xfrm>
            <a:off x="581358" y="2395476"/>
            <a:ext cx="4291267" cy="1446550"/>
          </a:xfrm>
          <a:prstGeom prst="rect">
            <a:avLst/>
          </a:prstGeom>
          <a:noFill/>
        </p:spPr>
        <p:txBody>
          <a:bodyPr wrap="square" rtlCol="0">
            <a:spAutoFit/>
          </a:bodyPr>
          <a:lstStyle/>
          <a:p>
            <a:pPr algn="ctr"/>
            <a:r>
              <a:rPr lang="en-US" sz="4400" b="0" dirty="0">
                <a:latin typeface="Calibri" panose="020F0502020204030204" pitchFamily="34" charset="0"/>
                <a:cs typeface="Calibri" panose="020F0502020204030204" pitchFamily="34" charset="0"/>
              </a:rPr>
              <a:t>Get a Sense of Your Brain Age</a:t>
            </a:r>
          </a:p>
        </p:txBody>
      </p:sp>
      <p:sp>
        <p:nvSpPr>
          <p:cNvPr id="4" name="TextBox 3">
            <a:extLst>
              <a:ext uri="{FF2B5EF4-FFF2-40B4-BE49-F238E27FC236}">
                <a16:creationId xmlns:a16="http://schemas.microsoft.com/office/drawing/2014/main" id="{5B6B58C6-0A63-4256-A97C-E8D87658F2C4}"/>
              </a:ext>
            </a:extLst>
          </p:cNvPr>
          <p:cNvSpPr txBox="1"/>
          <p:nvPr/>
        </p:nvSpPr>
        <p:spPr>
          <a:xfrm>
            <a:off x="5649238" y="1720840"/>
            <a:ext cx="5961404" cy="3416320"/>
          </a:xfrm>
          <a:prstGeom prst="rect">
            <a:avLst/>
          </a:prstGeom>
          <a:noFill/>
        </p:spPr>
        <p:txBody>
          <a:bodyPr wrap="square" rtlCol="0">
            <a:spAutoFit/>
          </a:bodyPr>
          <a:lstStyle/>
          <a:p>
            <a:pPr marL="342900" indent="-342900">
              <a:spcAft>
                <a:spcPts val="600"/>
              </a:spcAft>
              <a:buFont typeface="+mj-lt"/>
              <a:buAutoNum type="arabicPeriod"/>
            </a:pPr>
            <a:r>
              <a:rPr lang="en-US" sz="2800" b="0" dirty="0">
                <a:latin typeface="Calibri" panose="020F0502020204030204" pitchFamily="34" charset="0"/>
                <a:cs typeface="Calibri" panose="020F0502020204030204" pitchFamily="34" charset="0"/>
              </a:rPr>
              <a:t>How well can I manage my day?</a:t>
            </a:r>
          </a:p>
          <a:p>
            <a:pPr marL="342900" indent="-342900">
              <a:spcAft>
                <a:spcPts val="600"/>
              </a:spcAft>
              <a:buFont typeface="+mj-lt"/>
              <a:buAutoNum type="arabicPeriod"/>
            </a:pPr>
            <a:r>
              <a:rPr lang="en-US" sz="2800" b="0" dirty="0">
                <a:latin typeface="Calibri" panose="020F0502020204030204" pitchFamily="34" charset="0"/>
                <a:cs typeface="Calibri" panose="020F0502020204030204" pitchFamily="34" charset="0"/>
              </a:rPr>
              <a:t>How well can I remember important information?</a:t>
            </a:r>
          </a:p>
          <a:p>
            <a:pPr marL="342900" indent="-342900">
              <a:spcAft>
                <a:spcPts val="600"/>
              </a:spcAft>
              <a:buFont typeface="+mj-lt"/>
              <a:buAutoNum type="arabicPeriod"/>
            </a:pPr>
            <a:r>
              <a:rPr lang="en-US" sz="2800" b="0" dirty="0">
                <a:latin typeface="Calibri" panose="020F0502020204030204" pitchFamily="34" charset="0"/>
                <a:cs typeface="Calibri" panose="020F0502020204030204" pitchFamily="34" charset="0"/>
              </a:rPr>
              <a:t>How well can I move and maintain balance?</a:t>
            </a:r>
          </a:p>
          <a:p>
            <a:pPr marL="342900" indent="-342900">
              <a:spcAft>
                <a:spcPts val="600"/>
              </a:spcAft>
              <a:buFont typeface="+mj-lt"/>
              <a:buAutoNum type="arabicPeriod"/>
            </a:pPr>
            <a:r>
              <a:rPr lang="en-US" sz="2800" b="0" dirty="0">
                <a:latin typeface="Calibri" panose="020F0502020204030204" pitchFamily="34" charset="0"/>
                <a:cs typeface="Calibri" panose="020F0502020204030204" pitchFamily="34" charset="0"/>
              </a:rPr>
              <a:t>How fast can I walk?</a:t>
            </a:r>
          </a:p>
          <a:p>
            <a:pPr marL="342900" indent="-342900">
              <a:spcAft>
                <a:spcPts val="600"/>
              </a:spcAft>
              <a:buFont typeface="+mj-lt"/>
              <a:buAutoNum type="arabicPeriod"/>
            </a:pPr>
            <a:r>
              <a:rPr lang="en-US" sz="2800" b="0" dirty="0">
                <a:latin typeface="Calibri" panose="020F0502020204030204" pitchFamily="34" charset="0"/>
                <a:cs typeface="Calibri" panose="020F0502020204030204" pitchFamily="34" charset="0"/>
              </a:rPr>
              <a:t>How old do I feel?</a:t>
            </a:r>
          </a:p>
        </p:txBody>
      </p:sp>
      <p:sp>
        <p:nvSpPr>
          <p:cNvPr id="5" name="Slide Number Placeholder 4">
            <a:extLst>
              <a:ext uri="{FF2B5EF4-FFF2-40B4-BE49-F238E27FC236}">
                <a16:creationId xmlns:a16="http://schemas.microsoft.com/office/drawing/2014/main" id="{C9ABB13E-A604-44C4-9C8F-A9EA9AEFB077}"/>
              </a:ext>
            </a:extLst>
          </p:cNvPr>
          <p:cNvSpPr>
            <a:spLocks noGrp="1"/>
          </p:cNvSpPr>
          <p:nvPr>
            <p:ph type="sldNum" sz="quarter" idx="4"/>
          </p:nvPr>
        </p:nvSpPr>
        <p:spPr/>
        <p:txBody>
          <a:bodyPr/>
          <a:lstStyle/>
          <a:p>
            <a:pPr>
              <a:defRPr/>
            </a:pPr>
            <a:fld id="{098F27AE-F8A1-453E-8C2F-3FD5FC6AA2AE}" type="slidenum">
              <a:rPr lang="en-US" smtClean="0"/>
              <a:pPr>
                <a:defRPr/>
              </a:pPr>
              <a:t>8</a:t>
            </a:fld>
            <a:endParaRPr lang="en-US" dirty="0"/>
          </a:p>
        </p:txBody>
      </p:sp>
    </p:spTree>
    <p:extLst>
      <p:ext uri="{BB962C8B-B14F-4D97-AF65-F5344CB8AC3E}">
        <p14:creationId xmlns:p14="http://schemas.microsoft.com/office/powerpoint/2010/main" val="20712616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B5839D-638E-ECEE-0766-BF0F19DB0F2A}"/>
              </a:ext>
            </a:extLst>
          </p:cNvPr>
          <p:cNvPicPr>
            <a:picLocks noChangeAspect="1"/>
          </p:cNvPicPr>
          <p:nvPr/>
        </p:nvPicPr>
        <p:blipFill>
          <a:blip r:embed="rId3"/>
          <a:stretch>
            <a:fillRect/>
          </a:stretch>
        </p:blipFill>
        <p:spPr>
          <a:xfrm>
            <a:off x="2848288" y="3519854"/>
            <a:ext cx="6979920" cy="3436620"/>
          </a:xfrm>
          <a:prstGeom prst="rect">
            <a:avLst/>
          </a:prstGeom>
        </p:spPr>
      </p:pic>
      <p:pic>
        <p:nvPicPr>
          <p:cNvPr id="16" name="Picture 15">
            <a:extLst>
              <a:ext uri="{FF2B5EF4-FFF2-40B4-BE49-F238E27FC236}">
                <a16:creationId xmlns:a16="http://schemas.microsoft.com/office/drawing/2014/main" id="{FA150B26-2200-4FC8-9DD2-97CBD4865E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493" t="-1294" r="-5087" b="-3942"/>
          <a:stretch/>
        </p:blipFill>
        <p:spPr>
          <a:xfrm>
            <a:off x="7600292" y="924586"/>
            <a:ext cx="4278857" cy="3153928"/>
          </a:xfrm>
          <a:prstGeom prst="rect">
            <a:avLst/>
          </a:prstGeom>
        </p:spPr>
      </p:pic>
      <p:pic>
        <p:nvPicPr>
          <p:cNvPr id="15" name="Picture 14">
            <a:extLst>
              <a:ext uri="{FF2B5EF4-FFF2-40B4-BE49-F238E27FC236}">
                <a16:creationId xmlns:a16="http://schemas.microsoft.com/office/drawing/2014/main" id="{FEEEEDC4-A193-4CDB-81E4-B459293266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5380"/>
          <a:stretch/>
        </p:blipFill>
        <p:spPr>
          <a:xfrm>
            <a:off x="1081316" y="794006"/>
            <a:ext cx="4088424" cy="2863594"/>
          </a:xfrm>
          <a:prstGeom prst="rect">
            <a:avLst/>
          </a:prstGeom>
        </p:spPr>
      </p:pic>
      <p:sp>
        <p:nvSpPr>
          <p:cNvPr id="11" name="TextBox 10">
            <a:extLst>
              <a:ext uri="{FF2B5EF4-FFF2-40B4-BE49-F238E27FC236}">
                <a16:creationId xmlns:a16="http://schemas.microsoft.com/office/drawing/2014/main" id="{E54E51F1-B5B9-4AB0-A3B4-B7D78A6CCBEC}"/>
              </a:ext>
            </a:extLst>
          </p:cNvPr>
          <p:cNvSpPr txBox="1"/>
          <p:nvPr/>
        </p:nvSpPr>
        <p:spPr>
          <a:xfrm>
            <a:off x="8411639" y="1563527"/>
            <a:ext cx="2801302" cy="1054135"/>
          </a:xfrm>
          <a:prstGeom prst="rect">
            <a:avLst/>
          </a:prstGeom>
          <a:noFill/>
        </p:spPr>
        <p:txBody>
          <a:bodyPr wrap="square">
            <a:spAutoFit/>
          </a:bodyPr>
          <a:lstStyle/>
          <a:p>
            <a:pPr marL="0" marR="0" indent="0" algn="ctr" defTabSz="914400" rtl="0" eaLnBrk="1" fontAlgn="base" latinLnBrk="0" hangingPunct="1">
              <a:lnSpc>
                <a:spcPts val="2500"/>
              </a:lnSpc>
              <a:spcBef>
                <a:spcPct val="0"/>
              </a:spcBef>
              <a:spcAft>
                <a:spcPct val="0"/>
              </a:spcAft>
              <a:buClrTx/>
              <a:buSzTx/>
              <a:buFontTx/>
              <a:buNone/>
              <a:tabLst/>
            </a:pPr>
            <a:r>
              <a:rPr kumimoji="0" lang="en-US" sz="240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“I have relatives with dementia; it’s in my genes”</a:t>
            </a:r>
            <a:endParaRPr kumimoji="0" lang="en-US" sz="2400" i="0" u="none" strike="noStrike" cap="none" normalizeH="0" baseline="0" dirty="0">
              <a:ln>
                <a:noFill/>
              </a:ln>
              <a:solidFill>
                <a:schemeClr val="bg1"/>
              </a:solidFill>
              <a:effectLst/>
              <a:latin typeface="Calibri" panose="020F0502020204030204" pitchFamily="34" charset="0"/>
            </a:endParaRPr>
          </a:p>
        </p:txBody>
      </p:sp>
      <p:sp>
        <p:nvSpPr>
          <p:cNvPr id="12" name="TextBox 11">
            <a:extLst>
              <a:ext uri="{FF2B5EF4-FFF2-40B4-BE49-F238E27FC236}">
                <a16:creationId xmlns:a16="http://schemas.microsoft.com/office/drawing/2014/main" id="{C5B92708-76E7-4CD4-A582-BAAF767D0F25}"/>
              </a:ext>
            </a:extLst>
          </p:cNvPr>
          <p:cNvSpPr txBox="1"/>
          <p:nvPr/>
        </p:nvSpPr>
        <p:spPr>
          <a:xfrm>
            <a:off x="1251130" y="1524751"/>
            <a:ext cx="2892743" cy="1375826"/>
          </a:xfrm>
          <a:prstGeom prst="rect">
            <a:avLst/>
          </a:prstGeom>
          <a:noFill/>
        </p:spPr>
        <p:txBody>
          <a:bodyPr wrap="square">
            <a:spAutoFit/>
          </a:bodyPr>
          <a:lstStyle/>
          <a:p>
            <a:pPr marL="0" marR="0" indent="0" algn="ctr" defTabSz="914400" rtl="0" eaLnBrk="1" fontAlgn="base" latinLnBrk="0" hangingPunct="1">
              <a:lnSpc>
                <a:spcPts val="2500"/>
              </a:lnSpc>
              <a:spcBef>
                <a:spcPct val="0"/>
              </a:spcBef>
              <a:spcAft>
                <a:spcPct val="0"/>
              </a:spcAft>
              <a:buClrTx/>
              <a:buSzTx/>
              <a:buFontTx/>
              <a:buNone/>
              <a:tabLst/>
            </a:pPr>
            <a:r>
              <a:rPr kumimoji="0" lang="en-US" sz="2400" i="0" u="none" strike="noStrike" cap="none" normalizeH="0" baseline="0">
                <a:ln>
                  <a:noFill/>
                </a:ln>
                <a:solidFill>
                  <a:schemeClr val="bg1"/>
                </a:solidFill>
                <a:effectLst/>
                <a:latin typeface="Calibri" panose="020F0502020204030204" pitchFamily="34" charset="0"/>
                <a:cs typeface="Calibri" panose="020F0502020204030204" pitchFamily="34" charset="0"/>
              </a:rPr>
              <a:t>“Oh</a:t>
            </a:r>
            <a:r>
              <a:rPr kumimoji="0" lang="en-US" sz="240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that’s </a:t>
            </a:r>
            <a:br>
              <a:rPr kumimoji="0" lang="en-US" sz="2400" i="0" u="none" strike="noStrike" cap="none" normalizeH="0" baseline="0" dirty="0">
                <a:ln>
                  <a:noFill/>
                </a:ln>
                <a:solidFill>
                  <a:schemeClr val="bg1"/>
                </a:solidFill>
                <a:effectLst/>
                <a:latin typeface="Calibri" panose="020F0502020204030204" pitchFamily="34" charset="0"/>
                <a:cs typeface="Calibri" panose="020F0502020204030204" pitchFamily="34" charset="0"/>
              </a:rPr>
            </a:br>
            <a:r>
              <a:rPr kumimoji="0" lang="en-US" sz="240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part of normal aging. There’s nothing </a:t>
            </a:r>
            <a:br>
              <a:rPr kumimoji="0" lang="en-US" sz="2400" i="0" u="none" strike="noStrike" cap="none" normalizeH="0" baseline="0" dirty="0">
                <a:ln>
                  <a:noFill/>
                </a:ln>
                <a:solidFill>
                  <a:schemeClr val="bg1"/>
                </a:solidFill>
                <a:effectLst/>
                <a:latin typeface="Calibri" panose="020F0502020204030204" pitchFamily="34" charset="0"/>
                <a:cs typeface="Calibri" panose="020F0502020204030204" pitchFamily="34" charset="0"/>
              </a:rPr>
            </a:br>
            <a:r>
              <a:rPr kumimoji="0" lang="en-US" sz="240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I can </a:t>
            </a:r>
            <a:r>
              <a:rPr kumimoji="0" lang="en-US" sz="2400" i="0" u="none" strike="noStrike" cap="none" normalizeH="0" baseline="0">
                <a:ln>
                  <a:noFill/>
                </a:ln>
                <a:solidFill>
                  <a:schemeClr val="bg1"/>
                </a:solidFill>
                <a:effectLst/>
                <a:latin typeface="Calibri" panose="020F0502020204030204" pitchFamily="34" charset="0"/>
                <a:cs typeface="Calibri" panose="020F0502020204030204" pitchFamily="34" charset="0"/>
              </a:rPr>
              <a:t>do.”</a:t>
            </a:r>
            <a:endParaRPr kumimoji="0" lang="en-US" sz="240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16C0E609-DC18-4FF0-A35E-A8C49A13B982}"/>
              </a:ext>
            </a:extLst>
          </p:cNvPr>
          <p:cNvSpPr>
            <a:spLocks noGrp="1"/>
          </p:cNvSpPr>
          <p:nvPr>
            <p:ph type="sldNum" sz="quarter" idx="4"/>
          </p:nvPr>
        </p:nvSpPr>
        <p:spPr/>
        <p:txBody>
          <a:bodyPr/>
          <a:lstStyle/>
          <a:p>
            <a:pPr>
              <a:defRPr/>
            </a:pPr>
            <a:fld id="{098F27AE-F8A1-453E-8C2F-3FD5FC6AA2AE}" type="slidenum">
              <a:rPr lang="en-US" smtClean="0"/>
              <a:pPr>
                <a:defRPr/>
              </a:pPr>
              <a:t>9</a:t>
            </a:fld>
            <a:endParaRPr lang="en-US" dirty="0"/>
          </a:p>
        </p:txBody>
      </p:sp>
      <p:sp>
        <p:nvSpPr>
          <p:cNvPr id="4" name="Rectangle 24">
            <a:extLst>
              <a:ext uri="{FF2B5EF4-FFF2-40B4-BE49-F238E27FC236}">
                <a16:creationId xmlns:a16="http://schemas.microsoft.com/office/drawing/2014/main" id="{C3010F47-DFDD-313D-6AAC-70BD17069EAD}"/>
              </a:ext>
            </a:extLst>
          </p:cNvPr>
          <p:cNvSpPr>
            <a:spLocks noChangeArrowheads="1"/>
          </p:cNvSpPr>
          <p:nvPr/>
        </p:nvSpPr>
        <p:spPr bwMode="auto">
          <a:xfrm>
            <a:off x="3093194" y="655628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tx1"/>
                </a:solidFill>
                <a:latin typeface="Calibri" panose="020F0502020204030204" pitchFamily="34" charset="0"/>
                <a:cs typeface="ＭＳ Ｐゴシック"/>
              </a:rPr>
              <a:t>© 2023 by Hartford Funds</a:t>
            </a:r>
            <a:endParaRPr lang="en-US" sz="800" b="0" dirty="0">
              <a:solidFill>
                <a:schemeClr val="tx1"/>
              </a:solidFill>
              <a:latin typeface="Calibri" panose="020F0502020204030204" pitchFamily="34" charset="0"/>
              <a:cs typeface="ＭＳ Ｐゴシック"/>
            </a:endParaRPr>
          </a:p>
        </p:txBody>
      </p:sp>
    </p:spTree>
    <p:extLst>
      <p:ext uri="{BB962C8B-B14F-4D97-AF65-F5344CB8AC3E}">
        <p14:creationId xmlns:p14="http://schemas.microsoft.com/office/powerpoint/2010/main" val="3349182352"/>
      </p:ext>
    </p:extLst>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11.xml><?xml version="1.0" encoding="utf-8"?>
<SourceDataModel Name="AD_HOC" TargetDataSourceId="072b6b9f-7e20-4526-9aa8-a1dbb05ccbe4"/>
</file>

<file path=customXml/item12.xml><?xml version="1.0" encoding="utf-8"?>
<VariableList UniqueId="8381be1a-72af-4572-9402-14cf9798f07e" Name="SectionSelectionDs" ContentType="XML" MajorVersion="0" MinorVersion="1" isLocalCopy="False" IsBaseObject="False" DataSourceId="103" DataSourceMajorVersion="1" DataSourceMinorVersion="0"/>
</file>

<file path=customXml/item13.xml><?xml version="1.0" encoding="utf-8"?>
<DataSourceInfo>
  <Id>072b6b9f-7e20-4526-9aa8-a1dbb05ccbe4</Id>
  <MajorVersion>0</MajorVersion>
  <MinorVersion>1</MinorVersion>
  <DataSourceType>Ad_Hoc</DataSourceType>
  <Name>AD_HOC</Name>
  <Description/>
  <Filter/>
  <DataFields/>
</DataSourceInfo>
</file>

<file path=customXml/item14.xml><?xml version="1.0" encoding="utf-8"?>
<VariableList UniqueId="74288eef-279c-40ca-817b-9781254bb183" Name="System" ContentType="XML" MajorVersion="0" MinorVersion="1" isLocalCopy="False" IsBaseObject="False" DataSourceId="36cb65b5-7baf-4ea6-bfdd-b9bd8ffbff4d" DataSourceMajorVersion="0" DataSourceMinorVersion="1"/>
</file>

<file path=customXml/item15.xml><?xml version="1.0" encoding="utf-8"?>
<VariableList UniqueId="46b1cff3-c939-4ffc-ae49-d66a0fd4aefe" Name="Computed" ContentType="XML" MajorVersion="0" MinorVersion="1" isLocalCopy="False" IsBaseObject="False" DataSourceId="c13b40d7-9245-4b2c-8483-46fc753d2632" DataSourceMajorVersion="0" DataSourceMinorVersion="1"/>
</file>

<file path=customXml/item16.xml><?xml version="1.0" encoding="utf-8"?>
<DataSourceInfo>
  <Id>c13b40d7-9245-4b2c-8483-46fc753d2632</Id>
  <MajorVersion>0</MajorVersion>
  <MinorVersion>1</MinorVersion>
  <DataSourceType>Expression</DataSourceType>
  <Name>Computed</Name>
  <Description/>
  <Filter/>
  <DataFields/>
</DataSourceInfo>
</file>

<file path=customXml/item17.xml><?xml version="1.0" encoding="utf-8"?>
<DataSourceMapping>
  <Id>207122ff-cef2-4438-a0a8-605d5c7f8ce8</Id>
  <Name>AD_HOC_MAPPING</Name>
  <TargetDataSource>072b6b9f-7e20-4526-9aa8-a1dbb05ccbe4</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18.xml><?xml version="1.0" encoding="utf-8"?>
<VariableListDefinition name="Computed" displayName="Computed" id="46b1cff3-c939-4ffc-ae49-d66a0fd4aefe" isdomainofvalue="False" dataSourceId="c13b40d7-9245-4b2c-8483-46fc753d2632"/>
</file>

<file path=customXml/item19.xml><?xml version="1.0" encoding="utf-8"?>
<VariableListCustXmlRels>
  <VariableListCustXmlRel variableListName="AD_HOC">
    <VariableListDefCustXmlId>{9F3D41B0-6535-4AC8-B320-A9E0CAC69FF1}</VariableListDefCustXmlId>
    <LibraryMetadataCustXmlId>{506048C1-0AF0-4487-B4A2-98E6F6DEA61F}</LibraryMetadataCustXmlId>
    <DataSourceInfoCustXmlId>{B6641E8C-D6C9-4266-A68F-807914CDDF43}</DataSourceInfoCustXmlId>
    <DataSourceMappingCustXmlId>{2933D1B8-FEF0-4336-BA9F-912D54410D02}</DataSourceMappingCustXmlId>
    <SdmcCustXmlId>{D2B6C837-F4AB-4C68-A1D8-FF545C02F365}</SdmcCustXmlId>
  </VariableListCustXmlRel>
  <VariableListCustXmlRel variableListName="Computed">
    <VariableListDefCustXmlId>{05B6DF88-49B2-4686-8C5B-CA32F3585B7A}</VariableListDefCustXmlId>
    <LibraryMetadataCustXmlId>{0F2B158B-1983-4F25-B5C2-CFE6409E9059}</LibraryMetadataCustXmlId>
    <DataSourceInfoCustXmlId>{528A2BC1-2B11-415F-9016-937DDE2F6F67}</DataSourceInfoCustXmlId>
    <DataSourceMappingCustXmlId>{27959F3A-08FF-4CA1-990F-70B740102FB6}</DataSourceMappingCustXmlId>
  </VariableListCustXmlRel>
  <VariableListCustXmlRel variableListName="System">
    <VariableListDefCustXmlId>{E7E4DF69-0EB7-4D34-8CB8-C9BE75E97B56}</VariableListDefCustXmlId>
    <LibraryMetadataCustXmlId>{7D1C4C7C-857F-444F-B9B5-F299AD705484}</LibraryMetadataCustXmlId>
    <DataSourceInfoCustXmlId>{42F64D61-8CBF-4987-936C-982E0F31345B}</DataSourceInfoCustXmlId>
    <DataSourceMappingCustXmlId>{87D73014-2ED8-47A8-9CFF-597445AD6BCC}</DataSourceMappingCustXmlId>
  </VariableListCustXmlRel>
  <VariableListCustXmlRel variableListName="SectionSelectionDs">
    <VariableListDefCustXmlId>{FCE15C92-1876-4C51-B80B-A686AEF752E7}</VariableListDefCustXmlId>
    <LibraryMetadataCustXmlId>{C2112129-F6D5-42BA-820C-00991A222F71}</LibraryMetadataCustXmlId>
    <DataSourceInfoCustXmlId>{D4B82BCE-98D8-4C65-9293-841B5EE1E171}</DataSourceInfoCustXmlId>
    <DataSourceMappingCustXmlId>{F34A5C5D-0928-4E70-BC71-2A54D41ED003}</DataSourceMappingCustXmlId>
  </VariableListCustXmlRel>
</VariableListCustXmlRel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9f7d74f-6ef0-4e42-bfb5-48c22d5a8637">
      <Terms xmlns="http://schemas.microsoft.com/office/infopath/2007/PartnerControls"/>
    </lcf76f155ced4ddcb4097134ff3c332f>
    <TaxCatchAll xmlns="65a51801-ec80-49bd-9bc3-86cb9f3d0aa5" xsi:nil="true"/>
  </documentManagement>
</p:properties>
</file>

<file path=customXml/item20.xml><?xml version="1.0" encoding="utf-8"?>
<DataSourceMapping>
  <Id>488014d3-30fb-4999-b2e9-013731ce3f02</Id>
  <Name>EXPRESSION_VARIABLE_MAPPING</Name>
  <TargetDataSource>36cb65b5-7baf-4ea6-bfdd-b9bd8ffbff4d</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21.xml><?xml version="1.0" encoding="utf-8"?>
<DataSourceInfo>
  <Id>36cb65b5-7baf-4ea6-bfdd-b9bd8ffbff4d</Id>
  <MajorVersion>0</MajorVersion>
  <MinorVersion>1</MinorVersion>
  <DataSourceType>System</DataSourceType>
  <Name>System</Name>
  <Description/>
  <Filter/>
  <DataFields/>
</DataSourceInfo>
</file>

<file path=customXml/item22.xml><?xml version="1.0" encoding="utf-8"?>
<VariableList UniqueId="5f79bac0-1666-410b-9f2f-75cdcc3c62c7" Name="AD_HOC" ContentType="XML" MajorVersion="0" MinorVersion="1" isLocalCopy="False" IsBaseObject="False" DataSourceId="072b6b9f-7e20-4526-9aa8-a1dbb05ccbe4" DataSourceMajorVersion="0" DataSourceMinorVersion="1"/>
</file>

<file path=customXml/item23.xml><?xml version="1.0" encoding="utf-8"?>
<VariableListDefinition name="AD_HOC" displayName="AD_HOC" id="5f79bac0-1666-410b-9f2f-75cdcc3c62c7" isdomainofvalue="False" dataSourceId="072b6b9f-7e20-4526-9aa8-a1dbb05ccbe4"/>
</file>

<file path=customXml/item24.xml><?xml version="1.0" encoding="utf-8"?>
<AllExternalAdhocVariableMappings/>
</file>

<file path=customXml/item3.xml><?xml version="1.0" encoding="utf-8"?>
<sisl xmlns:xsi="http://www.w3.org/2001/XMLSchema-instance" xmlns:xsd="http://www.w3.org/2001/XMLSchema" xmlns="http://www.boldonjames.com/2008/01/sie/internal/label" sislVersion="0" policy="246de94c-8867-47b0-926e-310c120d49ea" origin="userSelected">
  <element uid="id_classification_confidential" value=""/>
  <element uid="8dd2a31d-a9f5-4c3b-9dfe-89695618346f" value=""/>
</sisl>
</file>

<file path=customXml/item4.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yNDZkZTk0Yy04ODY3LTQ3YjAtOTI2ZS0zMTBjMTIwZDQ5ZWEiIG9yaWdpbj0idXNlclNlbGVjdGVkIj48ZWxlbWVudCB1aWQ9ImlkX2NsYXNzaWZpY2F0aW9uX2NvbmZpZGVudGlhbCIgdmFsdWU9IiIgeG1sbnM9Imh0dHA6Ly93d3cuYm9sZG9uamFtZXMuY29tLzIwMDgvMDEvc2llL2ludGVybmFsL2xhYmVsIiAvPjxlbGVtZW50IHVpZD0iOGRkMmEzMWQtYTlmNS00YzNiLTlkZmUtODk2OTU2MTgzNDZmIiB2YWx1ZT0iIiB4bWxucz0iaHR0cDovL3d3dy5ib2xkb25qYW1lcy5jb20vMjAwOC8wMS9zaWUvaW50ZXJuYWwvbGFiZWwiIC8+PC9zaXNsPjxVc2VyTmFtZT5BRDFcREQ4MTgzMTwvVXNlck5hbWU+PERhdGVUaW1lPjIvMTYvMjAxNyA4OjQ4OjQ0IFBNPC9EYXRlVGltZT48TGFiZWxTdHJpbmc+Q29tcGFueSBDb25maWRlbnRpYWwgJiN4MjAwRjsmI3gyMDAxOyYjeDIwMDA7JiN4MjAwMjsmI3gyMDBCOyYjeDIwMDA7JiN4MjAwMTs8L0xhYmVsU3RyaW5nPjwvaXRlbT48L2xhYmVsSGlzdG9yeT4=</Value>
</WrappedLabelHistory>
</file>

<file path=customXml/item5.xml><?xml version="1.0" encoding="utf-8"?>
<ct:contentTypeSchema xmlns:ct="http://schemas.microsoft.com/office/2006/metadata/contentType" xmlns:ma="http://schemas.microsoft.com/office/2006/metadata/properties/metaAttributes" ct:_="" ma:_="" ma:contentTypeName="Document" ma:contentTypeID="0x010100EB95E5094FDCD94E8B554859962BC7A5" ma:contentTypeVersion="15" ma:contentTypeDescription="Create a new document." ma:contentTypeScope="" ma:versionID="c9f0e09be1a64ff6c14cdd18a11fa128">
  <xsd:schema xmlns:xsd="http://www.w3.org/2001/XMLSchema" xmlns:xs="http://www.w3.org/2001/XMLSchema" xmlns:p="http://schemas.microsoft.com/office/2006/metadata/properties" xmlns:ns2="79f7d74f-6ef0-4e42-bfb5-48c22d5a8637" xmlns:ns3="c4015fd0-470e-474b-8ca8-8c11590d1764" xmlns:ns4="65a51801-ec80-49bd-9bc3-86cb9f3d0aa5" targetNamespace="http://schemas.microsoft.com/office/2006/metadata/properties" ma:root="true" ma:fieldsID="176e2dbcbe8dd651e9c5eeb2f4e41074" ns2:_="" ns3:_="" ns4:_="">
    <xsd:import namespace="79f7d74f-6ef0-4e42-bfb5-48c22d5a8637"/>
    <xsd:import namespace="c4015fd0-470e-474b-8ca8-8c11590d1764"/>
    <xsd:import namespace="65a51801-ec80-49bd-9bc3-86cb9f3d0aa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7d74f-6ef0-4e42-bfb5-48c22d5a8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0c56ab5-1ab2-4a8e-bda2-ee42cffeb21c"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015fd0-470e-474b-8ca8-8c11590d17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a51801-ec80-49bd-9bc3-86cb9f3d0aa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570ef86-7ddc-4d65-bb40-9cf081dc649c}" ma:internalName="TaxCatchAll" ma:showField="CatchAllData" ma:web="c4015fd0-470e-474b-8ca8-8c11590d17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VariableListDefinition name="SectionSelectionDs" displayName="SectionSelectionDs" id="8381be1a-72af-4572-9402-14cf9798f07e"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7.xml><?xml version="1.0" encoding="utf-8"?>
<DataSourceMapping>
  <Id>49e15397-503e-4678-b158-f09a344ccd98</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8.xml><?xml version="1.0" encoding="utf-8"?>
<VariableListDefinition name="System" displayName="System" id="74288eef-279c-40ca-817b-9781254bb183" isdomainofvalue="False" dataSourceId="36cb65b5-7baf-4ea6-bfdd-b9bd8ffbff4d"/>
</file>

<file path=customXml/item9.xml><?xml version="1.0" encoding="utf-8"?>
<DataSourceMapping>
  <Id>556fbfa3-81f1-4393-b0a5-9fc7254cb2d8</Id>
  <Name>EXPRESSION_VARIABLE_MAPPING</Name>
  <TargetDataSource>c13b40d7-9245-4b2c-8483-46fc753d2632</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Props1.xml><?xml version="1.0" encoding="utf-8"?>
<ds:datastoreItem xmlns:ds="http://schemas.openxmlformats.org/officeDocument/2006/customXml" ds:itemID="{A22BB80C-2C36-4EA3-86A4-1EE19DD97127}">
  <ds:schemaRefs>
    <ds:schemaRef ds:uri="http://schemas.microsoft.com/sharepoint/v3/contenttype/forms"/>
  </ds:schemaRefs>
</ds:datastoreItem>
</file>

<file path=customXml/itemProps10.xml><?xml version="1.0" encoding="utf-8"?>
<ds:datastoreItem xmlns:ds="http://schemas.openxmlformats.org/officeDocument/2006/customXml" ds:itemID="{D4B82BCE-98D8-4C65-9293-841B5EE1E171}">
  <ds:schemaRefs/>
</ds:datastoreItem>
</file>

<file path=customXml/itemProps11.xml><?xml version="1.0" encoding="utf-8"?>
<ds:datastoreItem xmlns:ds="http://schemas.openxmlformats.org/officeDocument/2006/customXml" ds:itemID="{D2B6C837-F4AB-4C68-A1D8-FF545C02F365}">
  <ds:schemaRefs/>
</ds:datastoreItem>
</file>

<file path=customXml/itemProps12.xml><?xml version="1.0" encoding="utf-8"?>
<ds:datastoreItem xmlns:ds="http://schemas.openxmlformats.org/officeDocument/2006/customXml" ds:itemID="{C2112129-F6D5-42BA-820C-00991A222F71}">
  <ds:schemaRefs/>
</ds:datastoreItem>
</file>

<file path=customXml/itemProps13.xml><?xml version="1.0" encoding="utf-8"?>
<ds:datastoreItem xmlns:ds="http://schemas.openxmlformats.org/officeDocument/2006/customXml" ds:itemID="{B6641E8C-D6C9-4266-A68F-807914CDDF43}">
  <ds:schemaRefs/>
</ds:datastoreItem>
</file>

<file path=customXml/itemProps14.xml><?xml version="1.0" encoding="utf-8"?>
<ds:datastoreItem xmlns:ds="http://schemas.openxmlformats.org/officeDocument/2006/customXml" ds:itemID="{7D1C4C7C-857F-444F-B9B5-F299AD705484}">
  <ds:schemaRefs/>
</ds:datastoreItem>
</file>

<file path=customXml/itemProps15.xml><?xml version="1.0" encoding="utf-8"?>
<ds:datastoreItem xmlns:ds="http://schemas.openxmlformats.org/officeDocument/2006/customXml" ds:itemID="{0F2B158B-1983-4F25-B5C2-CFE6409E9059}">
  <ds:schemaRefs/>
</ds:datastoreItem>
</file>

<file path=customXml/itemProps16.xml><?xml version="1.0" encoding="utf-8"?>
<ds:datastoreItem xmlns:ds="http://schemas.openxmlformats.org/officeDocument/2006/customXml" ds:itemID="{528A2BC1-2B11-415F-9016-937DDE2F6F67}">
  <ds:schemaRefs/>
</ds:datastoreItem>
</file>

<file path=customXml/itemProps17.xml><?xml version="1.0" encoding="utf-8"?>
<ds:datastoreItem xmlns:ds="http://schemas.openxmlformats.org/officeDocument/2006/customXml" ds:itemID="{2933D1B8-FEF0-4336-BA9F-912D54410D02}">
  <ds:schemaRefs/>
</ds:datastoreItem>
</file>

<file path=customXml/itemProps18.xml><?xml version="1.0" encoding="utf-8"?>
<ds:datastoreItem xmlns:ds="http://schemas.openxmlformats.org/officeDocument/2006/customXml" ds:itemID="{05B6DF88-49B2-4686-8C5B-CA32F3585B7A}">
  <ds:schemaRefs/>
</ds:datastoreItem>
</file>

<file path=customXml/itemProps19.xml><?xml version="1.0" encoding="utf-8"?>
<ds:datastoreItem xmlns:ds="http://schemas.openxmlformats.org/officeDocument/2006/customXml" ds:itemID="{67823E7A-9951-42C7-A931-D10DFC581997}">
  <ds:schemaRefs/>
</ds:datastoreItem>
</file>

<file path=customXml/itemProps2.xml><?xml version="1.0" encoding="utf-8"?>
<ds:datastoreItem xmlns:ds="http://schemas.openxmlformats.org/officeDocument/2006/customXml" ds:itemID="{C9980D08-B3DD-4A98-B7EE-851F2E3ECA15}">
  <ds:schemaRefs>
    <ds:schemaRef ds:uri="http://purl.org/dc/dcmitype/"/>
    <ds:schemaRef ds:uri="79f7d74f-6ef0-4e42-bfb5-48c22d5a8637"/>
    <ds:schemaRef ds:uri="http://schemas.microsoft.com/office/2006/metadata/properties"/>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65a51801-ec80-49bd-9bc3-86cb9f3d0aa5"/>
    <ds:schemaRef ds:uri="c4015fd0-470e-474b-8ca8-8c11590d1764"/>
  </ds:schemaRefs>
</ds:datastoreItem>
</file>

<file path=customXml/itemProps20.xml><?xml version="1.0" encoding="utf-8"?>
<ds:datastoreItem xmlns:ds="http://schemas.openxmlformats.org/officeDocument/2006/customXml" ds:itemID="{87D73014-2ED8-47A8-9CFF-597445AD6BCC}">
  <ds:schemaRefs/>
</ds:datastoreItem>
</file>

<file path=customXml/itemProps21.xml><?xml version="1.0" encoding="utf-8"?>
<ds:datastoreItem xmlns:ds="http://schemas.openxmlformats.org/officeDocument/2006/customXml" ds:itemID="{42F64D61-8CBF-4987-936C-982E0F31345B}">
  <ds:schemaRefs/>
</ds:datastoreItem>
</file>

<file path=customXml/itemProps22.xml><?xml version="1.0" encoding="utf-8"?>
<ds:datastoreItem xmlns:ds="http://schemas.openxmlformats.org/officeDocument/2006/customXml" ds:itemID="{506048C1-0AF0-4487-B4A2-98E6F6DEA61F}">
  <ds:schemaRefs/>
</ds:datastoreItem>
</file>

<file path=customXml/itemProps23.xml><?xml version="1.0" encoding="utf-8"?>
<ds:datastoreItem xmlns:ds="http://schemas.openxmlformats.org/officeDocument/2006/customXml" ds:itemID="{9F3D41B0-6535-4AC8-B320-A9E0CAC69FF1}">
  <ds:schemaRefs/>
</ds:datastoreItem>
</file>

<file path=customXml/itemProps24.xml><?xml version="1.0" encoding="utf-8"?>
<ds:datastoreItem xmlns:ds="http://schemas.openxmlformats.org/officeDocument/2006/customXml" ds:itemID="{D5F93D8F-4805-4112-9270-11577CEC459B}">
  <ds:schemaRefs/>
</ds:datastoreItem>
</file>

<file path=customXml/itemProps3.xml><?xml version="1.0" encoding="utf-8"?>
<ds:datastoreItem xmlns:ds="http://schemas.openxmlformats.org/officeDocument/2006/customXml" ds:itemID="{A1D0085F-7B52-408C-A0DC-798ECDCADFB8}">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1EA69B71-C0BD-47F3-967D-0F389C705143}">
  <ds:schemaRefs>
    <ds:schemaRef ds:uri="http://www.w3.org/2001/XMLSchema"/>
    <ds:schemaRef ds:uri="http://www.boldonjames.com/2016/02/Classifier/internal/wrappedLabelHistory"/>
  </ds:schemaRefs>
</ds:datastoreItem>
</file>

<file path=customXml/itemProps5.xml><?xml version="1.0" encoding="utf-8"?>
<ds:datastoreItem xmlns:ds="http://schemas.openxmlformats.org/officeDocument/2006/customXml" ds:itemID="{BFD4802B-FE86-4890-BDBE-8FF8D005E8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f7d74f-6ef0-4e42-bfb5-48c22d5a8637"/>
    <ds:schemaRef ds:uri="c4015fd0-470e-474b-8ca8-8c11590d1764"/>
    <ds:schemaRef ds:uri="65a51801-ec80-49bd-9bc3-86cb9f3d0a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FCE15C92-1876-4C51-B80B-A686AEF752E7}">
  <ds:schemaRefs/>
</ds:datastoreItem>
</file>

<file path=customXml/itemProps7.xml><?xml version="1.0" encoding="utf-8"?>
<ds:datastoreItem xmlns:ds="http://schemas.openxmlformats.org/officeDocument/2006/customXml" ds:itemID="{F34A5C5D-0928-4E70-BC71-2A54D41ED003}">
  <ds:schemaRefs/>
</ds:datastoreItem>
</file>

<file path=customXml/itemProps8.xml><?xml version="1.0" encoding="utf-8"?>
<ds:datastoreItem xmlns:ds="http://schemas.openxmlformats.org/officeDocument/2006/customXml" ds:itemID="{E7E4DF69-0EB7-4D34-8CB8-C9BE75E97B56}">
  <ds:schemaRefs/>
</ds:datastoreItem>
</file>

<file path=customXml/itemProps9.xml><?xml version="1.0" encoding="utf-8"?>
<ds:datastoreItem xmlns:ds="http://schemas.openxmlformats.org/officeDocument/2006/customXml" ds:itemID="{27959F3A-08FF-4CA1-990F-70B740102FB6}">
  <ds:schemaRefs/>
</ds:datastoreItem>
</file>

<file path=docProps/app.xml><?xml version="1.0" encoding="utf-8"?>
<Properties xmlns="http://schemas.openxmlformats.org/officeDocument/2006/extended-properties" xmlns:vt="http://schemas.openxmlformats.org/officeDocument/2006/docPropsVTypes">
  <TotalTime>72795</TotalTime>
  <Words>12844</Words>
  <Application>Microsoft Office PowerPoint</Application>
  <PresentationFormat>Widescreen</PresentationFormat>
  <Paragraphs>518</Paragraphs>
  <Slides>32</Slides>
  <Notes>31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32</vt:i4>
      </vt:variant>
    </vt:vector>
  </HeadingPairs>
  <TitlesOfParts>
    <vt:vector size="44" baseType="lpstr">
      <vt:lpstr>-apple-system</vt:lpstr>
      <vt:lpstr>Arial</vt:lpstr>
      <vt:lpstr>Arial Narrow</vt:lpstr>
      <vt:lpstr>Calibri</vt:lpstr>
      <vt:lpstr>Guardian TextSans Web</vt:lpstr>
      <vt:lpstr>SourceSansPro</vt:lpstr>
      <vt:lpstr>Times New Roman</vt:lpstr>
      <vt:lpstr>Wingdings</vt:lpstr>
      <vt:lpstr>Default Design</vt:lpstr>
      <vt:lpstr>2_Default Design</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Hartford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Friedman</dc:creator>
  <cp:keywords>#1nt3rn@l# #H1d3-F00t3r#</cp:keywords>
  <cp:lastModifiedBy>TOSCANO, ANDREA (Hartford Funds)</cp:lastModifiedBy>
  <cp:revision>1898</cp:revision>
  <cp:lastPrinted>2023-06-20T13:11:49Z</cp:lastPrinted>
  <dcterms:created xsi:type="dcterms:W3CDTF">2012-08-09T19:54:06Z</dcterms:created>
  <dcterms:modified xsi:type="dcterms:W3CDTF">2023-12-18T13:57:36Z</dcterms:modified>
  <cp:category>Company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686cb988-8c78-4a8f-9266-c5c35949df3a</vt:lpwstr>
  </property>
  <property fmtid="{D5CDD505-2E9C-101B-9397-08002B2CF9AE}" pid="3" name="bjSaver">
    <vt:lpwstr>R29V4oXA9nOivWucafCIb9jyGF6oESlZ</vt:lpwstr>
  </property>
  <property fmtid="{D5CDD505-2E9C-101B-9397-08002B2CF9AE}" pid="4" name="bjLabelHistoryID">
    <vt:lpwstr>{1EA69B71-C0BD-47F3-967D-0F389C705143}</vt:lpwstr>
  </property>
  <property fmtid="{D5CDD505-2E9C-101B-9397-08002B2CF9AE}" pid="5" name="bjDocumentLabelXML">
    <vt:lpwstr>&lt;?xml version="1.0" encoding="us-ascii"?&gt;&lt;sisl xmlns:xsi="http://www.w3.org/2001/XMLSchema-instance" xmlns:xsd="http://www.w3.org/2001/XMLSchema" sislVersion="0" policy="246de94c-8867-47b0-926e-310c120d49ea" origin="userSelected" xmlns="http://www.boldonj</vt:lpwstr>
  </property>
  <property fmtid="{D5CDD505-2E9C-101B-9397-08002B2CF9AE}" pid="6" name="bjDocumentLabelXML-0">
    <vt:lpwstr>ames.com/2008/01/sie/internal/label"&gt;&lt;element uid="id_classification_confidential" value="" /&gt;&lt;element uid="8dd2a31d-a9f5-4c3b-9dfe-89695618346f" value="" /&gt;&lt;/sisl&gt;</vt:lpwstr>
  </property>
  <property fmtid="{D5CDD505-2E9C-101B-9397-08002B2CF9AE}" pid="7" name="bjDocumentSecurityLabel">
    <vt:lpwstr>Company Confidential</vt:lpwstr>
  </property>
  <property fmtid="{D5CDD505-2E9C-101B-9397-08002B2CF9AE}" pid="8" name="bjClsUserRVM">
    <vt:lpwstr>[]</vt:lpwstr>
  </property>
  <property fmtid="{D5CDD505-2E9C-101B-9397-08002B2CF9AE}" pid="9" name="ContentTypeId">
    <vt:lpwstr>0x010100EB95E5094FDCD94E8B554859962BC7A5</vt:lpwstr>
  </property>
  <property fmtid="{D5CDD505-2E9C-101B-9397-08002B2CF9AE}" pid="10" name="MSIP_Label_36b19c09-48dc-483e-8a5f-9e92f1cd9848_Enabled">
    <vt:lpwstr>true</vt:lpwstr>
  </property>
  <property fmtid="{D5CDD505-2E9C-101B-9397-08002B2CF9AE}" pid="11" name="MSIP_Label_36b19c09-48dc-483e-8a5f-9e92f1cd9848_SetDate">
    <vt:lpwstr>2023-06-26T17:31:24Z</vt:lpwstr>
  </property>
  <property fmtid="{D5CDD505-2E9C-101B-9397-08002B2CF9AE}" pid="12" name="MSIP_Label_36b19c09-48dc-483e-8a5f-9e92f1cd9848_Method">
    <vt:lpwstr>Privileged</vt:lpwstr>
  </property>
  <property fmtid="{D5CDD505-2E9C-101B-9397-08002B2CF9AE}" pid="13" name="MSIP_Label_36b19c09-48dc-483e-8a5f-9e92f1cd9848_Name">
    <vt:lpwstr>NC - Hide Footer</vt:lpwstr>
  </property>
  <property fmtid="{D5CDD505-2E9C-101B-9397-08002B2CF9AE}" pid="14" name="MSIP_Label_36b19c09-48dc-483e-8a5f-9e92f1cd9848_SiteId">
    <vt:lpwstr>a311fc62-83f4-45f0-9502-1bb2247d4c8d</vt:lpwstr>
  </property>
  <property fmtid="{D5CDD505-2E9C-101B-9397-08002B2CF9AE}" pid="15" name="MSIP_Label_36b19c09-48dc-483e-8a5f-9e92f1cd9848_ActionId">
    <vt:lpwstr>6868600e-03d4-4475-a442-5f192ae606ef</vt:lpwstr>
  </property>
  <property fmtid="{D5CDD505-2E9C-101B-9397-08002B2CF9AE}" pid="16" name="MSIP_Label_36b19c09-48dc-483e-8a5f-9e92f1cd9848_ContentBits">
    <vt:lpwstr>0</vt:lpwstr>
  </property>
  <property fmtid="{D5CDD505-2E9C-101B-9397-08002B2CF9AE}" pid="17" name="Keywords">
    <vt:lpwstr>#1nt3rn@l# #H1d3-F00t3r#</vt:lpwstr>
  </property>
  <property fmtid="{D5CDD505-2E9C-101B-9397-08002B2CF9AE}" pid="18" name="x-dataclassification">
    <vt:lpwstr>#1nt3rn@l#</vt:lpwstr>
  </property>
</Properties>
</file>