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20"/>
    <p:sldMasterId id="2147483648" r:id="rId21"/>
    <p:sldMasterId id="2147483656" r:id="rId22"/>
    <p:sldMasterId id="2147483657" r:id="rId23"/>
    <p:sldMasterId id="2147483664" r:id="rId24"/>
    <p:sldMasterId id="2147483659" r:id="rId25"/>
  </p:sldMasterIdLst>
  <p:notesMasterIdLst>
    <p:notesMasterId r:id="rId59"/>
  </p:notesMasterIdLst>
  <p:sldIdLst>
    <p:sldId id="875" r:id="rId26"/>
    <p:sldId id="873" r:id="rId27"/>
    <p:sldId id="752" r:id="rId28"/>
    <p:sldId id="751" r:id="rId29"/>
    <p:sldId id="754" r:id="rId30"/>
    <p:sldId id="874" r:id="rId31"/>
    <p:sldId id="861" r:id="rId32"/>
    <p:sldId id="880" r:id="rId33"/>
    <p:sldId id="882" r:id="rId34"/>
    <p:sldId id="866" r:id="rId35"/>
    <p:sldId id="715" r:id="rId36"/>
    <p:sldId id="843" r:id="rId37"/>
    <p:sldId id="755" r:id="rId38"/>
    <p:sldId id="867" r:id="rId39"/>
    <p:sldId id="868" r:id="rId40"/>
    <p:sldId id="854" r:id="rId41"/>
    <p:sldId id="869" r:id="rId42"/>
    <p:sldId id="871" r:id="rId43"/>
    <p:sldId id="917" r:id="rId44"/>
    <p:sldId id="906" r:id="rId45"/>
    <p:sldId id="872" r:id="rId46"/>
    <p:sldId id="903" r:id="rId47"/>
    <p:sldId id="846" r:id="rId48"/>
    <p:sldId id="885" r:id="rId49"/>
    <p:sldId id="756" r:id="rId50"/>
    <p:sldId id="905" r:id="rId51"/>
    <p:sldId id="862" r:id="rId52"/>
    <p:sldId id="913" r:id="rId53"/>
    <p:sldId id="716" r:id="rId54"/>
    <p:sldId id="916" r:id="rId55"/>
    <p:sldId id="896" r:id="rId56"/>
    <p:sldId id="696" r:id="rId57"/>
    <p:sldId id="884" r:id="rId58"/>
  </p:sldIdLst>
  <p:sldSz cx="12192000" cy="6858000"/>
  <p:notesSz cx="6858000" cy="9144000"/>
  <p:custDataLst>
    <p:custData r:id="rId7"/>
    <p:custData r:id="rId5"/>
    <p:custData r:id="rId2"/>
    <p:custData r:id="rId3"/>
    <p:custData r:id="rId1"/>
    <p:custData r:id="rId18"/>
    <p:custData r:id="rId12"/>
    <p:custData r:id="rId13"/>
    <p:custData r:id="rId14"/>
    <p:custData r:id="rId19"/>
    <p:custData r:id="rId17"/>
    <p:custData r:id="rId9"/>
    <p:custData r:id="rId16"/>
    <p:custData r:id="rId10"/>
    <p:custData r:id="rId15"/>
    <p:custData r:id="rId4"/>
    <p:custData r:id="rId6"/>
    <p:custData r:id="rId8"/>
    <p:custData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480" userDrawn="1">
          <p15:clr>
            <a:srgbClr val="A4A3A4"/>
          </p15:clr>
        </p15:guide>
        <p15:guide id="3" pos="4224" userDrawn="1">
          <p15:clr>
            <a:srgbClr val="A4A3A4"/>
          </p15:clr>
        </p15:guide>
        <p15:guide id="4" orient="horz" pos="6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04F03A-7278-246A-9265-A4649221AAB7}" name="Diehl, Don (Hartford Funds)" initials="DD(F" userId="S::don.diehl@hartfordfunds.com::1eff87ee-846b-43ad-bf13-c86ba672480a" providerId="AD"/>
  <p188:author id="{7A05E94A-ADE2-1FD8-EF46-3F93E090274A}" name="Kathleen Burns Kingsbury" initials="KBK" userId="cb7a09d8b74df14d" providerId="Windows Live"/>
  <p188:author id="{CA6E7074-429B-B3F0-4297-933708DE51EC}" name="Stephanie Miller" initials="SM" userId="S::stephanie.miller@hartfordfunds.com::ae241861-58cf-472e-8818-351b802a3d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9455"/>
    <a:srgbClr val="0086BD"/>
    <a:srgbClr val="66FF33"/>
    <a:srgbClr val="99FF66"/>
    <a:srgbClr val="E77725"/>
    <a:srgbClr val="013F78"/>
    <a:srgbClr val="78777A"/>
    <a:srgbClr val="86754E"/>
    <a:srgbClr val="562A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16" autoAdjust="0"/>
    <p:restoredTop sz="92205" autoAdjust="0"/>
  </p:normalViewPr>
  <p:slideViewPr>
    <p:cSldViewPr snapToGrid="0" snapToObjects="1">
      <p:cViewPr varScale="1">
        <p:scale>
          <a:sx n="98" d="100"/>
          <a:sy n="98" d="100"/>
        </p:scale>
        <p:origin x="660" y="78"/>
      </p:cViewPr>
      <p:guideLst>
        <p:guide orient="horz" pos="1152"/>
        <p:guide pos="480"/>
        <p:guide pos="4224"/>
        <p:guide orient="horz" pos="624"/>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Grid="0" snapToObjects="1">
      <p:cViewPr varScale="1">
        <p:scale>
          <a:sx n="81" d="100"/>
          <a:sy n="81"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4.xml"/><Relationship Id="rId11" Type="http://schemas.openxmlformats.org/officeDocument/2006/relationships/customXml" Target="../customXml/item11.xml"/><Relationship Id="rId24" Type="http://schemas.openxmlformats.org/officeDocument/2006/relationships/slideMaster" Target="slideMasters/slideMaster5.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5" Type="http://schemas.openxmlformats.org/officeDocument/2006/relationships/customXml" Target="../customXml/item5.xml"/><Relationship Id="rId61" Type="http://schemas.openxmlformats.org/officeDocument/2006/relationships/viewProps" Target="viewProps.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slideMaster" Target="slideMasters/slideMaster3.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microsoft.com/office/2018/10/relationships/authors" Target="authors.xml"/><Relationship Id="rId8" Type="http://schemas.openxmlformats.org/officeDocument/2006/relationships/customXml" Target="../customXml/item8.xml"/><Relationship Id="rId51" Type="http://schemas.openxmlformats.org/officeDocument/2006/relationships/slide" Target="slides/slide26.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6.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notesMaster" Target="notesMasters/notesMaster1.xml"/><Relationship Id="rId20" Type="http://schemas.openxmlformats.org/officeDocument/2006/relationships/slideMaster" Target="slideMasters/slideMaster1.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Master" Target="slideMasters/slideMaster4.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customXml" Target="../customXml/item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7F9FE-81DB-BE47-A0F8-2BA7BE0EEE62}" type="datetimeFigureOut">
              <a:rPr lang="en-US" smtClean="0"/>
              <a:t>9/22/2023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BDD7F-5C3B-F44F-9D1D-F15A4B7018DD}" type="slidenum">
              <a:rPr lang="en-US" smtClean="0"/>
              <a:t>‹#›</a:t>
            </a:fld>
            <a:endParaRPr lang="en-US" dirty="0"/>
          </a:p>
        </p:txBody>
      </p:sp>
    </p:spTree>
    <p:extLst>
      <p:ext uri="{BB962C8B-B14F-4D97-AF65-F5344CB8AC3E}">
        <p14:creationId xmlns:p14="http://schemas.microsoft.com/office/powerpoint/2010/main" val="1399398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latin typeface="Calibri "/>
                <a:cs typeface="Arial" panose="020B0604020202020204" pitchFamily="34" charset="0"/>
              </a:rPr>
              <a:t>Good morning/afternoon everyone. My name is __________, and I’m a __________ with Hartford Funds. Thank you for taking time out of your schedule to be here today.</a:t>
            </a:r>
          </a:p>
          <a:p>
            <a:pPr eaLnBrk="1" fontAlgn="auto" hangingPunct="1">
              <a:spcBef>
                <a:spcPts val="0"/>
              </a:spcBef>
              <a:spcAft>
                <a:spcPts val="0"/>
              </a:spcAft>
              <a:defRPr/>
            </a:pPr>
            <a:endParaRPr lang="en-US" dirty="0">
              <a:effectLst/>
              <a:latin typeface="Calibri "/>
              <a:ea typeface="Calibri" panose="020F0502020204030204" pitchFamily="34" charset="0"/>
              <a:cs typeface="Arial" panose="020B0604020202020204" pitchFamily="34" charset="0"/>
            </a:endParaRPr>
          </a:p>
          <a:p>
            <a:pPr eaLnBrk="1" fontAlgn="auto" hangingPunct="1">
              <a:spcBef>
                <a:spcPts val="0"/>
              </a:spcBef>
              <a:spcAft>
                <a:spcPts val="0"/>
              </a:spcAft>
              <a:defRPr/>
            </a:pPr>
            <a:r>
              <a:rPr lang="en-US" dirty="0">
                <a:effectLst/>
                <a:latin typeface="Calibri "/>
                <a:ea typeface="Calibri" panose="020F0502020204030204" pitchFamily="34" charset="0"/>
                <a:cs typeface="Calibri" panose="020F0502020204030204" pitchFamily="34" charset="0"/>
              </a:rPr>
              <a:t>Today we will discuss family money talks and the importance of sharing your values, wishes and plans with the next generation. This could include </a:t>
            </a:r>
            <a:r>
              <a:rPr lang="en-US" kern="1200" dirty="0">
                <a:solidFill>
                  <a:schemeClr val="tx1"/>
                </a:solidFill>
                <a:effectLst/>
                <a:latin typeface="Calibri "/>
              </a:rPr>
              <a:t>children, nieces, nephews, and/or a younger mentee/beneficiary in their life</a:t>
            </a:r>
            <a:r>
              <a:rPr lang="en-US" kern="1200" dirty="0">
                <a:solidFill>
                  <a:schemeClr val="tx1"/>
                </a:solidFill>
                <a:latin typeface="Calibri "/>
                <a:cs typeface="Calibri" panose="020F0502020204030204" pitchFamily="34" charset="0"/>
              </a:rPr>
              <a:t>. </a:t>
            </a:r>
          </a:p>
          <a:p>
            <a:pPr eaLnBrk="1" fontAlgn="auto" hangingPunct="1">
              <a:spcBef>
                <a:spcPts val="0"/>
              </a:spcBef>
              <a:spcAft>
                <a:spcPts val="0"/>
              </a:spcAft>
              <a:defRPr/>
            </a:pPr>
            <a:endParaRPr lang="en-US" dirty="0">
              <a:effectLst/>
              <a:latin typeface="Calibri "/>
              <a:ea typeface="Calibri" panose="020F0502020204030204" pitchFamily="34" charset="0"/>
              <a:cs typeface="Calibri" panose="020F0502020204030204" pitchFamily="34" charset="0"/>
            </a:endParaRPr>
          </a:p>
          <a:p>
            <a:pPr eaLnBrk="1" fontAlgn="auto" hangingPunct="1">
              <a:spcBef>
                <a:spcPts val="0"/>
              </a:spcBef>
              <a:spcAft>
                <a:spcPts val="0"/>
              </a:spcAft>
              <a:defRPr/>
            </a:pPr>
            <a:r>
              <a:rPr lang="en-US" dirty="0">
                <a:effectLst/>
                <a:latin typeface="Calibri "/>
                <a:ea typeface="Calibri" panose="020F0502020204030204" pitchFamily="34" charset="0"/>
                <a:cs typeface="Calibri" panose="020F0502020204030204" pitchFamily="34" charset="0"/>
              </a:rPr>
              <a:t>In today’s seminar, you’ll learn what a family money talk is (hint: it's not just about the money), how to engage in productive conversations about wealth, and how to invite next generations into the dialogue. </a:t>
            </a:r>
          </a:p>
          <a:p>
            <a:pPr marL="0" marR="0" lvl="0" indent="0" algn="l" defTabSz="914400" rtl="0" eaLnBrk="1" fontAlgn="auto" latinLnBrk="0" hangingPunct="1">
              <a:spcBef>
                <a:spcPts val="0"/>
              </a:spcBef>
              <a:spcAft>
                <a:spcPts val="0"/>
              </a:spcAft>
              <a:buClrTx/>
              <a:buSzTx/>
              <a:buFontTx/>
              <a:buNone/>
              <a:tabLst/>
              <a:defRPr/>
            </a:pPr>
            <a:endParaRPr lang="en-US" kern="1200" dirty="0">
              <a:solidFill>
                <a:schemeClr val="tx1"/>
              </a:solidFill>
              <a:effectLst/>
              <a:latin typeface="Calibri "/>
            </a:endParaRPr>
          </a:p>
          <a:p>
            <a:pPr marL="0" marR="0" lvl="0" indent="0" algn="l" defTabSz="914400" rtl="0" eaLnBrk="1" fontAlgn="auto" latinLnBrk="0" hangingPunct="1">
              <a:spcBef>
                <a:spcPts val="0"/>
              </a:spcBef>
              <a:spcAft>
                <a:spcPts val="0"/>
              </a:spcAft>
              <a:buClrTx/>
              <a:buSzTx/>
              <a:buFontTx/>
              <a:buNone/>
              <a:tabLst/>
              <a:defRPr/>
            </a:pPr>
            <a:r>
              <a:rPr lang="en-US" b="0" kern="1200" dirty="0">
                <a:solidFill>
                  <a:schemeClr val="tx1"/>
                </a:solidFill>
                <a:effectLst/>
                <a:latin typeface="Calibri "/>
              </a:rPr>
              <a:t>[</a:t>
            </a:r>
            <a:r>
              <a:rPr lang="en-US" b="1" kern="1200" dirty="0">
                <a:solidFill>
                  <a:schemeClr val="tx1"/>
                </a:solidFill>
                <a:effectLst/>
                <a:latin typeface="Calibri "/>
              </a:rPr>
              <a:t>Presenter: </a:t>
            </a:r>
            <a:r>
              <a:rPr lang="en-US" kern="1200" dirty="0">
                <a:solidFill>
                  <a:schemeClr val="tx1"/>
                </a:solidFill>
                <a:effectLst/>
                <a:latin typeface="Calibri "/>
              </a:rPr>
              <a:t>This presentation is for all types of families so make sure you use inclusive language and specific in the opening that </a:t>
            </a:r>
            <a:r>
              <a:rPr lang="en-US" dirty="0">
                <a:latin typeface="Calibri "/>
              </a:rPr>
              <a:t>fa</a:t>
            </a:r>
            <a:r>
              <a:rPr lang="en-US" kern="1200" dirty="0">
                <a:solidFill>
                  <a:schemeClr val="tx1"/>
                </a:solidFill>
                <a:effectLst/>
                <a:latin typeface="Calibri "/>
              </a:rPr>
              <a:t>mily </a:t>
            </a:r>
            <a:r>
              <a:rPr lang="en-US" dirty="0">
                <a:latin typeface="Calibri "/>
              </a:rPr>
              <a:t>m</a:t>
            </a:r>
            <a:r>
              <a:rPr lang="en-US" kern="1200" dirty="0">
                <a:solidFill>
                  <a:schemeClr val="tx1"/>
                </a:solidFill>
                <a:effectLst/>
                <a:latin typeface="Calibri "/>
              </a:rPr>
              <a:t>oney </a:t>
            </a:r>
            <a:r>
              <a:rPr lang="en-US" dirty="0">
                <a:latin typeface="Calibri "/>
              </a:rPr>
              <a:t>t</a:t>
            </a:r>
            <a:r>
              <a:rPr lang="en-US" kern="1200" dirty="0">
                <a:solidFill>
                  <a:schemeClr val="tx1"/>
                </a:solidFill>
                <a:effectLst/>
                <a:latin typeface="Calibri "/>
              </a:rPr>
              <a:t>alks can include parent(s)/child, aunt/uncle/niece/nephews, queer families, and/or someone with a younger mentee/beneficiary in their life. We want all types of individuals and families to feel welcome.</a:t>
            </a:r>
            <a:r>
              <a:rPr lang="en-US" b="0" kern="1200" dirty="0">
                <a:solidFill>
                  <a:schemeClr val="tx1"/>
                </a:solidFill>
                <a:effectLst/>
                <a:latin typeface="Calibri "/>
              </a:rPr>
              <a:t>]</a:t>
            </a:r>
          </a:p>
        </p:txBody>
      </p:sp>
      <p:sp>
        <p:nvSpPr>
          <p:cNvPr id="4" name="Slide Number Placeholder 3"/>
          <p:cNvSpPr>
            <a:spLocks noGrp="1"/>
          </p:cNvSpPr>
          <p:nvPr>
            <p:ph type="sldNum" sz="quarter" idx="5"/>
          </p:nvPr>
        </p:nvSpPr>
        <p:spPr/>
        <p:txBody>
          <a:bodyPr/>
          <a:lstStyle/>
          <a:p>
            <a:fld id="{9FABDD7F-5C3B-F44F-9D1D-F15A4B7018DD}" type="slidenum">
              <a:rPr lang="en-US" smtClean="0"/>
              <a:t>1</a:t>
            </a:fld>
            <a:endParaRPr lang="en-US" dirty="0"/>
          </a:p>
        </p:txBody>
      </p:sp>
    </p:spTree>
    <p:extLst>
      <p:ext uri="{BB962C8B-B14F-4D97-AF65-F5344CB8AC3E}">
        <p14:creationId xmlns:p14="http://schemas.microsoft.com/office/powerpoint/2010/main" val="3507134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Myths are partly to blame.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There are many common myths that contribute to families, specifically parents, not talking to their children about money. Here are just three of them.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effectLst/>
              </a:rPr>
              <a:t>If only assets are discussed, these are possibilities. But if </a:t>
            </a:r>
            <a:r>
              <a:rPr lang="en-US" sz="900" dirty="0"/>
              <a:t>the family money talks approach is used, these outcomes are less likely.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solidFill>
                  <a:prstClr val="black"/>
                </a:solidFill>
              </a:rPr>
              <a:t>[</a:t>
            </a:r>
            <a:r>
              <a:rPr lang="en-US" sz="900" b="1" i="0" dirty="0">
                <a:solidFill>
                  <a:prstClr val="black"/>
                </a:solidFill>
              </a:rPr>
              <a:t>Presenter: </a:t>
            </a:r>
            <a:r>
              <a:rPr lang="en-US" sz="900" b="0" i="0" dirty="0">
                <a:solidFill>
                  <a:prstClr val="black"/>
                </a:solidFill>
              </a:rPr>
              <a:t>M</a:t>
            </a:r>
            <a:r>
              <a:rPr lang="en-US" sz="900" i="0" dirty="0">
                <a:solidFill>
                  <a:prstClr val="black"/>
                </a:solidFill>
              </a:rPr>
              <a:t>ore d</a:t>
            </a:r>
            <a:r>
              <a:rPr kumimoji="0" lang="en-US" sz="900" b="0" i="0" u="none" strike="noStrike" kern="1200" cap="none" spc="0" normalizeH="0" baseline="0" noProof="0" dirty="0" err="1">
                <a:ln>
                  <a:noFill/>
                </a:ln>
                <a:solidFill>
                  <a:prstClr val="black"/>
                </a:solidFill>
                <a:effectLst/>
                <a:uLnTx/>
                <a:uFillTx/>
                <a:ea typeface="+mn-ea"/>
                <a:cs typeface="+mn-cs"/>
              </a:rPr>
              <a:t>etails</a:t>
            </a:r>
            <a:r>
              <a:rPr lang="en-US" sz="900" i="0" dirty="0">
                <a:solidFill>
                  <a:prstClr val="black"/>
                </a:solidFill>
              </a:rPr>
              <a:t> </a:t>
            </a:r>
            <a:r>
              <a:rPr kumimoji="0" lang="en-US" sz="900" b="0" i="0" u="none" strike="noStrike" kern="1200" cap="none" spc="0" normalizeH="0" baseline="0" noProof="0" dirty="0">
                <a:ln>
                  <a:noFill/>
                </a:ln>
                <a:solidFill>
                  <a:prstClr val="black"/>
                </a:solidFill>
                <a:effectLst/>
                <a:uLnTx/>
                <a:uFillTx/>
                <a:ea typeface="+mn-ea"/>
                <a:cs typeface="+mn-cs"/>
              </a:rPr>
              <a:t>are below, if needed</a:t>
            </a:r>
            <a:r>
              <a:rPr lang="en-US" sz="900" b="1" i="0" dirty="0">
                <a:solidFill>
                  <a:prstClr val="black"/>
                </a:solidFill>
              </a:rPr>
              <a:t>.</a:t>
            </a:r>
            <a:r>
              <a:rPr lang="en-US" sz="900" b="0" i="0" dirty="0">
                <a:solidFill>
                  <a:prstClr val="black"/>
                </a:solidFill>
              </a:rPr>
              <a:t>]</a:t>
            </a:r>
            <a:endParaRPr kumimoji="0" lang="en-US" sz="9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ea typeface="+mn-ea"/>
                <a:cs typeface="+mn-cs"/>
              </a:rPr>
              <a:t>Myth: </a:t>
            </a:r>
            <a:r>
              <a:rPr kumimoji="0" lang="en-US" sz="900" b="0" i="0" u="none" strike="noStrike" kern="1200" cap="none" spc="0" normalizeH="0" baseline="0" noProof="0" dirty="0">
                <a:ln>
                  <a:noFill/>
                </a:ln>
                <a:solidFill>
                  <a:prstClr val="black"/>
                </a:solidFill>
                <a:effectLst/>
                <a:uLnTx/>
                <a:uFillTx/>
                <a:ea typeface="+mn-ea"/>
                <a:cs typeface="+mn-cs"/>
              </a:rPr>
              <a:t>Our children will become unmotivated and entitled.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ea typeface="+mn-ea"/>
                <a:cs typeface="+mn-cs"/>
              </a:rPr>
              <a:t>Fact: </a:t>
            </a:r>
            <a:r>
              <a:rPr kumimoji="0" lang="en-US" sz="900" b="0" i="0" u="none" strike="noStrike" kern="1200" cap="none" spc="0" normalizeH="0" baseline="0" noProof="0" dirty="0">
                <a:ln>
                  <a:noFill/>
                </a:ln>
                <a:solidFill>
                  <a:prstClr val="black"/>
                </a:solidFill>
                <a:effectLst/>
                <a:uLnTx/>
                <a:uFillTx/>
                <a:ea typeface="+mn-ea"/>
                <a:cs typeface="+mn-cs"/>
              </a:rPr>
              <a:t>Family are an opportunity to instill a good work ethic and appreciation for financial success in our children. If we’re silent, we lose that opportunity.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ea typeface="+mn-ea"/>
                <a:cs typeface="+mn-cs"/>
              </a:rPr>
              <a:t>Myth: </a:t>
            </a:r>
            <a:r>
              <a:rPr kumimoji="0" lang="en-US" sz="900" b="0" i="0" u="none" strike="noStrike" kern="1200" cap="none" spc="0" normalizeH="0" baseline="0" noProof="0" dirty="0">
                <a:ln>
                  <a:noFill/>
                </a:ln>
                <a:solidFill>
                  <a:prstClr val="black"/>
                </a:solidFill>
                <a:effectLst/>
                <a:uLnTx/>
                <a:uFillTx/>
                <a:ea typeface="+mn-ea"/>
                <a:cs typeface="+mn-cs"/>
              </a:rPr>
              <a:t>We’ll lose control of our finances.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ea typeface="+mn-ea"/>
                <a:cs typeface="+mn-cs"/>
              </a:rPr>
              <a:t>Fact: </a:t>
            </a:r>
            <a:r>
              <a:rPr kumimoji="0" lang="en-US" sz="900" b="0" i="0" u="none" strike="noStrike" kern="1200" cap="none" spc="0" normalizeH="0" baseline="0" noProof="0" dirty="0">
                <a:ln>
                  <a:noFill/>
                </a:ln>
                <a:solidFill>
                  <a:prstClr val="black"/>
                </a:solidFill>
                <a:effectLst/>
                <a:uLnTx/>
                <a:uFillTx/>
                <a:ea typeface="+mn-ea"/>
                <a:cs typeface="+mn-cs"/>
              </a:rPr>
              <a:t>While losing control is a common worry as we age, the purpose of family money talk is </a:t>
            </a:r>
            <a:r>
              <a:rPr kumimoji="0" lang="en-US" sz="900" b="0" i="1" u="none" strike="noStrike" kern="1200" cap="none" spc="0" normalizeH="0" baseline="0" noProof="0" dirty="0">
                <a:ln>
                  <a:noFill/>
                </a:ln>
                <a:solidFill>
                  <a:prstClr val="black"/>
                </a:solidFill>
                <a:effectLst/>
                <a:uLnTx/>
                <a:uFillTx/>
                <a:ea typeface="+mn-ea"/>
                <a:cs typeface="+mn-cs"/>
              </a:rPr>
              <a:t>not</a:t>
            </a:r>
            <a:r>
              <a:rPr kumimoji="0" lang="en-US" sz="900" b="0" i="0" u="none" strike="noStrike" kern="1200" cap="none" spc="0" normalizeH="0" baseline="0" noProof="0" dirty="0">
                <a:ln>
                  <a:noFill/>
                </a:ln>
                <a:solidFill>
                  <a:prstClr val="black"/>
                </a:solidFill>
                <a:effectLst/>
                <a:uLnTx/>
                <a:uFillTx/>
                <a:ea typeface="+mn-ea"/>
                <a:cs typeface="+mn-cs"/>
              </a:rPr>
              <a:t> to hand over the reins on our financial lives. As a parent, you get to choose what you want share and when you want to share it. The conversation isn’t about relinquishing your power. Instead, its about communicating your values, wishes, and hopes for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ea typeface="+mn-ea"/>
                <a:cs typeface="+mn-cs"/>
              </a:rPr>
              <a:t>Myth: </a:t>
            </a:r>
            <a:r>
              <a:rPr kumimoji="0" lang="en-US" sz="900" b="0" i="0" u="none" strike="noStrike" kern="1200" cap="none" spc="0" normalizeH="0" baseline="0" noProof="0" dirty="0">
                <a:ln>
                  <a:noFill/>
                </a:ln>
                <a:solidFill>
                  <a:prstClr val="black"/>
                </a:solidFill>
                <a:effectLst/>
                <a:uLnTx/>
                <a:uFillTx/>
                <a:ea typeface="+mn-ea"/>
                <a:cs typeface="+mn-cs"/>
              </a:rPr>
              <a:t>It’ll change our relationship.</a:t>
            </a:r>
          </a:p>
          <a:p>
            <a:r>
              <a:rPr kumimoji="0" lang="en-US" sz="900" b="1" i="0" u="none" strike="noStrike" kern="1200" cap="none" spc="0" normalizeH="0" baseline="0" noProof="0" dirty="0">
                <a:ln>
                  <a:noFill/>
                </a:ln>
                <a:solidFill>
                  <a:prstClr val="black"/>
                </a:solidFill>
                <a:effectLst/>
                <a:uLnTx/>
                <a:uFillTx/>
                <a:ea typeface="+mn-ea"/>
                <a:cs typeface="+mn-cs"/>
              </a:rPr>
              <a:t>Fact: </a:t>
            </a:r>
            <a:r>
              <a:rPr lang="en-US" sz="900" dirty="0">
                <a:effectLst/>
              </a:rPr>
              <a:t>Again, if wealth conversations focus solely on assets, then it</a:t>
            </a:r>
            <a:r>
              <a:rPr lang="en-US" sz="900" i="1" dirty="0">
                <a:effectLst/>
              </a:rPr>
              <a:t> could </a:t>
            </a:r>
            <a:r>
              <a:rPr lang="en-US" sz="900" dirty="0">
                <a:effectLst/>
              </a:rPr>
              <a:t>impact your relationship. But that’s not what money talks are for.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Now let’s look at the truth about having family money talks.</a:t>
            </a:r>
            <a:endParaRPr lang="en-US" sz="900" dirty="0">
              <a:highlight>
                <a:srgbClr val="FFFF00"/>
              </a:highlight>
            </a:endParaRPr>
          </a:p>
          <a:p>
            <a:endParaRPr lang="en-US" sz="900" dirty="0">
              <a:highlight>
                <a:srgbClr val="FFFF00"/>
              </a:highlight>
            </a:endParaRPr>
          </a:p>
          <a:p>
            <a:endParaRPr lang="en-US" sz="900" dirty="0">
              <a:solidFill>
                <a:srgbClr val="FF0000"/>
              </a:solidFill>
            </a:endParaRPr>
          </a:p>
          <a:p>
            <a:endParaRPr lang="en-US" sz="900" dirty="0"/>
          </a:p>
        </p:txBody>
      </p:sp>
      <p:sp>
        <p:nvSpPr>
          <p:cNvPr id="4" name="Slide Number Placeholder 3"/>
          <p:cNvSpPr>
            <a:spLocks noGrp="1"/>
          </p:cNvSpPr>
          <p:nvPr>
            <p:ph type="sldNum" sz="quarter" idx="5"/>
          </p:nvPr>
        </p:nvSpPr>
        <p:spPr/>
        <p:txBody>
          <a:bodyPr/>
          <a:lstStyle/>
          <a:p>
            <a:fld id="{9FABDD7F-5C3B-F44F-9D1D-F15A4B7018DD}" type="slidenum">
              <a:rPr lang="en-US" smtClean="0"/>
              <a:t>10</a:t>
            </a:fld>
            <a:endParaRPr lang="en-US" dirty="0"/>
          </a:p>
        </p:txBody>
      </p:sp>
    </p:spTree>
    <p:extLst>
      <p:ext uri="{BB962C8B-B14F-4D97-AF65-F5344CB8AC3E}">
        <p14:creationId xmlns:p14="http://schemas.microsoft.com/office/powerpoint/2010/main" val="52586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4133850"/>
          </a:xfrm>
        </p:spPr>
        <p:txBody>
          <a:bodyPr/>
          <a:lstStyle/>
          <a:p>
            <a:r>
              <a:rPr lang="en-US" dirty="0"/>
              <a:t>[read slide]</a:t>
            </a:r>
          </a:p>
          <a:p>
            <a:endParaRPr lang="en-US" dirty="0"/>
          </a:p>
          <a:p>
            <a:r>
              <a:rPr lang="en-US" dirty="0"/>
              <a:t>Overall, a family that has money talks regularly has greater financial wellbeing and is more successful in passing on wealth to the next generation. </a:t>
            </a:r>
          </a:p>
          <a:p>
            <a:endParaRPr lang="en-US" dirty="0"/>
          </a:p>
          <a:p>
            <a:r>
              <a:rPr lang="en-US" dirty="0"/>
              <a:t>How many of you think this is a good idea? (Ask participants for a show of hands, then transition to the next slide.) </a:t>
            </a:r>
          </a:p>
          <a:p>
            <a:endParaRPr lang="en-US" dirty="0">
              <a:solidFill>
                <a:srgbClr val="FF0000"/>
              </a:solidFill>
              <a:highlight>
                <a:srgbClr val="FFFF00"/>
              </a:highlight>
            </a:endParaRPr>
          </a:p>
          <a:p>
            <a:r>
              <a:rPr lang="en-US" b="0" dirty="0">
                <a:effectLst/>
              </a:rPr>
              <a:t>If you’re unsure about engaging in family money talks, let’s see what happened when a parent avoided these conversations with her heirs.</a:t>
            </a:r>
          </a:p>
          <a:p>
            <a:endParaRPr lang="en-US" sz="1100" dirty="0"/>
          </a:p>
          <a:p>
            <a:endParaRPr lang="en-US" sz="900" dirty="0"/>
          </a:p>
          <a:p>
            <a:endParaRPr lang="en-US" sz="900" dirty="0"/>
          </a:p>
        </p:txBody>
      </p:sp>
      <p:sp>
        <p:nvSpPr>
          <p:cNvPr id="4" name="Slide Number Placeholder 3"/>
          <p:cNvSpPr>
            <a:spLocks noGrp="1"/>
          </p:cNvSpPr>
          <p:nvPr>
            <p:ph type="sldNum" sz="quarter" idx="5"/>
          </p:nvPr>
        </p:nvSpPr>
        <p:spPr/>
        <p:txBody>
          <a:bodyPr/>
          <a:lstStyle/>
          <a:p>
            <a:fld id="{9FABDD7F-5C3B-F44F-9D1D-F15A4B7018DD}" type="slidenum">
              <a:rPr lang="en-US" smtClean="0"/>
              <a:t>11</a:t>
            </a:fld>
            <a:endParaRPr lang="en-US" dirty="0"/>
          </a:p>
        </p:txBody>
      </p:sp>
    </p:spTree>
    <p:extLst>
      <p:ext uri="{BB962C8B-B14F-4D97-AF65-F5344CB8AC3E}">
        <p14:creationId xmlns:p14="http://schemas.microsoft.com/office/powerpoint/2010/main" val="2243977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Tx/>
              <a:buNone/>
            </a:pPr>
            <a:r>
              <a:rPr lang="en-US" sz="950" b="0" i="0" kern="1200" dirty="0">
                <a:solidFill>
                  <a:schemeClr val="tx1"/>
                </a:solidFill>
                <a:effectLst/>
                <a:latin typeface="+mn-lt"/>
                <a:ea typeface="+mn-ea"/>
                <a:cs typeface="+mn-cs"/>
              </a:rPr>
              <a:t>Unfortunately, there are many stories of families that didn’t have family money conversations that resulted in disaster—including family fighting and legal battles.</a:t>
            </a:r>
          </a:p>
          <a:p>
            <a:pPr marL="0" indent="0">
              <a:buFontTx/>
              <a:buNone/>
            </a:pPr>
            <a:endParaRPr lang="en-US" sz="950" b="0" i="0" kern="1200" dirty="0">
              <a:solidFill>
                <a:schemeClr val="tx1"/>
              </a:solidFill>
              <a:effectLst/>
              <a:latin typeface="+mn-lt"/>
              <a:ea typeface="+mn-ea"/>
              <a:cs typeface="+mn-cs"/>
            </a:endParaRPr>
          </a:p>
          <a:p>
            <a:pPr marL="0" indent="0">
              <a:buFontTx/>
              <a:buNone/>
            </a:pPr>
            <a:r>
              <a:rPr lang="en-US" sz="950" b="0" i="0" kern="1200" dirty="0">
                <a:solidFill>
                  <a:schemeClr val="tx1"/>
                </a:solidFill>
                <a:effectLst/>
                <a:latin typeface="+mn-lt"/>
                <a:ea typeface="+mn-ea"/>
                <a:cs typeface="+mn-cs"/>
              </a:rPr>
              <a:t>Who knows who this is? </a:t>
            </a:r>
            <a:r>
              <a:rPr lang="en-US" sz="950" b="0" i="1" kern="1200" dirty="0">
                <a:solidFill>
                  <a:schemeClr val="tx1"/>
                </a:solidFill>
                <a:effectLst/>
                <a:latin typeface="+mn-lt"/>
                <a:ea typeface="+mn-ea"/>
                <a:cs typeface="+mn-cs"/>
              </a:rPr>
              <a:t>(Wait for audience to respond.)</a:t>
            </a:r>
            <a:r>
              <a:rPr lang="en-US" sz="950" i="1" dirty="0"/>
              <a:t> </a:t>
            </a:r>
            <a:r>
              <a:rPr lang="en-US" sz="950" b="0" i="0" kern="1200" dirty="0">
                <a:solidFill>
                  <a:schemeClr val="tx1"/>
                </a:solidFill>
                <a:effectLst/>
                <a:latin typeface="+mn-lt"/>
                <a:ea typeface="+mn-ea"/>
                <a:cs typeface="+mn-cs"/>
              </a:rPr>
              <a:t>It’s the “</a:t>
            </a:r>
            <a:r>
              <a:rPr lang="en-US" sz="950" dirty="0"/>
              <a:t>Queen of Soul,” </a:t>
            </a:r>
            <a:r>
              <a:rPr lang="en-US" sz="950" b="0" i="0" kern="1200" dirty="0">
                <a:solidFill>
                  <a:schemeClr val="tx1"/>
                </a:solidFill>
                <a:effectLst/>
                <a:latin typeface="+mn-lt"/>
                <a:ea typeface="+mn-ea"/>
                <a:cs typeface="+mn-cs"/>
              </a:rPr>
              <a:t>Aretha Franklin. She died at 76 in 2018, without a formal written will. </a:t>
            </a:r>
            <a:r>
              <a:rPr lang="en-US" sz="950" dirty="0"/>
              <a:t>A</a:t>
            </a:r>
            <a:r>
              <a:rPr lang="en-US" sz="950" b="0" i="0" kern="1200" dirty="0">
                <a:solidFill>
                  <a:schemeClr val="tx1"/>
                </a:solidFill>
                <a:effectLst/>
                <a:latin typeface="+mn-lt"/>
                <a:ea typeface="+mn-ea"/>
                <a:cs typeface="+mn-cs"/>
              </a:rPr>
              <a:t>pparently, she didn’t talk about finances, her values, or her future wishes with her children before she passed. </a:t>
            </a:r>
          </a:p>
          <a:p>
            <a:endParaRPr lang="en-US" sz="950" b="0" i="0" kern="1200" dirty="0">
              <a:solidFill>
                <a:schemeClr val="tx1"/>
              </a:solidFill>
              <a:effectLst/>
              <a:latin typeface="+mn-lt"/>
              <a:ea typeface="+mn-ea"/>
              <a:cs typeface="+mn-cs"/>
            </a:endParaRPr>
          </a:p>
          <a:p>
            <a:r>
              <a:rPr lang="en-US" sz="950" b="0" i="0" kern="1200" dirty="0">
                <a:solidFill>
                  <a:schemeClr val="tx1"/>
                </a:solidFill>
                <a:effectLst/>
                <a:latin typeface="+mn-lt"/>
                <a:ea typeface="+mn-ea"/>
                <a:cs typeface="+mn-cs"/>
              </a:rPr>
              <a:t>When Ms. Franklin died, her four sons were confused about her intentions for passing down her wealth. Unfortunately, this resulted in a three-year court battle between the siblings. It’s doubtful that she wanted her family to be engaged in conflict, pay high legal fees, or lose a sizable portion of their inheritance to taxes</a:t>
            </a:r>
            <a:r>
              <a:rPr lang="en-US" sz="950" dirty="0"/>
              <a:t>. But </a:t>
            </a:r>
            <a:r>
              <a:rPr lang="en-US" sz="950" b="0" i="0" kern="1200" dirty="0">
                <a:solidFill>
                  <a:schemeClr val="tx1"/>
                </a:solidFill>
                <a:effectLst/>
                <a:latin typeface="+mn-lt"/>
                <a:ea typeface="+mn-ea"/>
                <a:cs typeface="+mn-cs"/>
              </a:rPr>
              <a:t>her silence ended up costing her family emotional pain and financial hardship. </a:t>
            </a:r>
          </a:p>
          <a:p>
            <a:pPr marL="171450" indent="-171450">
              <a:buFont typeface="Arial" panose="020B0604020202020204" pitchFamily="34" charset="0"/>
              <a:buChar char="•"/>
            </a:pPr>
            <a:endParaRPr lang="en-US" sz="950" dirty="0"/>
          </a:p>
          <a:p>
            <a:r>
              <a:rPr lang="en-US" sz="950" dirty="0"/>
              <a:t>The value of Ms. Franklin’s estate hasn’t been determined, but some estimates range as high as $80 million.</a:t>
            </a:r>
            <a:r>
              <a:rPr lang="en-US" sz="950" baseline="30000" dirty="0"/>
              <a:t>1 </a:t>
            </a:r>
            <a:r>
              <a:rPr lang="en-US" sz="950" dirty="0"/>
              <a:t>It’s been reported that her </a:t>
            </a:r>
            <a:r>
              <a:rPr lang="en-US" sz="950" b="0" i="0" kern="1200" dirty="0">
                <a:solidFill>
                  <a:schemeClr val="tx1"/>
                </a:solidFill>
                <a:effectLst/>
                <a:latin typeface="+mn-lt"/>
                <a:ea typeface="+mn-ea"/>
                <a:cs typeface="+mn-cs"/>
              </a:rPr>
              <a:t>sons received $200,000 from her estate, but their legal battle continues.</a:t>
            </a:r>
            <a:r>
              <a:rPr lang="en-US" sz="950" b="0" i="0" kern="1200" baseline="30000" dirty="0">
                <a:solidFill>
                  <a:schemeClr val="tx1"/>
                </a:solidFill>
                <a:effectLst/>
                <a:latin typeface="+mn-lt"/>
                <a:ea typeface="+mn-ea"/>
                <a:cs typeface="+mn-cs"/>
              </a:rPr>
              <a:t>2 </a:t>
            </a:r>
            <a:r>
              <a:rPr lang="en-US" sz="950" dirty="0"/>
              <a:t>T</a:t>
            </a:r>
            <a:r>
              <a:rPr lang="en-US" sz="950" b="0" i="0" kern="1200" dirty="0">
                <a:solidFill>
                  <a:schemeClr val="tx1"/>
                </a:solidFill>
                <a:effectLst/>
                <a:latin typeface="+mn-lt"/>
                <a:ea typeface="+mn-ea"/>
                <a:cs typeface="+mn-cs"/>
              </a:rPr>
              <a:t>his is an extreme example, but it highlights why family money talks and proper planning are vital for the future of your loved ones. Even if the thought of having them is a little uncomfortable. </a:t>
            </a:r>
          </a:p>
          <a:p>
            <a:pPr marL="171450" indent="-171450">
              <a:buFont typeface="Arial" panose="020B0604020202020204" pitchFamily="34" charset="0"/>
              <a:buChar char="•"/>
            </a:pPr>
            <a:endParaRPr lang="en-US" sz="950" b="0" i="0" kern="1200" dirty="0">
              <a:solidFill>
                <a:schemeClr val="tx1"/>
              </a:solidFill>
              <a:effectLst/>
              <a:latin typeface="+mn-lt"/>
              <a:ea typeface="+mn-ea"/>
              <a:cs typeface="+mn-cs"/>
            </a:endParaRPr>
          </a:p>
          <a:p>
            <a:r>
              <a:rPr lang="en-US" sz="950" dirty="0"/>
              <a:t>Now that you understand the importance of family money talks, let’s look at three key ingredients of your family money talk that, when added together, can help equip children and heirs for the future and their financial wellbeing. </a:t>
            </a:r>
          </a:p>
          <a:p>
            <a:endParaRPr lang="en-US" sz="900" dirty="0"/>
          </a:p>
          <a:p>
            <a:r>
              <a:rPr lang="en-US" sz="900" baseline="30000" dirty="0"/>
              <a:t>1</a:t>
            </a:r>
            <a:r>
              <a:rPr lang="en-US" sz="900" dirty="0">
                <a:effectLst/>
              </a:rPr>
              <a:t>Aretha Franklin’s Estate Signs Tentative Deal Over Back Taxes Owed, nytimes.com, 3/21</a:t>
            </a:r>
          </a:p>
          <a:p>
            <a:r>
              <a:rPr lang="en-US" sz="900" baseline="30000" dirty="0">
                <a:effectLst/>
              </a:rPr>
              <a:t>2</a:t>
            </a:r>
            <a:r>
              <a:rPr lang="en-US" sz="900" dirty="0">
                <a:effectLst/>
              </a:rPr>
              <a:t>Who Inherited Aretha Franklin’s Money After She Died, 3/22</a:t>
            </a:r>
          </a:p>
          <a:p>
            <a:pPr marL="171450" indent="-171450">
              <a:buFont typeface="Arial" panose="020B0604020202020204" pitchFamily="34" charset="0"/>
              <a:buChar char="•"/>
            </a:pPr>
            <a:endParaRPr lang="en-US"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2C224DC-8CF3-F145-8060-D2C5BB99F484}" type="slidenum">
              <a:rPr lang="en-US" smtClean="0"/>
              <a:t>12</a:t>
            </a:fld>
            <a:endParaRPr lang="en-US" dirty="0"/>
          </a:p>
        </p:txBody>
      </p:sp>
    </p:spTree>
    <p:extLst>
      <p:ext uri="{BB962C8B-B14F-4D97-AF65-F5344CB8AC3E}">
        <p14:creationId xmlns:p14="http://schemas.microsoft.com/office/powerpoint/2010/main" val="3527109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[read slide]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It may surprise you that there are three specific types of intelligence that contribute to financial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And here they 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[next slide]</a:t>
            </a:r>
          </a:p>
          <a:p>
            <a:endParaRPr lang="en-US" dirty="0"/>
          </a:p>
        </p:txBody>
      </p:sp>
      <p:sp>
        <p:nvSpPr>
          <p:cNvPr id="4" name="Slide Number Placeholder 3"/>
          <p:cNvSpPr>
            <a:spLocks noGrp="1"/>
          </p:cNvSpPr>
          <p:nvPr>
            <p:ph type="sldNum" sz="quarter" idx="5"/>
          </p:nvPr>
        </p:nvSpPr>
        <p:spPr/>
        <p:txBody>
          <a:bodyPr/>
          <a:lstStyle/>
          <a:p>
            <a:fld id="{9FABDD7F-5C3B-F44F-9D1D-F15A4B7018DD}" type="slidenum">
              <a:rPr lang="en-US" smtClean="0"/>
              <a:t>13</a:t>
            </a:fld>
            <a:endParaRPr lang="en-US" dirty="0"/>
          </a:p>
        </p:txBody>
      </p:sp>
    </p:spTree>
    <p:extLst>
      <p:ext uri="{BB962C8B-B14F-4D97-AF65-F5344CB8AC3E}">
        <p14:creationId xmlns:p14="http://schemas.microsoft.com/office/powerpoint/2010/main" val="3952804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r>
              <a:rPr lang="en-US" b="0" i="0" dirty="0"/>
              <a:t>These intelligences are financial intelligence, emotional intelligence, and family intelligence. </a:t>
            </a:r>
          </a:p>
          <a:p>
            <a:endParaRPr lang="en-US" b="0" i="0" dirty="0"/>
          </a:p>
          <a:p>
            <a:r>
              <a:rPr lang="en-US" b="0" i="0" dirty="0"/>
              <a:t>When you think about it, if knowledge alone was necessary to achieve and maintain wealth, many, </a:t>
            </a:r>
            <a:r>
              <a:rPr lang="en-US" b="0" i="1" dirty="0"/>
              <a:t>many</a:t>
            </a:r>
            <a:r>
              <a:rPr lang="en-US" b="0" i="0" dirty="0"/>
              <a:t> more people would </a:t>
            </a:r>
            <a:r>
              <a:rPr lang="en-US" dirty="0"/>
              <a:t>be </a:t>
            </a:r>
            <a:r>
              <a:rPr lang="en-US" b="0" i="0" dirty="0"/>
              <a:t>millionaires. And those who were millionaires wouldn’t go bankrupt. </a:t>
            </a:r>
            <a:r>
              <a:rPr lang="en-US" dirty="0"/>
              <a:t>Think of lottery winners who became multi-millionaires overnight. Their stories often end in tragedy.</a:t>
            </a:r>
            <a:endParaRPr lang="en-US" b="0" i="0" dirty="0"/>
          </a:p>
          <a:p>
            <a:endParaRPr lang="en-US" strike="sngStrike" dirty="0"/>
          </a:p>
          <a:p>
            <a:r>
              <a:rPr lang="en-US" b="0" i="0" dirty="0"/>
              <a:t>That’s why the most successful wealth transfers happen when both the technical and the human side of finance—which includes these intelligences—are discussed with the next generation. </a:t>
            </a:r>
          </a:p>
          <a:p>
            <a:endParaRPr lang="en-US" b="0" i="0" dirty="0"/>
          </a:p>
          <a:p>
            <a:r>
              <a:rPr lang="en-US" b="0" i="0" dirty="0"/>
              <a:t>Let’s take a closer look at financial intelligence. </a:t>
            </a:r>
          </a:p>
          <a:p>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[next slide]</a:t>
            </a:r>
          </a:p>
          <a:p>
            <a:endParaRPr lang="en-US" b="0" i="0" dirty="0"/>
          </a:p>
          <a:p>
            <a:endParaRPr lang="en-US" b="0" i="0" dirty="0"/>
          </a:p>
          <a:p>
            <a:endParaRPr lang="en-US" b="0" i="0" dirty="0"/>
          </a:p>
        </p:txBody>
      </p:sp>
      <p:sp>
        <p:nvSpPr>
          <p:cNvPr id="4" name="Slide Number Placeholder 3"/>
          <p:cNvSpPr>
            <a:spLocks noGrp="1"/>
          </p:cNvSpPr>
          <p:nvPr>
            <p:ph type="sldNum" sz="quarter" idx="5"/>
          </p:nvPr>
        </p:nvSpPr>
        <p:spPr/>
        <p:txBody>
          <a:bodyPr/>
          <a:lstStyle/>
          <a:p>
            <a:fld id="{9FABDD7F-5C3B-F44F-9D1D-F15A4B7018DD}" type="slidenum">
              <a:rPr lang="en-US" smtClean="0"/>
              <a:t>14</a:t>
            </a:fld>
            <a:endParaRPr lang="en-US" dirty="0"/>
          </a:p>
        </p:txBody>
      </p:sp>
    </p:spTree>
    <p:extLst>
      <p:ext uri="{BB962C8B-B14F-4D97-AF65-F5344CB8AC3E}">
        <p14:creationId xmlns:p14="http://schemas.microsoft.com/office/powerpoint/2010/main" val="253717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83306" rtl="0" eaLnBrk="1" fontAlgn="auto" latinLnBrk="0" hangingPunct="1">
              <a:lnSpc>
                <a:spcPct val="100000"/>
              </a:lnSpc>
              <a:spcBef>
                <a:spcPts val="0"/>
              </a:spcBef>
              <a:spcAft>
                <a:spcPts val="0"/>
              </a:spcAft>
              <a:buClrTx/>
              <a:buSzTx/>
              <a:buFontTx/>
              <a:buNone/>
              <a:tabLst/>
              <a:defRPr/>
            </a:pPr>
            <a:r>
              <a:rPr lang="en-US" b="0" dirty="0"/>
              <a:t>The first ingredient is financial intelligence. This is a person’s financial knowledge and skills that enable us to make prudent financial decisions that build and sustain wealth.</a:t>
            </a:r>
          </a:p>
          <a:p>
            <a:pPr marL="0" marR="0" lvl="0" indent="0" algn="l" defTabSz="483306" rtl="0" eaLnBrk="1" fontAlgn="auto" latinLnBrk="0" hangingPunct="1">
              <a:lnSpc>
                <a:spcPct val="100000"/>
              </a:lnSpc>
              <a:spcBef>
                <a:spcPts val="0"/>
              </a:spcBef>
              <a:spcAft>
                <a:spcPts val="0"/>
              </a:spcAft>
              <a:buClrTx/>
              <a:buSzTx/>
              <a:buFontTx/>
              <a:buNone/>
              <a:tabLst/>
              <a:defRPr/>
            </a:pPr>
            <a:endParaRPr lang="en-US" dirty="0"/>
          </a:p>
          <a:p>
            <a:pPr marL="0" marR="0" lvl="0" indent="0" algn="l" defTabSz="483306" rtl="0" eaLnBrk="1" fontAlgn="auto" latinLnBrk="0" hangingPunct="1">
              <a:lnSpc>
                <a:spcPct val="100000"/>
              </a:lnSpc>
              <a:spcBef>
                <a:spcPts val="0"/>
              </a:spcBef>
              <a:spcAft>
                <a:spcPts val="0"/>
              </a:spcAft>
              <a:buClrTx/>
              <a:buSzTx/>
              <a:buFontTx/>
              <a:buNone/>
              <a:tabLst/>
              <a:defRPr/>
            </a:pPr>
            <a:r>
              <a:rPr lang="en-US" dirty="0">
                <a:effectLst/>
              </a:rPr>
              <a:t>The building blocks of financial intelligence </a:t>
            </a:r>
            <a:r>
              <a:rPr lang="en-US" dirty="0"/>
              <a:t>fall into six categories. </a:t>
            </a:r>
          </a:p>
          <a:p>
            <a:pPr marL="0" marR="0" lvl="0" indent="0" algn="l" defTabSz="483306" rtl="0" eaLnBrk="1" fontAlgn="auto" latinLnBrk="0" hangingPunct="1">
              <a:lnSpc>
                <a:spcPct val="100000"/>
              </a:lnSpc>
              <a:spcBef>
                <a:spcPts val="0"/>
              </a:spcBef>
              <a:spcAft>
                <a:spcPts val="0"/>
              </a:spcAft>
              <a:buClrTx/>
              <a:buSzTx/>
              <a:buFontTx/>
              <a:buNone/>
              <a:tabLst/>
              <a:defRPr/>
            </a:pPr>
            <a:endParaRPr lang="en-US" dirty="0"/>
          </a:p>
          <a:p>
            <a:pPr marL="0" marR="0" lvl="0" indent="0" algn="l" defTabSz="483306" rtl="0" eaLnBrk="1" fontAlgn="auto" latinLnBrk="0" hangingPunct="1">
              <a:lnSpc>
                <a:spcPct val="100000"/>
              </a:lnSpc>
              <a:spcBef>
                <a:spcPts val="0"/>
              </a:spcBef>
              <a:spcAft>
                <a:spcPts val="0"/>
              </a:spcAft>
              <a:buClrTx/>
              <a:buSzTx/>
              <a:buFontTx/>
              <a:buNone/>
              <a:tabLst/>
              <a:defRPr/>
            </a:pPr>
            <a:r>
              <a:rPr lang="en-US" dirty="0"/>
              <a:t>[next slide]</a:t>
            </a:r>
            <a:endParaRPr lang="en-US" b="0" dirty="0"/>
          </a:p>
          <a:p>
            <a:pPr marL="0" marR="0" lvl="0" indent="0" algn="l" defTabSz="483306" rtl="0" eaLnBrk="1" fontAlgn="auto" latinLnBrk="0" hangingPunct="1">
              <a:lnSpc>
                <a:spcPct val="100000"/>
              </a:lnSpc>
              <a:spcBef>
                <a:spcPts val="0"/>
              </a:spcBef>
              <a:spcAft>
                <a:spcPts val="0"/>
              </a:spcAft>
              <a:buClrTx/>
              <a:buSzTx/>
              <a:buFontTx/>
              <a:buNone/>
              <a:tabLst/>
              <a:defRPr/>
            </a:pPr>
            <a:endParaRPr lang="en-US" b="0" dirty="0"/>
          </a:p>
          <a:p>
            <a:endParaRPr lang="en-US" sz="1100" dirty="0"/>
          </a:p>
          <a:p>
            <a:endParaRPr lang="en-US" sz="1100" b="0" i="0" dirty="0"/>
          </a:p>
        </p:txBody>
      </p:sp>
      <p:sp>
        <p:nvSpPr>
          <p:cNvPr id="4" name="Slide Number Placeholder 3"/>
          <p:cNvSpPr>
            <a:spLocks noGrp="1"/>
          </p:cNvSpPr>
          <p:nvPr>
            <p:ph type="sldNum" sz="quarter" idx="5"/>
          </p:nvPr>
        </p:nvSpPr>
        <p:spPr/>
        <p:txBody>
          <a:bodyPr/>
          <a:lstStyle/>
          <a:p>
            <a:fld id="{9FABDD7F-5C3B-F44F-9D1D-F15A4B7018DD}" type="slidenum">
              <a:rPr lang="en-US" smtClean="0"/>
              <a:t>15</a:t>
            </a:fld>
            <a:endParaRPr lang="en-US" dirty="0"/>
          </a:p>
        </p:txBody>
      </p:sp>
    </p:spTree>
    <p:extLst>
      <p:ext uri="{BB962C8B-B14F-4D97-AF65-F5344CB8AC3E}">
        <p14:creationId xmlns:p14="http://schemas.microsoft.com/office/powerpoint/2010/main" val="3725491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49"/>
            <a:ext cx="5486400" cy="4039258"/>
          </a:xfrm>
        </p:spPr>
        <p:txBody>
          <a:bodyPr/>
          <a:lstStyle/>
          <a:p>
            <a:r>
              <a:rPr lang="en-US" dirty="0"/>
              <a:t>[read categories on slide]</a:t>
            </a:r>
          </a:p>
          <a:p>
            <a:endParaRPr lang="en-US" dirty="0"/>
          </a:p>
          <a:p>
            <a:r>
              <a:rPr lang="en-US" dirty="0"/>
              <a:t>Not everyone is taught these foundational skills, and perhaps you learned some of them on your own. Y</a:t>
            </a:r>
            <a:r>
              <a:rPr lang="en-US" dirty="0">
                <a:effectLst/>
              </a:rPr>
              <a:t>ou may not be an expert in all six areas of financial intelligence. But</a:t>
            </a:r>
            <a:r>
              <a:rPr lang="en-US" dirty="0"/>
              <a:t> </a:t>
            </a:r>
            <a:r>
              <a:rPr lang="en-US" dirty="0">
                <a:effectLst/>
              </a:rPr>
              <a:t>you likely have </a:t>
            </a:r>
            <a:r>
              <a:rPr lang="en-US" b="0" dirty="0"/>
              <a:t>years of valuable learning to share that include success stories and hard lessons</a:t>
            </a:r>
            <a:r>
              <a:rPr lang="en-US" dirty="0">
                <a:effectLst/>
              </a:rPr>
              <a:t>.</a:t>
            </a:r>
            <a:br>
              <a:rPr lang="en-US" dirty="0">
                <a:effectLst/>
              </a:rPr>
            </a:br>
            <a:endParaRPr lang="en-US" dirty="0">
              <a:effectLst/>
            </a:endParaRPr>
          </a:p>
          <a:p>
            <a:r>
              <a:rPr lang="en-US" dirty="0">
                <a:effectLst/>
              </a:rPr>
              <a:t>Let’s see how you can share that wisdom with your kids and maybe learn something from them, too.</a:t>
            </a:r>
          </a:p>
          <a:p>
            <a:endParaRPr lang="en-US" sz="1100" b="0" i="0" u="none" strike="noStrike" baseline="0" dirty="0">
              <a:solidFill>
                <a:srgbClr val="000000"/>
              </a:solidFill>
            </a:endParaRPr>
          </a:p>
        </p:txBody>
      </p:sp>
      <p:sp>
        <p:nvSpPr>
          <p:cNvPr id="4" name="Slide Number Placeholder 3"/>
          <p:cNvSpPr>
            <a:spLocks noGrp="1"/>
          </p:cNvSpPr>
          <p:nvPr>
            <p:ph type="sldNum" sz="quarter" idx="5"/>
          </p:nvPr>
        </p:nvSpPr>
        <p:spPr/>
        <p:txBody>
          <a:bodyPr/>
          <a:lstStyle/>
          <a:p>
            <a:fld id="{9FABDD7F-5C3B-F44F-9D1D-F15A4B7018DD}" type="slidenum">
              <a:rPr lang="en-US" smtClean="0"/>
              <a:t>16</a:t>
            </a:fld>
            <a:endParaRPr lang="en-US" dirty="0"/>
          </a:p>
        </p:txBody>
      </p:sp>
    </p:spTree>
    <p:extLst>
      <p:ext uri="{BB962C8B-B14F-4D97-AF65-F5344CB8AC3E}">
        <p14:creationId xmlns:p14="http://schemas.microsoft.com/office/powerpoint/2010/main" val="3141924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4038600"/>
          </a:xfrm>
        </p:spPr>
        <p:txBody>
          <a:bodyPr/>
          <a:lstStyle/>
          <a:p>
            <a:pPr marL="0" marR="0">
              <a:lnSpc>
                <a:spcPts val="1100"/>
              </a:lnSpc>
              <a:spcBef>
                <a:spcPts val="200"/>
              </a:spcBef>
              <a:spcAft>
                <a:spcPts val="200"/>
              </a:spcAft>
            </a:pPr>
            <a:r>
              <a:rPr lang="en-US" sz="1000" dirty="0">
                <a:effectLst/>
                <a:latin typeface="Calibri "/>
              </a:rPr>
              <a:t>The financial intelligence exercise involves sharing a story with your kids, based on one of the six categories. If it sounds simple, it is.</a:t>
            </a:r>
            <a:endParaRPr lang="en-US" sz="1000" dirty="0">
              <a:latin typeface="Calibri "/>
            </a:endParaRPr>
          </a:p>
          <a:p>
            <a:pPr marL="0" marR="0">
              <a:lnSpc>
                <a:spcPts val="1100"/>
              </a:lnSpc>
              <a:spcBef>
                <a:spcPts val="200"/>
              </a:spcBef>
              <a:spcAft>
                <a:spcPts val="200"/>
              </a:spcAft>
            </a:pPr>
            <a:r>
              <a:rPr lang="en-US" sz="1000" dirty="0">
                <a:effectLst/>
                <a:latin typeface="Calibri "/>
              </a:rPr>
              <a:t>I’ll go first to show you how. </a:t>
            </a:r>
            <a:r>
              <a:rPr lang="en-US" sz="1000" b="0" dirty="0">
                <a:effectLst/>
                <a:latin typeface="Calibri "/>
              </a:rPr>
              <a:t>[</a:t>
            </a:r>
            <a:r>
              <a:rPr lang="en-US" sz="1000" b="1" dirty="0">
                <a:effectLst/>
                <a:latin typeface="Calibri "/>
              </a:rPr>
              <a:t>Presenter: </a:t>
            </a:r>
            <a:r>
              <a:rPr lang="en-US" sz="1000" b="0" dirty="0">
                <a:effectLst/>
                <a:latin typeface="Calibri "/>
              </a:rPr>
              <a:t>S</a:t>
            </a:r>
            <a:r>
              <a:rPr lang="en-US" sz="1000" dirty="0">
                <a:effectLst/>
                <a:latin typeface="Calibri "/>
              </a:rPr>
              <a:t>hare a story of your own.</a:t>
            </a:r>
            <a:r>
              <a:rPr lang="en-US" sz="1000" b="0" dirty="0">
                <a:effectLst/>
                <a:latin typeface="Calibri "/>
              </a:rPr>
              <a:t>]</a:t>
            </a:r>
            <a:endParaRPr lang="en-US" sz="1000" b="0" dirty="0">
              <a:latin typeface="Calibri "/>
            </a:endParaRPr>
          </a:p>
          <a:p>
            <a:pPr marL="0" marR="0">
              <a:lnSpc>
                <a:spcPts val="1100"/>
              </a:lnSpc>
              <a:spcBef>
                <a:spcPts val="200"/>
              </a:spcBef>
              <a:spcAft>
                <a:spcPts val="200"/>
              </a:spcAft>
            </a:pPr>
            <a:r>
              <a:rPr lang="en-US" sz="1000" dirty="0">
                <a:latin typeface="Calibri "/>
              </a:rPr>
              <a:t>Now, it’s your turn to practice. Are you ready?</a:t>
            </a:r>
          </a:p>
          <a:p>
            <a:pPr>
              <a:lnSpc>
                <a:spcPts val="1100"/>
              </a:lnSpc>
              <a:spcBef>
                <a:spcPts val="200"/>
              </a:spcBef>
              <a:spcAft>
                <a:spcPts val="200"/>
              </a:spcAft>
            </a:pPr>
            <a:r>
              <a:rPr lang="en-US" sz="1000" dirty="0">
                <a:latin typeface="Calibri "/>
              </a:rPr>
              <a:t>1. Take a moment and think about those six categories on the previous slide: Saving, Spending, Managing debt, Investing, Giving, and Budgeting. Is there a story or experience you could share that’s related to one? </a:t>
            </a:r>
          </a:p>
          <a:p>
            <a:pPr marL="0" marR="0">
              <a:lnSpc>
                <a:spcPts val="1100"/>
              </a:lnSpc>
              <a:spcBef>
                <a:spcPts val="200"/>
              </a:spcBef>
              <a:spcAft>
                <a:spcPts val="200"/>
              </a:spcAft>
            </a:pPr>
            <a:r>
              <a:rPr lang="en-US" sz="1000" dirty="0">
                <a:latin typeface="Calibri "/>
              </a:rPr>
              <a:t>2. Your story could be about [read slide]. Or it could be about a triumph over a challenge, a story of resilience, or a changed perspective. </a:t>
            </a:r>
            <a:endParaRPr lang="en-US" sz="1000" dirty="0">
              <a:highlight>
                <a:srgbClr val="FFFF00"/>
              </a:highlight>
              <a:latin typeface="Calibri "/>
            </a:endParaRPr>
          </a:p>
          <a:p>
            <a:pPr>
              <a:lnSpc>
                <a:spcPts val="1100"/>
              </a:lnSpc>
              <a:spcBef>
                <a:spcPts val="200"/>
              </a:spcBef>
              <a:spcAft>
                <a:spcPts val="200"/>
              </a:spcAft>
            </a:pPr>
            <a:r>
              <a:rPr lang="en-US" sz="1000" dirty="0">
                <a:latin typeface="Calibri "/>
              </a:rPr>
              <a:t>3. Is there a story you could briefly share? If it helps, think about the following framework:</a:t>
            </a:r>
          </a:p>
          <a:p>
            <a:pPr marL="171450" marR="0" indent="-171450">
              <a:lnSpc>
                <a:spcPts val="1100"/>
              </a:lnSpc>
              <a:spcBef>
                <a:spcPts val="200"/>
              </a:spcBef>
              <a:spcAft>
                <a:spcPts val="200"/>
              </a:spcAft>
              <a:buFont typeface="Arial" panose="020B0604020202020204" pitchFamily="34" charset="0"/>
              <a:buChar char="•"/>
            </a:pPr>
            <a:r>
              <a:rPr lang="en-US" sz="1000" dirty="0">
                <a:latin typeface="Calibri "/>
              </a:rPr>
              <a:t>What happened </a:t>
            </a:r>
          </a:p>
          <a:p>
            <a:pPr marL="171450" indent="-171450">
              <a:lnSpc>
                <a:spcPts val="1100"/>
              </a:lnSpc>
              <a:spcBef>
                <a:spcPts val="200"/>
              </a:spcBef>
              <a:spcAft>
                <a:spcPts val="200"/>
              </a:spcAft>
              <a:buFont typeface="Arial" panose="020B0604020202020204" pitchFamily="34" charset="0"/>
              <a:buChar char="•"/>
            </a:pPr>
            <a:r>
              <a:rPr lang="en-US" sz="1000" dirty="0">
                <a:latin typeface="Calibri "/>
              </a:rPr>
              <a:t>How you responded and what you did </a:t>
            </a:r>
          </a:p>
          <a:p>
            <a:pPr marL="171450" marR="0" indent="-171450">
              <a:lnSpc>
                <a:spcPts val="1100"/>
              </a:lnSpc>
              <a:spcBef>
                <a:spcPts val="200"/>
              </a:spcBef>
              <a:spcAft>
                <a:spcPts val="200"/>
              </a:spcAft>
              <a:buFont typeface="Arial" panose="020B0604020202020204" pitchFamily="34" charset="0"/>
              <a:buChar char="•"/>
            </a:pPr>
            <a:r>
              <a:rPr lang="en-US" sz="1000" dirty="0">
                <a:latin typeface="Calibri "/>
              </a:rPr>
              <a:t>What you learned </a:t>
            </a:r>
          </a:p>
          <a:p>
            <a:pPr marL="171450" indent="-171450">
              <a:lnSpc>
                <a:spcPts val="1100"/>
              </a:lnSpc>
              <a:spcBef>
                <a:spcPts val="200"/>
              </a:spcBef>
              <a:spcAft>
                <a:spcPts val="200"/>
              </a:spcAft>
              <a:buFont typeface="Arial" panose="020B0604020202020204" pitchFamily="34" charset="0"/>
              <a:buChar char="•"/>
            </a:pPr>
            <a:r>
              <a:rPr lang="en-US" sz="1000" dirty="0">
                <a:latin typeface="Calibri "/>
              </a:rPr>
              <a:t>What difference it made </a:t>
            </a:r>
          </a:p>
          <a:p>
            <a:pPr marL="628650" lvl="1" indent="-171450">
              <a:lnSpc>
                <a:spcPts val="1100"/>
              </a:lnSpc>
              <a:spcBef>
                <a:spcPts val="200"/>
              </a:spcBef>
              <a:spcAft>
                <a:spcPts val="200"/>
              </a:spcAft>
              <a:buFont typeface="Arial" panose="020B0604020202020204" pitchFamily="34" charset="0"/>
              <a:buChar char="•"/>
            </a:pPr>
            <a:r>
              <a:rPr lang="en-US" sz="1000" dirty="0">
                <a:latin typeface="Calibri "/>
              </a:rPr>
              <a:t>I.e., what did you learn from the experience? Did it shape how you handle your finances today?</a:t>
            </a:r>
          </a:p>
          <a:p>
            <a:pPr>
              <a:lnSpc>
                <a:spcPts val="1100"/>
              </a:lnSpc>
              <a:spcBef>
                <a:spcPts val="200"/>
              </a:spcBef>
              <a:spcAft>
                <a:spcPts val="200"/>
              </a:spcAft>
            </a:pPr>
            <a:r>
              <a:rPr lang="en-US" sz="1000" b="0" dirty="0">
                <a:latin typeface="Calibri "/>
              </a:rPr>
              <a:t>[</a:t>
            </a:r>
            <a:r>
              <a:rPr lang="en-US" sz="1000" b="1" dirty="0">
                <a:latin typeface="Calibri "/>
              </a:rPr>
              <a:t>Presenter: </a:t>
            </a:r>
            <a:r>
              <a:rPr lang="en-US" sz="1000" dirty="0">
                <a:latin typeface="Calibri "/>
              </a:rPr>
              <a:t>Ask if anyone in the audience would like to share what they discovered.</a:t>
            </a:r>
            <a:r>
              <a:rPr lang="en-US" sz="1000" b="0" dirty="0">
                <a:latin typeface="Calibri "/>
              </a:rPr>
              <a:t>]</a:t>
            </a:r>
            <a:endParaRPr lang="en-US" sz="1000" b="0" dirty="0">
              <a:highlight>
                <a:srgbClr val="FFFF00"/>
              </a:highlight>
              <a:latin typeface="Calibri "/>
            </a:endParaRPr>
          </a:p>
          <a:p>
            <a:pPr>
              <a:lnSpc>
                <a:spcPts val="1100"/>
              </a:lnSpc>
              <a:spcBef>
                <a:spcPts val="200"/>
              </a:spcBef>
              <a:spcAft>
                <a:spcPts val="200"/>
              </a:spcAft>
            </a:pPr>
            <a:r>
              <a:rPr lang="en-US" sz="1000" b="0" i="0" dirty="0">
                <a:effectLst/>
                <a:latin typeface="Calibri "/>
              </a:rPr>
              <a:t>Remember, you can be open with your children about </a:t>
            </a:r>
            <a:r>
              <a:rPr lang="en-US" sz="1000" dirty="0">
                <a:latin typeface="Calibri "/>
              </a:rPr>
              <a:t>financial mistakes you’ve made, or hardship you’ve faced. </a:t>
            </a:r>
            <a:r>
              <a:rPr lang="en-US" sz="1000" b="0" i="0" dirty="0">
                <a:solidFill>
                  <a:srgbClr val="333333"/>
                </a:solidFill>
                <a:effectLst/>
                <a:latin typeface="Calibri "/>
              </a:rPr>
              <a:t>As a result, you may have developed greater self-discipline, become more resourceful and resilient. These experiences have great value; </a:t>
            </a:r>
            <a:r>
              <a:rPr lang="en-US" sz="1000" dirty="0">
                <a:latin typeface="Calibri "/>
              </a:rPr>
              <a:t>your children can </a:t>
            </a:r>
            <a:r>
              <a:rPr lang="en-US" sz="1000" b="0" i="0" dirty="0">
                <a:effectLst/>
                <a:latin typeface="Calibri "/>
              </a:rPr>
              <a:t>learn from them. </a:t>
            </a:r>
            <a:r>
              <a:rPr lang="en-US" sz="1000" dirty="0">
                <a:latin typeface="Calibri "/>
              </a:rPr>
              <a:t>O</a:t>
            </a:r>
            <a:r>
              <a:rPr lang="en-US" sz="1000" b="0" i="0" dirty="0">
                <a:effectLst/>
                <a:latin typeface="Calibri "/>
              </a:rPr>
              <a:t>ne of parents’ main goals is to raise responsible and self-sufficient adults</a:t>
            </a:r>
            <a:r>
              <a:rPr lang="en-US" sz="1000" dirty="0">
                <a:latin typeface="Calibri "/>
              </a:rPr>
              <a:t> </a:t>
            </a:r>
            <a:r>
              <a:rPr lang="en-US" sz="1000" b="0" i="0" dirty="0">
                <a:effectLst/>
                <a:latin typeface="Calibri "/>
              </a:rPr>
              <a:t>and learning from our real-world experiences—positive or negative—is a way to accomplish that.</a:t>
            </a:r>
          </a:p>
          <a:p>
            <a:pPr>
              <a:lnSpc>
                <a:spcPts val="1100"/>
              </a:lnSpc>
              <a:spcBef>
                <a:spcPts val="200"/>
              </a:spcBef>
              <a:spcAft>
                <a:spcPts val="200"/>
              </a:spcAft>
            </a:pPr>
            <a:r>
              <a:rPr lang="en-US" sz="1000" b="0" i="0" dirty="0">
                <a:effectLst/>
                <a:latin typeface="Calibri "/>
              </a:rPr>
              <a:t>Next, let’s look at emotional intelligence.</a:t>
            </a:r>
          </a:p>
          <a:p>
            <a:pPr>
              <a:lnSpc>
                <a:spcPts val="1050"/>
              </a:lnSpc>
              <a:spcBef>
                <a:spcPts val="200"/>
              </a:spcBef>
              <a:spcAft>
                <a:spcPts val="200"/>
              </a:spcAft>
            </a:pPr>
            <a:endParaRPr lang="en-US" sz="1000" dirty="0">
              <a:latin typeface="Calibri "/>
            </a:endParaRPr>
          </a:p>
          <a:p>
            <a:pPr>
              <a:lnSpc>
                <a:spcPts val="1050"/>
              </a:lnSpc>
              <a:spcBef>
                <a:spcPts val="200"/>
              </a:spcBef>
              <a:spcAft>
                <a:spcPts val="200"/>
              </a:spcAft>
            </a:pPr>
            <a:endParaRPr lang="en-US" sz="1000" b="0" i="0" dirty="0">
              <a:effectLst/>
              <a:latin typeface="Calibri "/>
            </a:endParaRPr>
          </a:p>
          <a:p>
            <a:pPr marR="0">
              <a:spcBef>
                <a:spcPts val="200"/>
              </a:spcBef>
              <a:spcAft>
                <a:spcPts val="200"/>
              </a:spcAft>
            </a:pPr>
            <a:endParaRPr lang="en-US" sz="1000" dirty="0">
              <a:highlight>
                <a:srgbClr val="FFFF00"/>
              </a:highlight>
              <a:latin typeface="Calibri "/>
            </a:endParaRPr>
          </a:p>
          <a:p>
            <a:pPr marL="171450" marR="0" indent="-171450">
              <a:spcBef>
                <a:spcPts val="200"/>
              </a:spcBef>
              <a:spcAft>
                <a:spcPts val="200"/>
              </a:spcAft>
              <a:buFont typeface="Arial" panose="020B0604020202020204" pitchFamily="34" charset="0"/>
              <a:buChar char="•"/>
            </a:pPr>
            <a:endParaRPr lang="en-US" sz="1000" dirty="0">
              <a:highlight>
                <a:srgbClr val="FFFF00"/>
              </a:highlight>
              <a:latin typeface="Calibri "/>
            </a:endParaRPr>
          </a:p>
        </p:txBody>
      </p:sp>
      <p:sp>
        <p:nvSpPr>
          <p:cNvPr id="4" name="Slide Number Placeholder 3"/>
          <p:cNvSpPr>
            <a:spLocks noGrp="1"/>
          </p:cNvSpPr>
          <p:nvPr>
            <p:ph type="sldNum" sz="quarter" idx="5"/>
          </p:nvPr>
        </p:nvSpPr>
        <p:spPr/>
        <p:txBody>
          <a:bodyPr/>
          <a:lstStyle/>
          <a:p>
            <a:fld id="{9FABDD7F-5C3B-F44F-9D1D-F15A4B7018DD}" type="slidenum">
              <a:rPr lang="en-US" smtClean="0"/>
              <a:t>17</a:t>
            </a:fld>
            <a:endParaRPr lang="en-US" dirty="0"/>
          </a:p>
        </p:txBody>
      </p:sp>
    </p:spTree>
    <p:extLst>
      <p:ext uri="{BB962C8B-B14F-4D97-AF65-F5344CB8AC3E}">
        <p14:creationId xmlns:p14="http://schemas.microsoft.com/office/powerpoint/2010/main" val="1525563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483306">
              <a:defRPr/>
            </a:pPr>
            <a:r>
              <a:rPr lang="en-US" baseline="0" dirty="0">
                <a:solidFill>
                  <a:schemeClr val="tx1"/>
                </a:solidFill>
              </a:rPr>
              <a:t>Next is emotional Intelligence. Emotional intelligence, as it relates to finances, is understanding your relationship with money, particularly a</a:t>
            </a:r>
            <a:r>
              <a:rPr lang="en-US" b="0" cap="none" dirty="0"/>
              <a:t>wareness of how our emotions influence our financial decisions and behaviors</a:t>
            </a:r>
          </a:p>
          <a:p>
            <a:pPr marL="0" marR="0" lvl="0" indent="0" algn="l" defTabSz="483306"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p>
            <a:pPr marL="0" marR="0" lvl="0" indent="0" algn="l" defTabSz="483306"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This develops awareness of the choices we and the next generation make and why we make them</a:t>
            </a:r>
            <a:r>
              <a:rPr lang="en-US" dirty="0"/>
              <a:t>. This is especially important because </a:t>
            </a:r>
            <a:r>
              <a:rPr lang="en-US" b="0" i="0" dirty="0">
                <a:solidFill>
                  <a:srgbClr val="000000"/>
                </a:solidFill>
                <a:effectLst/>
              </a:rPr>
              <a:t>it allows us to understand our emotions and manage them accordingly, without letting them rule your thinking and behavior.</a:t>
            </a:r>
            <a:endParaRPr lang="en-US" baseline="0" dirty="0">
              <a:solidFill>
                <a:schemeClr val="tx1"/>
              </a:solidFill>
            </a:endParaRPr>
          </a:p>
          <a:p>
            <a:pPr marL="0" marR="0" lvl="0" indent="0" algn="l" defTabSz="483306" rtl="0" eaLnBrk="1" fontAlgn="auto" latinLnBrk="0" hangingPunct="1">
              <a:lnSpc>
                <a:spcPct val="100000"/>
              </a:lnSpc>
              <a:spcBef>
                <a:spcPts val="0"/>
              </a:spcBef>
              <a:spcAft>
                <a:spcPts val="0"/>
              </a:spcAft>
              <a:buClrTx/>
              <a:buSzTx/>
              <a:buFontTx/>
              <a:buNone/>
              <a:tabLst/>
              <a:defRPr/>
            </a:pPr>
            <a:endParaRPr lang="en-US" b="0" i="0" dirty="0"/>
          </a:p>
          <a:p>
            <a:pPr defTabSz="483306">
              <a:defRPr/>
            </a:pPr>
            <a:r>
              <a:rPr lang="en-US" b="0" i="0" u="none" strike="noStrike" dirty="0">
                <a:solidFill>
                  <a:srgbClr val="000000"/>
                </a:solidFill>
              </a:rPr>
              <a:t>Because managing wealth requires more than just knowledge, foundational financial skills are even more powerful when combined with emotional intelligence.</a:t>
            </a:r>
            <a:endParaRPr lang="en-US" b="0" cap="none" dirty="0"/>
          </a:p>
          <a:p>
            <a:pPr marL="0" marR="0" lvl="0" indent="0" algn="l" defTabSz="483306" rtl="0" eaLnBrk="1" fontAlgn="auto" latinLnBrk="0" hangingPunct="1">
              <a:lnSpc>
                <a:spcPct val="100000"/>
              </a:lnSpc>
              <a:spcBef>
                <a:spcPts val="0"/>
              </a:spcBef>
              <a:spcAft>
                <a:spcPts val="0"/>
              </a:spcAft>
              <a:buClrTx/>
              <a:buSzTx/>
              <a:buFontTx/>
              <a:buNone/>
              <a:tabLst/>
              <a:defRPr/>
            </a:pPr>
            <a:endParaRPr lang="en-US" sz="1200" b="0" i="0" dirty="0"/>
          </a:p>
        </p:txBody>
      </p:sp>
      <p:sp>
        <p:nvSpPr>
          <p:cNvPr id="4" name="Slide Number Placeholder 3"/>
          <p:cNvSpPr>
            <a:spLocks noGrp="1"/>
          </p:cNvSpPr>
          <p:nvPr>
            <p:ph type="sldNum" sz="quarter" idx="5"/>
          </p:nvPr>
        </p:nvSpPr>
        <p:spPr/>
        <p:txBody>
          <a:bodyPr/>
          <a:lstStyle/>
          <a:p>
            <a:fld id="{9FABDD7F-5C3B-F44F-9D1D-F15A4B7018DD}" type="slidenum">
              <a:rPr lang="en-US" smtClean="0"/>
              <a:t>18</a:t>
            </a:fld>
            <a:endParaRPr lang="en-US" dirty="0"/>
          </a:p>
        </p:txBody>
      </p:sp>
    </p:spTree>
    <p:extLst>
      <p:ext uri="{BB962C8B-B14F-4D97-AF65-F5344CB8AC3E}">
        <p14:creationId xmlns:p14="http://schemas.microsoft.com/office/powerpoint/2010/main" val="3015259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83306" rtl="0" eaLnBrk="1" fontAlgn="auto" latinLnBrk="0" hangingPunct="1">
              <a:lnSpc>
                <a:spcPct val="100000"/>
              </a:lnSpc>
              <a:spcBef>
                <a:spcPts val="0"/>
              </a:spcBef>
              <a:spcAft>
                <a:spcPts val="0"/>
              </a:spcAft>
              <a:buClrTx/>
              <a:buSzTx/>
              <a:buFontTx/>
              <a:buNone/>
              <a:tabLst/>
              <a:defRPr/>
            </a:pPr>
            <a:r>
              <a:rPr lang="en-US" b="0" dirty="0"/>
              <a:t>Because we avoid talking about money, and especially money and emotions in our society, many of us don’t recognize how our emotions influence our financial behaviors and decisions. </a:t>
            </a:r>
          </a:p>
          <a:p>
            <a:pPr marL="0" marR="0" lvl="0" indent="0" algn="l" defTabSz="483306"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83306" rtl="0" eaLnBrk="1" fontAlgn="auto" latinLnBrk="0" hangingPunct="1">
              <a:lnSpc>
                <a:spcPct val="100000"/>
              </a:lnSpc>
              <a:spcBef>
                <a:spcPts val="0"/>
              </a:spcBef>
              <a:spcAft>
                <a:spcPts val="0"/>
              </a:spcAft>
              <a:buClrTx/>
              <a:buSzTx/>
              <a:buFontTx/>
              <a:buNone/>
              <a:tabLst/>
              <a:defRPr/>
            </a:pPr>
            <a:r>
              <a:rPr lang="en-US" dirty="0"/>
              <a:t>We’re going to do another </a:t>
            </a:r>
            <a:r>
              <a:rPr lang="en-US" b="0" dirty="0"/>
              <a:t>exercise that will give </a:t>
            </a:r>
            <a:r>
              <a:rPr lang="en-US" dirty="0"/>
              <a:t>insight into </a:t>
            </a:r>
            <a:r>
              <a:rPr lang="en-US" b="0" dirty="0"/>
              <a:t>your thoughts about money and see how those thoughts impact your habits and decision-making. Know that there is no right or wrong way to think, and no two family members or people will have the same thoughts. </a:t>
            </a:r>
            <a:r>
              <a:rPr lang="en-US" dirty="0"/>
              <a:t>W</a:t>
            </a:r>
            <a:r>
              <a:rPr lang="en-US" b="0" dirty="0"/>
              <a:t>e each have our own unique life and financial experiences. Let’s get started.</a:t>
            </a:r>
          </a:p>
          <a:p>
            <a:pPr marL="0" marR="0" lvl="0" indent="0" algn="l" defTabSz="483306" rtl="0" eaLnBrk="1" fontAlgn="auto" latinLnBrk="0" hangingPunct="1">
              <a:lnSpc>
                <a:spcPct val="100000"/>
              </a:lnSpc>
              <a:spcBef>
                <a:spcPts val="0"/>
              </a:spcBef>
              <a:spcAft>
                <a:spcPts val="0"/>
              </a:spcAft>
              <a:buClrTx/>
              <a:buSzTx/>
              <a:buFontTx/>
              <a:buNone/>
              <a:tabLst/>
              <a:defRPr/>
            </a:pPr>
            <a:endParaRPr lang="en-US" b="0" dirty="0"/>
          </a:p>
          <a:p>
            <a:pPr defTabSz="483306">
              <a:defRPr/>
            </a:pPr>
            <a:r>
              <a:rPr lang="en-US" b="0" i="0" u="none" strike="noStrike" dirty="0">
                <a:solidFill>
                  <a:srgbClr val="000000"/>
                </a:solidFill>
              </a:rPr>
              <a:t>The statements on the slide represent common thoughts about money.</a:t>
            </a:r>
            <a:r>
              <a:rPr lang="en-US" i="0" u="none" strike="noStrike" dirty="0">
                <a:solidFill>
                  <a:srgbClr val="000000"/>
                </a:solidFill>
              </a:rPr>
              <a:t> I’m going to read </a:t>
            </a:r>
            <a:r>
              <a:rPr lang="en-US" dirty="0"/>
              <a:t>each statement and I want you to finish </a:t>
            </a:r>
            <a:r>
              <a:rPr lang="en-US" b="0" dirty="0"/>
              <a:t>them, writing them down in your own words. [</a:t>
            </a:r>
            <a:r>
              <a:rPr lang="en-US" b="1" dirty="0"/>
              <a:t>Presenter: </a:t>
            </a:r>
            <a:r>
              <a:rPr lang="en-US" b="0" dirty="0"/>
              <a:t>Pause for ~15-30 seconds after reading each prompt.]</a:t>
            </a:r>
          </a:p>
          <a:p>
            <a:pPr marL="0" marR="0" lvl="0" indent="0" algn="l" defTabSz="483306"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83306" rtl="0" eaLnBrk="1" fontAlgn="auto" latinLnBrk="0" hangingPunct="1">
              <a:lnSpc>
                <a:spcPct val="100000"/>
              </a:lnSpc>
              <a:spcBef>
                <a:spcPts val="0"/>
              </a:spcBef>
              <a:spcAft>
                <a:spcPts val="0"/>
              </a:spcAft>
              <a:buClrTx/>
              <a:buSzTx/>
              <a:buFontTx/>
              <a:buNone/>
              <a:tabLst/>
              <a:defRPr/>
            </a:pPr>
            <a:r>
              <a:rPr lang="en-US" b="0" dirty="0"/>
              <a:t>Next, we’ll look at how the parts of our </a:t>
            </a:r>
            <a:r>
              <a:rPr lang="en-US" dirty="0"/>
              <a:t>money thoughts </a:t>
            </a:r>
            <a:r>
              <a:rPr lang="en-US" b="0" dirty="0"/>
              <a:t>influence your feelings and financial behaviors. </a:t>
            </a:r>
          </a:p>
        </p:txBody>
      </p:sp>
      <p:sp>
        <p:nvSpPr>
          <p:cNvPr id="4" name="Slide Number Placeholder 3"/>
          <p:cNvSpPr>
            <a:spLocks noGrp="1"/>
          </p:cNvSpPr>
          <p:nvPr>
            <p:ph type="sldNum" sz="quarter" idx="5"/>
          </p:nvPr>
        </p:nvSpPr>
        <p:spPr/>
        <p:txBody>
          <a:bodyPr/>
          <a:lstStyle/>
          <a:p>
            <a:fld id="{9FABDD7F-5C3B-F44F-9D1D-F15A4B7018DD}" type="slidenum">
              <a:rPr lang="en-US" smtClean="0"/>
              <a:t>19</a:t>
            </a:fld>
            <a:endParaRPr lang="en-US" dirty="0"/>
          </a:p>
        </p:txBody>
      </p:sp>
    </p:spTree>
    <p:extLst>
      <p:ext uri="{BB962C8B-B14F-4D97-AF65-F5344CB8AC3E}">
        <p14:creationId xmlns:p14="http://schemas.microsoft.com/office/powerpoint/2010/main" val="358034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effectLst/>
              </a:rPr>
              <a:t>We collaborated with Kathleen Burns Kingsbury of KBK Wealth Connections to create this workshop and share these insights with you.</a:t>
            </a:r>
          </a:p>
          <a:p>
            <a:pPr eaLnBrk="1" hangingPunct="1"/>
            <a:endParaRPr lang="en-US" dirty="0"/>
          </a:p>
          <a:p>
            <a:pPr eaLnBrk="1" hangingPunct="1"/>
            <a:r>
              <a:rPr lang="en-US" b="0" i="0" dirty="0">
                <a:solidFill>
                  <a:srgbClr val="111111"/>
                </a:solidFill>
                <a:effectLst/>
              </a:rPr>
              <a:t>Kathleen founded KBK Wealth Connection </a:t>
            </a:r>
            <a:r>
              <a:rPr lang="en-US" dirty="0">
                <a:solidFill>
                  <a:srgbClr val="111111"/>
                </a:solidFill>
              </a:rPr>
              <a:t>to help </a:t>
            </a:r>
            <a:r>
              <a:rPr lang="en-US" b="0" i="0" dirty="0">
                <a:solidFill>
                  <a:srgbClr val="111111"/>
                </a:solidFill>
                <a:effectLst/>
              </a:rPr>
              <a:t>empower women, couples, and families (and the financial professionals who serve them) to shatter money taboos and communicate more effectively about financial matters. </a:t>
            </a:r>
          </a:p>
          <a:p>
            <a:pPr eaLnBrk="1" hangingPunct="1"/>
            <a:endParaRPr lang="en-US" dirty="0">
              <a:solidFill>
                <a:srgbClr val="111111"/>
              </a:solidFill>
            </a:endParaRPr>
          </a:p>
          <a:p>
            <a:r>
              <a:rPr lang="en-US" b="0" i="0" dirty="0">
                <a:solidFill>
                  <a:srgbClr val="111111"/>
                </a:solidFill>
                <a:effectLst/>
              </a:rPr>
              <a:t>Kathleen hosts the award-winning Breaking Money Silence® podcast and is the author of several books, including </a:t>
            </a:r>
            <a:r>
              <a:rPr lang="en-US" sz="1200" i="1" kern="0" dirty="0"/>
              <a:t>Breaking Money Silence: Shatter Money Taboos, Talk Openly about Finance, and Live a Richer Life. </a:t>
            </a:r>
          </a:p>
          <a:p>
            <a:pPr eaLnBrk="1" hangingPunct="1"/>
            <a:endParaRPr lang="en-US" b="0" i="1" u="none" strike="noStrike" dirty="0">
              <a:solidFill>
                <a:srgbClr val="000000"/>
              </a:solidFill>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2</a:t>
            </a:fld>
            <a:endParaRPr lang="en-US" dirty="0"/>
          </a:p>
        </p:txBody>
      </p:sp>
    </p:spTree>
    <p:extLst>
      <p:ext uri="{BB962C8B-B14F-4D97-AF65-F5344CB8AC3E}">
        <p14:creationId xmlns:p14="http://schemas.microsoft.com/office/powerpoint/2010/main" val="2830482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685800" y="1143000"/>
            <a:ext cx="5486400" cy="3086100"/>
          </a:xfrm>
          <a:ln/>
        </p:spPr>
      </p:sp>
      <p:sp>
        <p:nvSpPr>
          <p:cNvPr id="17410" name="Rectangle 3"/>
          <p:cNvSpPr>
            <a:spLocks noGrp="1" noChangeArrowheads="1"/>
          </p:cNvSpPr>
          <p:nvPr>
            <p:ph type="body" idx="1"/>
          </p:nvPr>
        </p:nvSpPr>
        <p:spPr>
          <a:noFill/>
          <a:ln/>
        </p:spPr>
        <p:txBody>
          <a:bodyPr/>
          <a:lstStyle/>
          <a:p>
            <a:pPr marL="0" marR="0">
              <a:lnSpc>
                <a:spcPct val="107000"/>
              </a:lnSpc>
              <a:spcBef>
                <a:spcPts val="0"/>
              </a:spcBef>
              <a:spcAft>
                <a:spcPts val="400"/>
              </a:spcAft>
              <a:tabLst>
                <a:tab pos="21158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The diagram on the slide illustrates the connection between your thoughts, feelings and behaviors. This process happens so often, and so quickly, that you probably don’t realize that it happens. The benefit of having this awareness is evaluating how your thought serves you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or</a:t>
            </a:r>
            <a:r>
              <a:rPr lang="en-US" sz="1000" dirty="0">
                <a:effectLst/>
                <a:latin typeface="Calibri" panose="020F0502020204030204" pitchFamily="34" charset="0"/>
                <a:ea typeface="Calibri" panose="020F0502020204030204" pitchFamily="34" charset="0"/>
                <a:cs typeface="Times New Roman" panose="02020603050405020304" pitchFamily="18" charset="0"/>
              </a:rPr>
              <a:t> interferes with your financial wellbeing. </a:t>
            </a:r>
          </a:p>
          <a:p>
            <a:pPr marL="0" marR="0">
              <a:lnSpc>
                <a:spcPct val="107000"/>
              </a:lnSpc>
              <a:spcBef>
                <a:spcPts val="0"/>
              </a:spcBef>
              <a:spcAft>
                <a:spcPts val="400"/>
              </a:spcAft>
              <a:tabLst>
                <a:tab pos="21158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For example, if your money thought is, “If you can’t pay cash for something, don’t buy it</a:t>
            </a:r>
            <a:r>
              <a:rPr lang="en-US" sz="1000" i="1" dirty="0">
                <a:effectLst/>
                <a:latin typeface="Calibri" panose="020F0502020204030204" pitchFamily="34" charset="0"/>
                <a:ea typeface="Calibri" panose="020F0502020204030204" pitchFamily="34" charset="0"/>
                <a:cs typeface="Times New Roman" panose="02020603050405020304" pitchFamily="18" charset="0"/>
              </a:rPr>
              <a:t>,</a:t>
            </a:r>
            <a:r>
              <a:rPr lang="en-US" sz="1000" dirty="0">
                <a:effectLst/>
                <a:latin typeface="Calibri" panose="020F0502020204030204" pitchFamily="34" charset="0"/>
                <a:ea typeface="Calibri" panose="020F0502020204030204" pitchFamily="34" charset="0"/>
                <a:cs typeface="Times New Roman" panose="02020603050405020304" pitchFamily="18" charset="0"/>
              </a:rPr>
              <a:t>” you might be afraid to spend money on anything you feel isn’t necessary. </a:t>
            </a:r>
          </a:p>
          <a:p>
            <a:pPr marL="0" marR="0">
              <a:lnSpc>
                <a:spcPct val="107000"/>
              </a:lnSpc>
              <a:spcBef>
                <a:spcPts val="0"/>
              </a:spcBef>
              <a:spcAft>
                <a:spcPts val="400"/>
              </a:spcAft>
              <a:tabLst>
                <a:tab pos="21158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Again, money thoughts aren’t good or bad—it’s how they influence you and your financial wellbeing that needs to be evaluated.</a:t>
            </a:r>
          </a:p>
          <a:p>
            <a:pPr marL="0" marR="0">
              <a:lnSpc>
                <a:spcPct val="107000"/>
              </a:lnSpc>
              <a:spcBef>
                <a:spcPts val="0"/>
              </a:spcBef>
              <a:spcAft>
                <a:spcPts val="400"/>
              </a:spcAft>
              <a:tabLst>
                <a:tab pos="21158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As you can see on the slide, there are advantages and disadvantages to having this thought. An advantage is living debt-free or having little debt. Sounds good, right? Potential disadvantages are denying yourself creature comforts and buying lower-quality items that will need to replaced sooner, ultimately resulting in spending more money.</a:t>
            </a:r>
          </a:p>
          <a:p>
            <a:pPr marR="0">
              <a:lnSpc>
                <a:spcPct val="107000"/>
              </a:lnSpc>
              <a:spcBef>
                <a:spcPts val="0"/>
              </a:spcBef>
              <a:spcAft>
                <a:spcPts val="400"/>
              </a:spcAft>
              <a:tabLst>
                <a:tab pos="21158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1. Now, pick the money thought from the last slide that resonates most with you. For the purpose of this  exercise, you may want to pick a money thought that brings up strong feelings.</a:t>
            </a:r>
          </a:p>
          <a:p>
            <a:pPr marL="0" marR="0">
              <a:lnSpc>
                <a:spcPct val="107000"/>
              </a:lnSpc>
              <a:spcBef>
                <a:spcPts val="0"/>
              </a:spcBef>
              <a:spcAft>
                <a:spcPts val="400"/>
              </a:spcAft>
              <a:tabLst>
                <a:tab pos="21158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2. How does that thought make you feel? </a:t>
            </a:r>
          </a:p>
          <a:p>
            <a:pPr marL="0" marR="0">
              <a:lnSpc>
                <a:spcPct val="107000"/>
              </a:lnSpc>
              <a:spcBef>
                <a:spcPts val="0"/>
              </a:spcBef>
              <a:spcAft>
                <a:spcPts val="400"/>
              </a:spcAft>
              <a:tabLst>
                <a:tab pos="21158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3. What do you or not do as a result? </a:t>
            </a:r>
          </a:p>
          <a:p>
            <a:pPr marL="0" marR="0">
              <a:lnSpc>
                <a:spcPct val="107000"/>
              </a:lnSpc>
              <a:spcBef>
                <a:spcPts val="0"/>
              </a:spcBef>
              <a:spcAft>
                <a:spcPts val="400"/>
              </a:spcAft>
              <a:tabLst>
                <a:tab pos="21158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4. What are the pros and cons of this thought? </a:t>
            </a:r>
          </a:p>
          <a:p>
            <a:pPr marL="0" marR="0">
              <a:lnSpc>
                <a:spcPct val="107000"/>
              </a:lnSpc>
              <a:spcBef>
                <a:spcPts val="0"/>
              </a:spcBef>
              <a:spcAft>
                <a:spcPts val="400"/>
              </a:spcAft>
              <a:tabLst>
                <a:tab pos="21158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a:t>
            </a:r>
            <a:r>
              <a:rPr lang="en-US" sz="1000" b="1" dirty="0">
                <a:effectLst/>
                <a:latin typeface="Calibri" panose="020F0502020204030204" pitchFamily="34" charset="0"/>
                <a:ea typeface="Calibri" panose="020F0502020204030204" pitchFamily="34" charset="0"/>
                <a:cs typeface="Times New Roman" panose="02020603050405020304" pitchFamily="18" charset="0"/>
              </a:rPr>
              <a:t>Presenter: </a:t>
            </a:r>
            <a:r>
              <a:rPr lang="en-US" sz="1000" dirty="0">
                <a:effectLst/>
                <a:latin typeface="Calibri" panose="020F0502020204030204" pitchFamily="34" charset="0"/>
                <a:ea typeface="Calibri" panose="020F0502020204030204" pitchFamily="34" charset="0"/>
                <a:cs typeface="Times New Roman" panose="02020603050405020304" pitchFamily="18" charset="0"/>
              </a:rPr>
              <a:t>Ask if anyone in the audience would like to share what they discovered. You can also share your example.]</a:t>
            </a:r>
          </a:p>
        </p:txBody>
      </p:sp>
    </p:spTree>
    <p:extLst>
      <p:ext uri="{BB962C8B-B14F-4D97-AF65-F5344CB8AC3E}">
        <p14:creationId xmlns:p14="http://schemas.microsoft.com/office/powerpoint/2010/main" val="3236335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none" baseline="0" dirty="0"/>
              <a:t>Family intelligence is defined as your family history, values, and hopes for the next generation. </a:t>
            </a:r>
          </a:p>
          <a:p>
            <a:pPr marR="0" algn="l" rtl="0"/>
            <a:endParaRPr lang="en-US" b="0" i="0" u="none" strike="noStrike" dirty="0">
              <a:solidFill>
                <a:srgbClr val="000000"/>
              </a:solidFill>
            </a:endParaRPr>
          </a:p>
          <a:p>
            <a:pPr marR="0" algn="l" rtl="0"/>
            <a:r>
              <a:rPr lang="en-US" b="0" i="0" u="none" strike="noStrike" dirty="0">
                <a:solidFill>
                  <a:srgbClr val="000000"/>
                </a:solidFill>
              </a:rPr>
              <a:t>Often values are part of the family history and shape our motivations and aspirations.</a:t>
            </a:r>
            <a:r>
              <a:rPr lang="en-US" b="0" i="0" u="none" strike="noStrike" dirty="0">
                <a:solidFill>
                  <a:srgbClr val="ED1C24"/>
                </a:solidFill>
              </a:rPr>
              <a:t> </a:t>
            </a:r>
          </a:p>
          <a:p>
            <a:endParaRPr lang="en-US" u="none" baseline="0" dirty="0"/>
          </a:p>
          <a:p>
            <a:r>
              <a:rPr lang="en-US" dirty="0"/>
              <a:t> </a:t>
            </a:r>
          </a:p>
          <a:p>
            <a:pPr marL="0" marR="0" lvl="0" indent="0" algn="l" defTabSz="483306" rtl="0" eaLnBrk="1" fontAlgn="auto" latinLnBrk="0" hangingPunct="1">
              <a:lnSpc>
                <a:spcPct val="100000"/>
              </a:lnSpc>
              <a:spcBef>
                <a:spcPts val="0"/>
              </a:spcBef>
              <a:spcAft>
                <a:spcPts val="0"/>
              </a:spcAft>
              <a:buClrTx/>
              <a:buSzTx/>
              <a:buFontTx/>
              <a:buNone/>
              <a:defRPr/>
            </a:pPr>
            <a:endParaRPr lang="en-US" sz="1100" b="0" i="0" dirty="0"/>
          </a:p>
        </p:txBody>
      </p:sp>
      <p:sp>
        <p:nvSpPr>
          <p:cNvPr id="4" name="Slide Number Placeholder 3"/>
          <p:cNvSpPr>
            <a:spLocks noGrp="1"/>
          </p:cNvSpPr>
          <p:nvPr>
            <p:ph type="sldNum" sz="quarter" idx="5"/>
          </p:nvPr>
        </p:nvSpPr>
        <p:spPr/>
        <p:txBody>
          <a:bodyPr/>
          <a:lstStyle/>
          <a:p>
            <a:fld id="{9FABDD7F-5C3B-F44F-9D1D-F15A4B7018DD}" type="slidenum">
              <a:rPr lang="en-US" smtClean="0"/>
              <a:t>21</a:t>
            </a:fld>
            <a:endParaRPr lang="en-US" dirty="0"/>
          </a:p>
        </p:txBody>
      </p:sp>
    </p:spTree>
    <p:extLst>
      <p:ext uri="{BB962C8B-B14F-4D97-AF65-F5344CB8AC3E}">
        <p14:creationId xmlns:p14="http://schemas.microsoft.com/office/powerpoint/2010/main" val="806613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5"/>
          </p:nvPr>
        </p:nvSpPr>
        <p:spPr/>
        <p:txBody>
          <a:bodyPr/>
          <a:lstStyle/>
          <a:p>
            <a:fld id="{9FABDD7F-5C3B-F44F-9D1D-F15A4B7018DD}" type="slidenum">
              <a:rPr lang="en-US" smtClean="0"/>
              <a:t>22</a:t>
            </a:fld>
            <a:endParaRPr lang="en-US" dirty="0"/>
          </a:p>
        </p:txBody>
      </p:sp>
      <p:sp>
        <p:nvSpPr>
          <p:cNvPr id="7" name="Notes Placeholder 6">
            <a:extLst>
              <a:ext uri="{FF2B5EF4-FFF2-40B4-BE49-F238E27FC236}">
                <a16:creationId xmlns:a16="http://schemas.microsoft.com/office/drawing/2014/main" id="{1389F82A-916A-1A5F-484F-7186D3AA84EF}"/>
              </a:ext>
            </a:extLst>
          </p:cNvPr>
          <p:cNvSpPr>
            <a:spLocks noGrp="1"/>
          </p:cNvSpPr>
          <p:nvPr>
            <p:ph type="body" sz="quarter" idx="3"/>
          </p:nvPr>
        </p:nvSpPr>
        <p:spPr>
          <a:xfrm>
            <a:off x="685800" y="4476750"/>
            <a:ext cx="5486400" cy="3428999"/>
          </a:xfrm>
        </p:spPr>
        <p:txBody>
          <a:bodyPr/>
          <a:lstStyle/>
          <a:p>
            <a:pPr marL="0" marR="0">
              <a:lnSpc>
                <a:spcPct val="107000"/>
              </a:lnSpc>
              <a:spcBef>
                <a:spcPts val="0"/>
              </a:spcBef>
              <a:spcAft>
                <a:spcPts val="4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it comes to family intelligence, a natural place to start is with your family tree.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[Optional: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Read and discuss bullets. Share a personal story about a belief you inherited. If time allows, ask an audience member to share an inherited belief.</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Our relationship with money doesn’t just happen on its own. It’s largely influenced by our family history.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you were young or growing up, you:</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400"/>
              </a:spcAft>
              <a:buFont typeface="Arial" panose="020B0604020202020204" pitchFamily="34" charset="0"/>
              <a:buChar char="•"/>
              <a:tabLst>
                <a:tab pos="457200"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Heard messages about money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400"/>
              </a:spcAft>
              <a:buFont typeface="Arial" panose="020B0604020202020204" pitchFamily="34" charset="0"/>
              <a:buChar char="•"/>
              <a:tabLst>
                <a:tab pos="457200"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Observed things about money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400"/>
              </a:spcAft>
              <a:buFont typeface="Arial" panose="020B0604020202020204" pitchFamily="34" charset="0"/>
              <a:buChar char="•"/>
              <a:tabLst>
                <a:tab pos="457200"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Had experiences with money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400"/>
              </a:spcAft>
              <a:buFont typeface="Arial" panose="020B0604020202020204" pitchFamily="34" charset="0"/>
              <a:buChar char="•"/>
              <a:tabLst>
                <a:tab pos="457200"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if you were lucky, were taught how to manage money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these observations and experiences influence how you think, feel and act around money as an adult. Similar to how family recipes are passed down from one generational to the next, family money messages are passed down. In adulthood you get to decide which of these messages help you and which ones you want to let go.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Presenter: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Read the slide and ask the audience to ponder their answers. You can also share your 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outcome of the family tree effect involves values. That’s the focus of our next exercise.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endParaRPr lang="en-US" sz="1000" dirty="0"/>
          </a:p>
        </p:txBody>
      </p:sp>
    </p:spTree>
    <p:extLst>
      <p:ext uri="{BB962C8B-B14F-4D97-AF65-F5344CB8AC3E}">
        <p14:creationId xmlns:p14="http://schemas.microsoft.com/office/powerpoint/2010/main" val="3790576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Bef>
                <a:spcPts val="200"/>
              </a:spcBef>
              <a:spcAft>
                <a:spcPts val="200"/>
              </a:spcAft>
            </a:pPr>
            <a:r>
              <a:rPr lang="en-US" dirty="0">
                <a:latin typeface="Calibri "/>
              </a:rPr>
              <a:t>Another aspect of family intelligence </a:t>
            </a:r>
            <a:r>
              <a:rPr lang="en-US" baseline="0" dirty="0">
                <a:latin typeface="Calibri "/>
              </a:rPr>
              <a:t>is identifying and discussing family values. Often values are part of the family history that give context to money beliefs and behaviors.</a:t>
            </a:r>
          </a:p>
          <a:p>
            <a:pPr>
              <a:spcBef>
                <a:spcPts val="200"/>
              </a:spcBef>
              <a:spcAft>
                <a:spcPts val="200"/>
              </a:spcAft>
            </a:pPr>
            <a:r>
              <a:rPr lang="en-US" b="0" dirty="0">
                <a:effectLst/>
                <a:latin typeface="Calibri "/>
                <a:ea typeface="Arial" panose="020B0604020202020204" pitchFamily="34" charset="0"/>
                <a:cs typeface="Arial" panose="020B0604020202020204" pitchFamily="34" charset="0"/>
              </a:rPr>
              <a:t>Let’s do our last exercise.</a:t>
            </a:r>
          </a:p>
          <a:p>
            <a:pPr marL="114300" marR="0" lvl="0" indent="-114300">
              <a:spcBef>
                <a:spcPts val="200"/>
              </a:spcBef>
              <a:spcAft>
                <a:spcPts val="200"/>
              </a:spcAft>
              <a:buFontTx/>
              <a:buNone/>
            </a:pPr>
            <a:r>
              <a:rPr lang="en-US" b="0" dirty="0">
                <a:effectLst/>
                <a:latin typeface="Calibri "/>
                <a:ea typeface="Arial" panose="020B0604020202020204" pitchFamily="34" charset="0"/>
                <a:cs typeface="Arial" panose="020B0604020202020204" pitchFamily="34" charset="0"/>
              </a:rPr>
              <a:t>1. </a:t>
            </a:r>
            <a:r>
              <a:rPr lang="en-US" dirty="0">
                <a:effectLst/>
                <a:latin typeface="Calibri "/>
                <a:ea typeface="Arial" panose="020B0604020202020204" pitchFamily="34" charset="0"/>
                <a:cs typeface="Arial" panose="020B0604020202020204" pitchFamily="34" charset="0"/>
              </a:rPr>
              <a:t>Scan the list of core values, writing down any that represent what’s important to you. Take two minutes to do this and go with your gut. There are no right answers, </a:t>
            </a:r>
            <a:r>
              <a:rPr lang="en-US" dirty="0">
                <a:latin typeface="Calibri "/>
                <a:ea typeface="Arial" panose="020B0604020202020204" pitchFamily="34" charset="0"/>
                <a:cs typeface="Arial" panose="020B0604020202020204" pitchFamily="34" charset="0"/>
              </a:rPr>
              <a:t>so don’t </a:t>
            </a:r>
            <a:r>
              <a:rPr lang="en-US" dirty="0">
                <a:effectLst/>
                <a:latin typeface="Calibri "/>
                <a:ea typeface="Arial" panose="020B0604020202020204" pitchFamily="34" charset="0"/>
                <a:cs typeface="Arial" panose="020B0604020202020204" pitchFamily="34" charset="0"/>
              </a:rPr>
              <a:t>overthink it. </a:t>
            </a:r>
            <a:endParaRPr lang="en-US" dirty="0">
              <a:latin typeface="Calibri "/>
              <a:ea typeface="Arial" panose="020B0604020202020204" pitchFamily="34" charset="0"/>
              <a:cs typeface="Arial" panose="020B0604020202020204" pitchFamily="34" charset="0"/>
            </a:endParaRPr>
          </a:p>
          <a:p>
            <a:pPr marL="0" marR="0" lvl="0" indent="0">
              <a:spcBef>
                <a:spcPts val="200"/>
              </a:spcBef>
              <a:spcAft>
                <a:spcPts val="200"/>
              </a:spcAft>
              <a:buFontTx/>
              <a:buNone/>
            </a:pPr>
            <a:r>
              <a:rPr lang="en-US" dirty="0">
                <a:effectLst/>
                <a:latin typeface="Calibri "/>
                <a:ea typeface="Arial" panose="020B0604020202020204" pitchFamily="34" charset="0"/>
                <a:cs typeface="Arial" panose="020B0604020202020204" pitchFamily="34" charset="0"/>
              </a:rPr>
              <a:t>2. Next, review the values you jotted down and narrow down your top three. </a:t>
            </a:r>
            <a:endParaRPr lang="en-US" dirty="0">
              <a:effectLst/>
              <a:latin typeface="Calibri "/>
              <a:cs typeface="Arial" panose="020B0604020202020204" pitchFamily="34" charset="0"/>
            </a:endParaRPr>
          </a:p>
          <a:p>
            <a:pPr marL="0" marR="0" lvl="0" indent="0">
              <a:spcBef>
                <a:spcPts val="200"/>
              </a:spcBef>
              <a:spcAft>
                <a:spcPts val="200"/>
              </a:spcAft>
              <a:buFontTx/>
              <a:buNone/>
            </a:pPr>
            <a:r>
              <a:rPr lang="en-US" dirty="0">
                <a:effectLst/>
                <a:latin typeface="Calibri "/>
                <a:cs typeface="Arial" panose="020B0604020202020204" pitchFamily="34" charset="0"/>
              </a:rPr>
              <a:t>3. Now, turn to the person next to you and: </a:t>
            </a:r>
            <a:endParaRPr lang="en-US" dirty="0">
              <a:latin typeface="Calibri "/>
              <a:cs typeface="Arial" panose="020B0604020202020204" pitchFamily="34" charset="0"/>
            </a:endParaRPr>
          </a:p>
          <a:p>
            <a:pPr marL="171450" marR="0" lvl="0" indent="-171450">
              <a:spcBef>
                <a:spcPts val="200"/>
              </a:spcBef>
              <a:spcAft>
                <a:spcPts val="200"/>
              </a:spcAft>
              <a:buFont typeface="Arial" panose="020B0604020202020204" pitchFamily="34" charset="0"/>
              <a:buChar char="•"/>
            </a:pPr>
            <a:r>
              <a:rPr lang="en-US" dirty="0">
                <a:latin typeface="Calibri "/>
                <a:cs typeface="Arial" panose="020B0604020202020204" pitchFamily="34" charset="0"/>
              </a:rPr>
              <a:t>S</a:t>
            </a:r>
            <a:r>
              <a:rPr lang="en-US" dirty="0">
                <a:effectLst/>
                <a:latin typeface="Calibri "/>
                <a:cs typeface="Arial" panose="020B0604020202020204" pitchFamily="34" charset="0"/>
              </a:rPr>
              <a:t>hare one of the top three values you identified </a:t>
            </a:r>
          </a:p>
          <a:p>
            <a:pPr marL="171450" marR="0" lvl="0" indent="-171450">
              <a:spcBef>
                <a:spcPts val="200"/>
              </a:spcBef>
              <a:spcAft>
                <a:spcPts val="200"/>
              </a:spcAft>
              <a:buFont typeface="Arial" panose="020B0604020202020204" pitchFamily="34" charset="0"/>
              <a:buChar char="•"/>
            </a:pPr>
            <a:r>
              <a:rPr lang="en-US" dirty="0">
                <a:latin typeface="Calibri "/>
                <a:cs typeface="Arial" panose="020B0604020202020204" pitchFamily="34" charset="0"/>
              </a:rPr>
              <a:t>Briefly explain w</a:t>
            </a:r>
            <a:r>
              <a:rPr lang="en-US" dirty="0">
                <a:effectLst/>
                <a:latin typeface="Calibri "/>
                <a:cs typeface="Arial" panose="020B0604020202020204" pitchFamily="34" charset="0"/>
              </a:rPr>
              <a:t>hy this value is important to you</a:t>
            </a:r>
            <a:endParaRPr lang="en-US" dirty="0">
              <a:latin typeface="Calibri "/>
              <a:cs typeface="Arial" panose="020B0604020202020204" pitchFamily="34" charset="0"/>
            </a:endParaRPr>
          </a:p>
          <a:p>
            <a:pPr>
              <a:spcBef>
                <a:spcPts val="200"/>
              </a:spcBef>
              <a:spcAft>
                <a:spcPts val="200"/>
              </a:spcAft>
            </a:pPr>
            <a:r>
              <a:rPr lang="en-US" b="0" dirty="0">
                <a:latin typeface="Calibri "/>
              </a:rPr>
              <a:t>[</a:t>
            </a:r>
            <a:r>
              <a:rPr lang="en-US" b="1" dirty="0">
                <a:latin typeface="Calibri "/>
              </a:rPr>
              <a:t>Presenter: </a:t>
            </a:r>
            <a:r>
              <a:rPr lang="en-US" dirty="0">
                <a:latin typeface="Calibri "/>
              </a:rPr>
              <a:t>Ask if anyone in the audience would like to share their core values and why they’re important. You can also share your own.</a:t>
            </a:r>
            <a:r>
              <a:rPr lang="en-US" b="0" dirty="0">
                <a:latin typeface="Calibri "/>
              </a:rPr>
              <a:t>]</a:t>
            </a:r>
          </a:p>
          <a:p>
            <a:pPr>
              <a:spcBef>
                <a:spcPts val="200"/>
              </a:spcBef>
              <a:spcAft>
                <a:spcPts val="200"/>
              </a:spcAft>
            </a:pPr>
            <a:r>
              <a:rPr lang="en-US" dirty="0">
                <a:latin typeface="Calibri "/>
              </a:rPr>
              <a:t>Next, you’ll consider how </a:t>
            </a:r>
            <a:r>
              <a:rPr lang="en-US" b="0" i="0" dirty="0">
                <a:effectLst/>
                <a:latin typeface="Calibri "/>
              </a:rPr>
              <a:t>your money decisions reflect your core personal values.</a:t>
            </a:r>
          </a:p>
          <a:p>
            <a:pPr>
              <a:spcBef>
                <a:spcPts val="200"/>
              </a:spcBef>
              <a:spcAft>
                <a:spcPts val="200"/>
              </a:spcAft>
            </a:pPr>
            <a:endParaRPr lang="en-US" dirty="0">
              <a:latin typeface="Calibri "/>
              <a:cs typeface="Arial" panose="020B0604020202020204" pitchFamily="34" charset="0"/>
            </a:endParaRPr>
          </a:p>
          <a:p>
            <a:pPr marR="0" lvl="0">
              <a:spcBef>
                <a:spcPts val="200"/>
              </a:spcBef>
              <a:spcAft>
                <a:spcPts val="200"/>
              </a:spcAft>
            </a:pPr>
            <a:r>
              <a:rPr lang="en-US" dirty="0">
                <a:latin typeface="Calibri "/>
                <a:cs typeface="Arial" panose="020B0604020202020204" pitchFamily="34" charset="0"/>
              </a:rPr>
              <a:t>[next slide]</a:t>
            </a:r>
          </a:p>
          <a:p>
            <a:pPr marR="0" lvl="0">
              <a:spcBef>
                <a:spcPts val="400"/>
              </a:spcBef>
              <a:spcAft>
                <a:spcPts val="0"/>
              </a:spcAft>
            </a:pPr>
            <a:endParaRPr lang="en-US" dirty="0">
              <a:cs typeface="Arial" panose="020B0604020202020204" pitchFamily="34" charset="0"/>
            </a:endParaRPr>
          </a:p>
          <a:p>
            <a:pPr marL="171450" marR="0" lvl="0" indent="-171450">
              <a:spcBef>
                <a:spcPts val="0"/>
              </a:spcBef>
              <a:spcAft>
                <a:spcPts val="0"/>
              </a:spcAft>
              <a:buFont typeface="Arial" panose="020B0604020202020204" pitchFamily="34" charset="0"/>
              <a:buChar char="•"/>
            </a:pPr>
            <a:endParaRPr lang="en-US" sz="1050" dirty="0">
              <a:effectLst/>
              <a:cs typeface="Arial" panose="020B0604020202020204" pitchFamily="34" charset="0"/>
            </a:endParaRPr>
          </a:p>
        </p:txBody>
      </p:sp>
      <p:sp>
        <p:nvSpPr>
          <p:cNvPr id="4" name="Slide Number Placeholder 3"/>
          <p:cNvSpPr>
            <a:spLocks noGrp="1"/>
          </p:cNvSpPr>
          <p:nvPr>
            <p:ph type="sldNum" sz="quarter" idx="5"/>
          </p:nvPr>
        </p:nvSpPr>
        <p:spPr/>
        <p:txBody>
          <a:bodyPr/>
          <a:lstStyle/>
          <a:p>
            <a:fld id="{9FABDD7F-5C3B-F44F-9D1D-F15A4B7018DD}" type="slidenum">
              <a:rPr lang="en-US" smtClean="0"/>
              <a:t>23</a:t>
            </a:fld>
            <a:endParaRPr lang="en-US" dirty="0"/>
          </a:p>
        </p:txBody>
      </p:sp>
    </p:spTree>
    <p:extLst>
      <p:ext uri="{BB962C8B-B14F-4D97-AF65-F5344CB8AC3E}">
        <p14:creationId xmlns:p14="http://schemas.microsoft.com/office/powerpoint/2010/main" val="892058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R="0" lvl="0">
              <a:spcBef>
                <a:spcPts val="0"/>
              </a:spcBef>
            </a:pPr>
            <a:endParaRPr lang="en-US" sz="1100" dirty="0">
              <a:cs typeface="Arial" panose="020B0604020202020204" pitchFamily="34" charset="0"/>
            </a:endParaRPr>
          </a:p>
          <a:p>
            <a:pPr marR="0" lvl="0">
              <a:spcBef>
                <a:spcPts val="0"/>
              </a:spcBef>
            </a:pPr>
            <a:r>
              <a:rPr lang="en-US" sz="1100" dirty="0">
                <a:cs typeface="Arial" panose="020B0604020202020204" pitchFamily="34" charset="0"/>
              </a:rPr>
              <a:t>Now that we’ve identified our values, let’s explore if we honor those values </a:t>
            </a:r>
            <a:r>
              <a:rPr lang="en-US" sz="1100" dirty="0">
                <a:effectLst/>
                <a:cs typeface="Arial" panose="020B0604020202020204" pitchFamily="34" charset="0"/>
              </a:rPr>
              <a:t>with how we spend, save, invest, or gift money?</a:t>
            </a:r>
          </a:p>
          <a:p>
            <a:pPr marR="0" lvl="0">
              <a:spcBef>
                <a:spcPts val="0"/>
              </a:spcBef>
            </a:pPr>
            <a:endParaRPr lang="en-US" sz="1100" dirty="0">
              <a:effectLst/>
              <a:cs typeface="Arial" panose="020B0604020202020204" pitchFamily="34" charset="0"/>
            </a:endParaRPr>
          </a:p>
          <a:p>
            <a:pPr marL="0" marR="0" lvl="0" indent="0">
              <a:spcBef>
                <a:spcPts val="0"/>
              </a:spcBef>
              <a:buFontTx/>
              <a:buNone/>
            </a:pPr>
            <a:r>
              <a:rPr lang="en-US" sz="1100" b="0" dirty="0">
                <a:effectLst/>
                <a:cs typeface="Arial" panose="020B0604020202020204" pitchFamily="34" charset="0"/>
              </a:rPr>
              <a:t>[</a:t>
            </a:r>
            <a:r>
              <a:rPr lang="en-US" sz="1100" b="1" dirty="0">
                <a:effectLst/>
                <a:cs typeface="Arial" panose="020B0604020202020204" pitchFamily="34" charset="0"/>
              </a:rPr>
              <a:t>Presenter: </a:t>
            </a:r>
            <a:r>
              <a:rPr lang="en-US" sz="1100" dirty="0">
                <a:effectLst/>
                <a:cs typeface="Arial" panose="020B0604020202020204" pitchFamily="34" charset="0"/>
              </a:rPr>
              <a:t>Share personal story about how you honor your top values. Ask if anyone would like to share with the audience.</a:t>
            </a:r>
            <a:r>
              <a:rPr lang="en-US" sz="1100" b="0" dirty="0">
                <a:effectLst/>
                <a:cs typeface="Arial" panose="020B0604020202020204" pitchFamily="34" charset="0"/>
              </a:rPr>
              <a:t>]</a:t>
            </a:r>
          </a:p>
          <a:p>
            <a:pPr marL="0" marR="0" lvl="0" indent="0">
              <a:spcBef>
                <a:spcPts val="0"/>
              </a:spcBef>
              <a:buFontTx/>
              <a:buNone/>
            </a:pPr>
            <a:endParaRPr lang="en-US" sz="1100" dirty="0">
              <a:effectLst/>
              <a:cs typeface="Arial" panose="020B0604020202020204" pitchFamily="34" charset="0"/>
            </a:endParaRPr>
          </a:p>
          <a:p>
            <a:pPr marL="0" marR="0" lvl="0" indent="0">
              <a:spcBef>
                <a:spcPts val="0"/>
              </a:spcBef>
              <a:buFontTx/>
              <a:buNone/>
            </a:pPr>
            <a:r>
              <a:rPr lang="en-US" sz="1100" dirty="0">
                <a:cs typeface="Arial" panose="020B0604020202020204" pitchFamily="34" charset="0"/>
              </a:rPr>
              <a:t>You can u</a:t>
            </a:r>
            <a:r>
              <a:rPr lang="en-US" sz="1100" dirty="0">
                <a:effectLst/>
                <a:cs typeface="Arial" panose="020B0604020202020204" pitchFamily="34" charset="0"/>
              </a:rPr>
              <a:t>se this exercise to begin a discussion with family members about what’s important to them. </a:t>
            </a:r>
          </a:p>
          <a:p>
            <a:pPr marL="171450" marR="0" lvl="0" indent="-171450">
              <a:spcBef>
                <a:spcPts val="0"/>
              </a:spcBef>
              <a:buFont typeface="Arial" panose="020B0604020202020204" pitchFamily="34" charset="0"/>
              <a:buChar char="•"/>
            </a:pPr>
            <a:endParaRPr lang="en-US" sz="1100" dirty="0">
              <a:cs typeface="Arial" panose="020B0604020202020204" pitchFamily="34" charset="0"/>
            </a:endParaRPr>
          </a:p>
          <a:p>
            <a:pPr marL="171450" marR="0" lvl="0" indent="-171450">
              <a:spcBef>
                <a:spcPts val="0"/>
              </a:spcBef>
              <a:buFont typeface="Arial" panose="020B0604020202020204" pitchFamily="34" charset="0"/>
              <a:buChar char="•"/>
            </a:pPr>
            <a:r>
              <a:rPr lang="en-US" sz="1100" dirty="0">
                <a:cs typeface="Arial" panose="020B0604020202020204" pitchFamily="34" charset="0"/>
              </a:rPr>
              <a:t>How were these values formed? </a:t>
            </a:r>
          </a:p>
          <a:p>
            <a:pPr marL="171450" marR="0" lvl="0" indent="-171450">
              <a:spcBef>
                <a:spcPts val="0"/>
              </a:spcBef>
              <a:buFont typeface="Arial" panose="020B0604020202020204" pitchFamily="34" charset="0"/>
              <a:buChar char="•"/>
            </a:pPr>
            <a:r>
              <a:rPr lang="en-US" sz="1100" dirty="0">
                <a:effectLst/>
                <a:cs typeface="Arial" panose="020B0604020202020204" pitchFamily="34" charset="0"/>
              </a:rPr>
              <a:t>How can they use money to express these values? </a:t>
            </a:r>
          </a:p>
          <a:p>
            <a:pPr algn="l"/>
            <a:endParaRPr lang="en-US" sz="1100" dirty="0">
              <a:highlight>
                <a:srgbClr val="FFFF00"/>
              </a:highlight>
              <a:cs typeface="Arial" panose="020B0604020202020204" pitchFamily="34" charset="0"/>
            </a:endParaRPr>
          </a:p>
          <a:p>
            <a:r>
              <a:rPr lang="en-US" sz="1100" baseline="0" dirty="0"/>
              <a:t>While some families use philanthropy as a tool for teaching the next generation about wealth and passing on their core values, other families may identify and teach values in a different way. Examples include a family that loves adventure may travel with their kids to show them the world and share adventures together. Or a family that is spiritual may attend services together and take an active role in their spiritual community. </a:t>
            </a:r>
          </a:p>
          <a:p>
            <a:endParaRPr lang="en-US" sz="1100" dirty="0">
              <a:highlight>
                <a:srgbClr val="FFFF00"/>
              </a:highlight>
            </a:endParaRPr>
          </a:p>
          <a:p>
            <a:pPr algn="l"/>
            <a:r>
              <a:rPr lang="en-US" sz="1100" b="0" i="0" dirty="0">
                <a:effectLst/>
              </a:rPr>
              <a:t>Talking about values is a non-threatening way to begin a productive family money talk.</a:t>
            </a:r>
          </a:p>
          <a:p>
            <a:pPr algn="l"/>
            <a:endParaRPr lang="en-US" sz="900" dirty="0">
              <a:effectLst/>
              <a:highlight>
                <a:srgbClr val="FFFF00"/>
              </a:highlight>
              <a:cs typeface="Arial" panose="020B0604020202020204" pitchFamily="34" charset="0"/>
            </a:endParaRPr>
          </a:p>
        </p:txBody>
      </p:sp>
      <p:sp>
        <p:nvSpPr>
          <p:cNvPr id="4" name="Slide Number Placeholder 3"/>
          <p:cNvSpPr>
            <a:spLocks noGrp="1"/>
          </p:cNvSpPr>
          <p:nvPr>
            <p:ph type="sldNum" sz="quarter" idx="5"/>
          </p:nvPr>
        </p:nvSpPr>
        <p:spPr/>
        <p:txBody>
          <a:bodyPr/>
          <a:lstStyle/>
          <a:p>
            <a:fld id="{9FABDD7F-5C3B-F44F-9D1D-F15A4B7018DD}" type="slidenum">
              <a:rPr lang="en-US" smtClean="0"/>
              <a:t>24</a:t>
            </a:fld>
            <a:endParaRPr lang="en-US" dirty="0"/>
          </a:p>
        </p:txBody>
      </p:sp>
    </p:spTree>
    <p:extLst>
      <p:ext uri="{BB962C8B-B14F-4D97-AF65-F5344CB8AC3E}">
        <p14:creationId xmlns:p14="http://schemas.microsoft.com/office/powerpoint/2010/main" val="3043053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Now that you understand what a family money talk is and the three types of intelligence you want to instill in the next generation, let’s look at how you can use this information to start a family money talk with confidence. </a:t>
            </a:r>
          </a:p>
          <a:p>
            <a:endParaRPr lang="en-US" dirty="0"/>
          </a:p>
          <a:p>
            <a:r>
              <a:rPr lang="en-US" dirty="0"/>
              <a:t>By the way, we have a workbook that contains the information and the exercises we’ve already covered, as well as these action steps, in more detail. So don’t worry about trying to remember everything. Your workbook will include everything you need to get started.</a:t>
            </a:r>
          </a:p>
        </p:txBody>
      </p:sp>
      <p:sp>
        <p:nvSpPr>
          <p:cNvPr id="4" name="Slide Number Placeholder 3"/>
          <p:cNvSpPr>
            <a:spLocks noGrp="1"/>
          </p:cNvSpPr>
          <p:nvPr>
            <p:ph type="sldNum" sz="quarter" idx="5"/>
          </p:nvPr>
        </p:nvSpPr>
        <p:spPr/>
        <p:txBody>
          <a:bodyPr/>
          <a:lstStyle/>
          <a:p>
            <a:fld id="{9FABDD7F-5C3B-F44F-9D1D-F15A4B7018DD}" type="slidenum">
              <a:rPr lang="en-US" smtClean="0"/>
              <a:t>25</a:t>
            </a:fld>
            <a:endParaRPr lang="en-US" dirty="0"/>
          </a:p>
        </p:txBody>
      </p:sp>
    </p:spTree>
    <p:extLst>
      <p:ext uri="{BB962C8B-B14F-4D97-AF65-F5344CB8AC3E}">
        <p14:creationId xmlns:p14="http://schemas.microsoft.com/office/powerpoint/2010/main" val="2563812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b="0" dirty="0"/>
              <a:t>[</a:t>
            </a:r>
            <a:r>
              <a:rPr lang="en-US" b="1" dirty="0"/>
              <a:t>Optional: </a:t>
            </a:r>
            <a:r>
              <a:rPr lang="en-US" dirty="0"/>
              <a:t>Depersonalize with a stat or news headline. “I read a story about Aretha Franklin…”</a:t>
            </a:r>
            <a:r>
              <a:rPr lang="en-US" b="0" dirty="0"/>
              <a:t>]</a:t>
            </a:r>
          </a:p>
          <a:p>
            <a:pPr>
              <a:defRPr/>
            </a:pPr>
            <a:endParaRPr lang="en-US" dirty="0"/>
          </a:p>
          <a:p>
            <a:pPr>
              <a:defRPr/>
            </a:pPr>
            <a:r>
              <a:rPr lang="en-US" dirty="0"/>
              <a:t>Tell your adult kids you attended an interesting seminar that taught families how to have productive conversations about money. It changed your perception of what it means to talk about money and why it’s so important. It was actually fun, and you’d like to tell them a bit about what you learned. The intention is to have a dialogue, and you’d like to hear their thoughts and ideas about money too.</a:t>
            </a:r>
          </a:p>
          <a:p>
            <a:pPr>
              <a:defRPr/>
            </a:pPr>
            <a:endParaRPr lang="en-US" dirty="0">
              <a:highlight>
                <a:srgbClr val="FFFF00"/>
              </a:highlight>
            </a:endParaRPr>
          </a:p>
          <a:p>
            <a:pPr>
              <a:defRPr/>
            </a:pPr>
            <a:endParaRPr lang="en-US" sz="1100" b="0" i="0" dirty="0">
              <a:solidFill>
                <a:srgbClr val="3E4855"/>
              </a:solidFill>
              <a:effectLst/>
            </a:endParaRPr>
          </a:p>
          <a:p>
            <a:pPr>
              <a:defRPr/>
            </a:pPr>
            <a:endParaRPr lang="en-US" sz="1100" dirty="0">
              <a:solidFill>
                <a:srgbClr val="3E4855"/>
              </a:solidFill>
            </a:endParaRPr>
          </a:p>
          <a:p>
            <a:pPr>
              <a:defRPr/>
            </a:pPr>
            <a:endParaRPr lang="en-US" dirty="0">
              <a:solidFill>
                <a:srgbClr val="3E4855"/>
              </a:solidFill>
              <a:latin typeface="Lato" panose="020F0502020204030203" pitchFamily="34" charset="0"/>
            </a:endParaRPr>
          </a:p>
        </p:txBody>
      </p:sp>
      <p:sp>
        <p:nvSpPr>
          <p:cNvPr id="4" name="Slide Number Placeholder 3"/>
          <p:cNvSpPr>
            <a:spLocks noGrp="1"/>
          </p:cNvSpPr>
          <p:nvPr>
            <p:ph type="sldNum" sz="quarter" idx="5"/>
          </p:nvPr>
        </p:nvSpPr>
        <p:spPr/>
        <p:txBody>
          <a:bodyPr/>
          <a:lstStyle/>
          <a:p>
            <a:fld id="{9FABDD7F-5C3B-F44F-9D1D-F15A4B7018DD}" type="slidenum">
              <a:rPr lang="en-US" smtClean="0"/>
              <a:t>26</a:t>
            </a:fld>
            <a:endParaRPr lang="en-US" dirty="0"/>
          </a:p>
        </p:txBody>
      </p:sp>
    </p:spTree>
    <p:extLst>
      <p:ext uri="{BB962C8B-B14F-4D97-AF65-F5344CB8AC3E}">
        <p14:creationId xmlns:p14="http://schemas.microsoft.com/office/powerpoint/2010/main" val="2791151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4152900"/>
          </a:xfrm>
        </p:spPr>
        <p:txBody>
          <a:bodyPr/>
          <a:lstStyle/>
          <a:p>
            <a:r>
              <a:rPr lang="en-US" dirty="0"/>
              <a:t>After floating the idea, chances are the next generation will agree to a family money talk. If they’re resistant, they may be unsure about what to expect. </a:t>
            </a:r>
          </a:p>
          <a:p>
            <a:endParaRPr lang="en-US" dirty="0"/>
          </a:p>
          <a:p>
            <a:r>
              <a:rPr lang="en-US" dirty="0"/>
              <a:t>Clarifying your purpose and telling your kids what </a:t>
            </a:r>
            <a:r>
              <a:rPr lang="en-US" i="1" dirty="0"/>
              <a:t>not</a:t>
            </a:r>
            <a:r>
              <a:rPr lang="en-US" dirty="0"/>
              <a:t> to expect can help. Depending on what their concerns are, the points listed on the slide help address them. </a:t>
            </a:r>
          </a:p>
          <a:p>
            <a:endParaRPr lang="en-US" sz="1050" dirty="0">
              <a:highlight>
                <a:srgbClr val="FFFF00"/>
              </a:highlight>
            </a:endParaRPr>
          </a:p>
          <a:p>
            <a:endParaRPr lang="en-US" sz="1050" dirty="0">
              <a:highlight>
                <a:srgbClr val="FFFF00"/>
              </a:highlight>
            </a:endParaRPr>
          </a:p>
          <a:p>
            <a:endParaRPr lang="en-US" sz="1050"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9FABDD7F-5C3B-F44F-9D1D-F15A4B7018DD}" type="slidenum">
              <a:rPr lang="en-US" smtClean="0"/>
              <a:t>27</a:t>
            </a:fld>
            <a:endParaRPr lang="en-US" dirty="0"/>
          </a:p>
        </p:txBody>
      </p:sp>
    </p:spTree>
    <p:extLst>
      <p:ext uri="{BB962C8B-B14F-4D97-AF65-F5344CB8AC3E}">
        <p14:creationId xmlns:p14="http://schemas.microsoft.com/office/powerpoint/2010/main" val="3861162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dirty="0"/>
              <a:t>Pick one exercise to do. That’s typically all that’s need to have a constructive yet manageable family money talks—especially when you’re just beginning.</a:t>
            </a:r>
          </a:p>
          <a:p>
            <a:endParaRPr lang="en-US" dirty="0">
              <a:solidFill>
                <a:schemeClr val="bg1">
                  <a:lumMod val="50000"/>
                </a:schemeClr>
              </a:solidFill>
              <a:highlight>
                <a:srgbClr val="FFFF00"/>
              </a:highlight>
            </a:endParaRPr>
          </a:p>
        </p:txBody>
      </p:sp>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5"/>
          </p:nvPr>
        </p:nvSpPr>
        <p:spPr/>
        <p:txBody>
          <a:bodyPr/>
          <a:lstStyle/>
          <a:p>
            <a:fld id="{9FABDD7F-5C3B-F44F-9D1D-F15A4B7018DD}" type="slidenum">
              <a:rPr lang="en-US" smtClean="0"/>
              <a:t>28</a:t>
            </a:fld>
            <a:endParaRPr lang="en-US" dirty="0"/>
          </a:p>
        </p:txBody>
      </p:sp>
    </p:spTree>
    <p:extLst>
      <p:ext uri="{BB962C8B-B14F-4D97-AF65-F5344CB8AC3E}">
        <p14:creationId xmlns:p14="http://schemas.microsoft.com/office/powerpoint/2010/main" val="719306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962400"/>
          </a:xfrm>
        </p:spPr>
        <p:txBody>
          <a:bodyPr/>
          <a:lstStyle/>
          <a:p>
            <a:pPr>
              <a:defRPr/>
            </a:pPr>
            <a:r>
              <a:rPr kumimoji="0" lang="en-US" sz="1050" b="0" i="0" u="none" strike="noStrike" kern="1200" cap="none" spc="0" normalizeH="0" baseline="0" noProof="0" dirty="0">
                <a:ln>
                  <a:noFill/>
                </a:ln>
                <a:solidFill>
                  <a:prstClr val="black"/>
                </a:solidFill>
                <a:effectLst/>
                <a:uLnTx/>
                <a:uFillTx/>
                <a:latin typeface="Calibri "/>
              </a:rPr>
              <a:t>Effective communication requires an environment that fosters trust through a willingness to listen to and appreciate differences. Establishing guidelines for these discussions may seem overbearing, but they help set expectations for healthy, respectful discussions. </a:t>
            </a:r>
            <a:r>
              <a:rPr lang="en-US" sz="1050" b="0" i="0" u="none" strike="noStrike" dirty="0">
                <a:solidFill>
                  <a:srgbClr val="000000"/>
                </a:solidFill>
                <a:latin typeface="Calibri "/>
              </a:rPr>
              <a:t>As you move forward with your first family money talk, these guidelines that may help. </a:t>
            </a:r>
            <a:endParaRPr kumimoji="0" lang="en-US" sz="1050" b="0" i="0" u="none" strike="noStrike" kern="1200" cap="none" spc="0" normalizeH="0" baseline="0" noProof="0" dirty="0">
              <a:ln>
                <a:noFill/>
              </a:ln>
              <a:solidFill>
                <a:prstClr val="black"/>
              </a:solidFill>
              <a:effectLst/>
              <a:uLnTx/>
              <a:uFillTx/>
              <a:latin typeface="Calibri "/>
            </a:endParaRPr>
          </a:p>
          <a:p>
            <a:pPr>
              <a:defRPr/>
            </a:pPr>
            <a:endParaRPr lang="en-US" sz="1050" dirty="0">
              <a:solidFill>
                <a:srgbClr val="3E4855"/>
              </a:solidFill>
              <a:latin typeface="Calibri "/>
            </a:endParaRPr>
          </a:p>
          <a:p>
            <a:pPr marL="231775" marR="0" lvl="1"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Calibri "/>
              </a:rPr>
              <a:t>Listen and be curious. Ask questions. </a:t>
            </a:r>
          </a:p>
          <a:p>
            <a:pPr marL="688975" lvl="2" indent="-115888">
              <a:buFont typeface="Arial" panose="020B0604020202020204" pitchFamily="34" charset="0"/>
              <a:buChar char="•"/>
              <a:defRPr/>
            </a:pPr>
            <a:r>
              <a:rPr kumimoji="0" lang="en-US" sz="1050" b="0" i="0" u="none" strike="noStrike" kern="1200" cap="none" spc="0" normalizeH="0" baseline="0" noProof="0" dirty="0">
                <a:ln>
                  <a:noFill/>
                </a:ln>
                <a:solidFill>
                  <a:prstClr val="black"/>
                </a:solidFill>
                <a:effectLst/>
                <a:uLnTx/>
                <a:uFillTx/>
                <a:latin typeface="Calibri "/>
              </a:rPr>
              <a:t>Showing interest can help </a:t>
            </a:r>
            <a:r>
              <a:rPr lang="en-US" sz="1050" dirty="0">
                <a:solidFill>
                  <a:prstClr val="black"/>
                </a:solidFill>
                <a:latin typeface="Calibri "/>
              </a:rPr>
              <a:t>family member who’s sharing feel valued and </a:t>
            </a:r>
            <a:r>
              <a:rPr kumimoji="0" lang="en-US" sz="1050" b="0" i="0" u="none" strike="noStrike" kern="1200" cap="none" spc="0" normalizeH="0" baseline="0" noProof="0" dirty="0">
                <a:ln>
                  <a:noFill/>
                </a:ln>
                <a:solidFill>
                  <a:prstClr val="black"/>
                </a:solidFill>
                <a:effectLst/>
                <a:uLnTx/>
                <a:uFillTx/>
                <a:latin typeface="Calibri "/>
              </a:rPr>
              <a:t>encourage more conversation.</a:t>
            </a:r>
          </a:p>
          <a:p>
            <a:pPr marL="688975" lvl="2" indent="-115888">
              <a:buFont typeface="Arial" panose="020B0604020202020204" pitchFamily="34" charset="0"/>
              <a:buChar char="•"/>
              <a:defRPr/>
            </a:pPr>
            <a:endParaRPr lang="en-US" sz="1050" dirty="0">
              <a:solidFill>
                <a:prstClr val="black"/>
              </a:solidFill>
              <a:latin typeface="Calibri "/>
            </a:endParaRPr>
          </a:p>
          <a:p>
            <a:pPr marL="231775" lvl="1" indent="-115888">
              <a:buFont typeface="Arial" panose="020B0604020202020204" pitchFamily="34" charset="0"/>
              <a:buChar char="•"/>
              <a:defRPr/>
            </a:pPr>
            <a:r>
              <a:rPr kumimoji="0" lang="en-US" sz="1050" b="1" i="0" u="none" strike="noStrike" kern="1200" cap="none" spc="0" normalizeH="0" baseline="0" noProof="0" dirty="0">
                <a:ln>
                  <a:noFill/>
                </a:ln>
                <a:solidFill>
                  <a:prstClr val="black"/>
                </a:solidFill>
                <a:effectLst/>
                <a:uLnTx/>
                <a:uFillTx/>
                <a:latin typeface="Calibri "/>
              </a:rPr>
              <a:t>Allow each person to be heard—no interrupting. </a:t>
            </a:r>
          </a:p>
          <a:p>
            <a:pPr marL="688975" lvl="2" indent="-115888">
              <a:buFont typeface="Arial" panose="020B0604020202020204" pitchFamily="34" charset="0"/>
              <a:buChar char="•"/>
              <a:defRPr/>
            </a:pPr>
            <a:r>
              <a:rPr kumimoji="0" lang="en-US" sz="1050" b="0" i="0" u="none" strike="noStrike" kern="1200" cap="none" spc="0" normalizeH="0" baseline="0" noProof="0" dirty="0">
                <a:ln>
                  <a:noFill/>
                </a:ln>
                <a:solidFill>
                  <a:prstClr val="black"/>
                </a:solidFill>
                <a:effectLst/>
                <a:uLnTx/>
                <a:uFillTx/>
                <a:latin typeface="Calibri "/>
              </a:rPr>
              <a:t>Be respectful of others’ viewpoints, even if you don’t agree with them.  </a:t>
            </a:r>
          </a:p>
          <a:p>
            <a:pPr marL="688975" lvl="2" indent="-115888">
              <a:buFont typeface="Arial" panose="020B0604020202020204" pitchFamily="34" charset="0"/>
              <a:buChar char="•"/>
              <a:defRPr/>
            </a:pPr>
            <a:r>
              <a:rPr kumimoji="0" lang="en-US" sz="1050" b="0" i="0" u="none" strike="noStrike" kern="1200" cap="none" spc="0" normalizeH="0" baseline="0" noProof="0" dirty="0">
                <a:ln>
                  <a:noFill/>
                </a:ln>
                <a:solidFill>
                  <a:prstClr val="black"/>
                </a:solidFill>
                <a:effectLst/>
                <a:uLnTx/>
                <a:uFillTx/>
                <a:latin typeface="Calibri "/>
              </a:rPr>
              <a:t>It’s easy for family members to have pre-existing assumptions about others and their habits. Some family members may be more sensitive to perceived criticism from others, or less restrained in their responses.</a:t>
            </a:r>
          </a:p>
          <a:p>
            <a:pPr marL="573087" lvl="2">
              <a:defRPr/>
            </a:pPr>
            <a:endParaRPr lang="en-US" sz="1050" b="1" dirty="0">
              <a:latin typeface="Calibri "/>
            </a:endParaRPr>
          </a:p>
          <a:p>
            <a:pPr marL="231775" lvl="1" indent="-115888">
              <a:buFont typeface="Arial" panose="020B0604020202020204" pitchFamily="34" charset="0"/>
              <a:buChar char="•"/>
              <a:defRPr/>
            </a:pPr>
            <a:r>
              <a:rPr lang="en-US" sz="1050" b="1" dirty="0">
                <a:latin typeface="Calibri "/>
              </a:rPr>
              <a:t>Try to avoid reacting or worrying.</a:t>
            </a:r>
          </a:p>
          <a:p>
            <a:pPr marL="688975" lvl="2" indent="-115888">
              <a:buFont typeface="Arial" panose="020B0604020202020204" pitchFamily="34" charset="0"/>
              <a:buChar char="•"/>
              <a:defRPr/>
            </a:pPr>
            <a:r>
              <a:rPr lang="en-US" sz="1050" dirty="0">
                <a:latin typeface="Calibri "/>
              </a:rPr>
              <a:t>This is simply a conversation.</a:t>
            </a:r>
            <a:r>
              <a:rPr kumimoji="0" lang="en-US" sz="1050" b="0" i="0" u="none" strike="noStrike" kern="1200" cap="none" spc="0" normalizeH="0" baseline="0" noProof="0" dirty="0">
                <a:ln>
                  <a:noFill/>
                </a:ln>
                <a:solidFill>
                  <a:prstClr val="black"/>
                </a:solidFill>
                <a:effectLst/>
                <a:uLnTx/>
                <a:uFillTx/>
                <a:latin typeface="Calibri "/>
              </a:rPr>
              <a:t> It isn't about controlling the next gen.</a:t>
            </a:r>
          </a:p>
          <a:p>
            <a:pPr marL="115887" lvl="1">
              <a:defRPr/>
            </a:pPr>
            <a:endParaRPr lang="en-US" sz="1050" dirty="0">
              <a:latin typeface="Calibri "/>
            </a:endParaRPr>
          </a:p>
          <a:p>
            <a:pPr marL="115887" lvl="1">
              <a:defRPr/>
            </a:pPr>
            <a:r>
              <a:rPr lang="en-US" sz="1050" b="1" dirty="0">
                <a:latin typeface="Calibri "/>
              </a:rPr>
              <a:t>If you or someone in your family becomes upset or overwhelmed, take a time out.</a:t>
            </a:r>
          </a:p>
          <a:p>
            <a:pPr marL="688975" lvl="2" indent="-115888">
              <a:buFont typeface="Arial" panose="020B0604020202020204" pitchFamily="34" charset="0"/>
              <a:buChar char="•"/>
              <a:defRPr/>
            </a:pPr>
            <a:r>
              <a:rPr lang="en-US" sz="1050" dirty="0">
                <a:latin typeface="Calibri "/>
              </a:rPr>
              <a:t>It’s better to have a 10-minute conversation that’s productive than a 30-minute conversation that ends in an argument. </a:t>
            </a:r>
          </a:p>
          <a:p>
            <a:pPr marL="688975" lvl="2" indent="-115888">
              <a:buFont typeface="Arial" panose="020B0604020202020204" pitchFamily="34" charset="0"/>
              <a:buChar char="•"/>
              <a:defRPr/>
            </a:pPr>
            <a:r>
              <a:rPr lang="en-US" sz="1050" i="1" dirty="0">
                <a:latin typeface="Calibri "/>
              </a:rPr>
              <a:t>However, </a:t>
            </a:r>
            <a:r>
              <a:rPr lang="en-US" sz="1050" dirty="0">
                <a:latin typeface="Calibri "/>
              </a:rPr>
              <a:t>make sure you regroup later. </a:t>
            </a:r>
          </a:p>
          <a:p>
            <a:pPr marL="1146175" lvl="3" indent="-115888">
              <a:buFont typeface="Arial" panose="020B0604020202020204" pitchFamily="34" charset="0"/>
              <a:buChar char="•"/>
              <a:defRPr/>
            </a:pPr>
            <a:r>
              <a:rPr lang="en-US" sz="1050" dirty="0">
                <a:latin typeface="Calibri "/>
              </a:rPr>
              <a:t>If that becomes challenging, consider working with your financial professional or a family coach to help facilitate the process. </a:t>
            </a:r>
          </a:p>
          <a:p>
            <a:pPr marL="1146175" lvl="3" indent="-115888">
              <a:buFont typeface="Arial" panose="020B0604020202020204" pitchFamily="34" charset="0"/>
              <a:buChar char="•"/>
              <a:defRPr/>
            </a:pPr>
            <a:endParaRPr lang="en-US" sz="1000" dirty="0"/>
          </a:p>
          <a:p>
            <a:pPr>
              <a:defRPr/>
            </a:pPr>
            <a:endParaRPr lang="en-US" sz="1000" dirty="0">
              <a:solidFill>
                <a:srgbClr val="3E4855"/>
              </a:solidFill>
              <a:latin typeface="Lato" panose="020F0502020204030203" pitchFamily="34" charset="0"/>
            </a:endParaRPr>
          </a:p>
        </p:txBody>
      </p:sp>
      <p:sp>
        <p:nvSpPr>
          <p:cNvPr id="4" name="Slide Number Placeholder 3"/>
          <p:cNvSpPr>
            <a:spLocks noGrp="1"/>
          </p:cNvSpPr>
          <p:nvPr>
            <p:ph type="sldNum" sz="quarter" idx="5"/>
          </p:nvPr>
        </p:nvSpPr>
        <p:spPr/>
        <p:txBody>
          <a:bodyPr/>
          <a:lstStyle/>
          <a:p>
            <a:fld id="{9FABDD7F-5C3B-F44F-9D1D-F15A4B7018DD}" type="slidenum">
              <a:rPr lang="en-US" smtClean="0"/>
              <a:t>29</a:t>
            </a:fld>
            <a:endParaRPr lang="en-US" dirty="0"/>
          </a:p>
        </p:txBody>
      </p:sp>
    </p:spTree>
    <p:extLst>
      <p:ext uri="{BB962C8B-B14F-4D97-AF65-F5344CB8AC3E}">
        <p14:creationId xmlns:p14="http://schemas.microsoft.com/office/powerpoint/2010/main" val="247592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What is your favorite family recipe? [</a:t>
            </a:r>
            <a:r>
              <a:rPr lang="en-US" b="1" dirty="0"/>
              <a:t>Presenter</a:t>
            </a:r>
            <a:r>
              <a:rPr lang="en-US" dirty="0"/>
              <a:t>, have one of your own to share.] </a:t>
            </a:r>
          </a:p>
          <a:p>
            <a:endParaRPr lang="en-US" dirty="0"/>
          </a:p>
          <a:p>
            <a:r>
              <a:rPr lang="en-US" dirty="0"/>
              <a:t>Think about who first made you this special dish and then taught you how to make it? Many of these family recipes are passed down for generations. Families look forward to the recipe on holidays or special occasions, when everyone raves about it. Perhaps you didn’t ask for the recipe but were instead told about it when your parents, grandparents, or an aunt or uncle decided it was time—maybe when you started to cook or had a family of your own. </a:t>
            </a:r>
          </a:p>
          <a:p>
            <a:endParaRPr lang="en-US" dirty="0"/>
          </a:p>
          <a:p>
            <a:r>
              <a:rPr lang="en-US" dirty="0"/>
              <a:t>Chances are you’ll do the same with your kids, grandkids or nieces and nephews. It’s something families do to help the next generation to carry on the family legacy. </a:t>
            </a:r>
          </a:p>
          <a:p>
            <a:endParaRPr lang="en-US" dirty="0"/>
          </a:p>
          <a:p>
            <a:r>
              <a:rPr lang="en-US" dirty="0"/>
              <a:t>But what about your family’s </a:t>
            </a:r>
            <a:r>
              <a:rPr lang="en-US" i="1" dirty="0"/>
              <a:t>money</a:t>
            </a:r>
            <a:r>
              <a:rPr lang="en-US" dirty="0"/>
              <a:t> recipe? Do you know what it is? Is it discussed openly, and shared with the next generation to learn about finances and financial lessons? If your answer is yes, congratulations! You’re the exception, because most families struggle to talk about money and pass down important financial lessons to younger generations. If only it was as simple as sharing a favorite family recipe.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 are going to help you create a recipe for family money conversations.</a:t>
            </a:r>
          </a:p>
          <a:p>
            <a:endParaRPr lang="en-US" dirty="0"/>
          </a:p>
        </p:txBody>
      </p:sp>
      <p:sp>
        <p:nvSpPr>
          <p:cNvPr id="4" name="Slide Number Placeholder 3"/>
          <p:cNvSpPr>
            <a:spLocks noGrp="1"/>
          </p:cNvSpPr>
          <p:nvPr>
            <p:ph type="sldNum" sz="quarter" idx="5"/>
          </p:nvPr>
        </p:nvSpPr>
        <p:spPr/>
        <p:txBody>
          <a:bodyPr/>
          <a:lstStyle/>
          <a:p>
            <a:fld id="{9FABDD7F-5C3B-F44F-9D1D-F15A4B7018DD}" type="slidenum">
              <a:rPr lang="en-US" smtClean="0"/>
              <a:t>3</a:t>
            </a:fld>
            <a:endParaRPr lang="en-US" dirty="0"/>
          </a:p>
        </p:txBody>
      </p:sp>
    </p:spTree>
    <p:extLst>
      <p:ext uri="{BB962C8B-B14F-4D97-AF65-F5344CB8AC3E}">
        <p14:creationId xmlns:p14="http://schemas.microsoft.com/office/powerpoint/2010/main" val="3596417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a common fear that often doesn’t come to pass. Even if it does, that’s okay. </a:t>
            </a:r>
          </a:p>
          <a:p>
            <a:endParaRPr lang="en-US" dirty="0"/>
          </a:p>
          <a:p>
            <a:r>
              <a:rPr lang="en-US" dirty="0"/>
              <a:t>Seeing eye-to-eye isn’t the goal, nor is it necessarily what makes a productive money talk. </a:t>
            </a:r>
          </a:p>
          <a:p>
            <a:endParaRPr lang="en-US" dirty="0"/>
          </a:p>
          <a:p>
            <a:r>
              <a:rPr lang="en-US" dirty="0"/>
              <a:t>The purpose of any money conversation isn’t to get to a mutual agreement but a mutual understanding. </a:t>
            </a:r>
          </a:p>
          <a:p>
            <a:endParaRPr lang="en-US" dirty="0"/>
          </a:p>
          <a:p>
            <a:r>
              <a:rPr lang="en-US" dirty="0"/>
              <a:t>Although they’re perceived this way, conflict and conflicting views aren’t necessarily bad. Conflict is an opportunity to clarify each other’s views and where they stand on certain issues.</a:t>
            </a:r>
          </a:p>
          <a:p>
            <a:endParaRPr lang="en-US" dirty="0">
              <a:solidFill>
                <a:srgbClr val="FF0000"/>
              </a:solidFill>
              <a:highlight>
                <a:srgbClr val="FFFF00"/>
              </a:highlight>
            </a:endParaRPr>
          </a:p>
          <a:p>
            <a:r>
              <a:rPr lang="en-US" dirty="0"/>
              <a:t>If family money talks are new to you, know that you don’t have to do it alone. You can reach out to your financial professional for help if you get stuck. He or she may be able to facilitate this type of family meeting or make a referral to another professional with this skillset.</a:t>
            </a:r>
          </a:p>
        </p:txBody>
      </p:sp>
      <p:sp>
        <p:nvSpPr>
          <p:cNvPr id="4" name="Slide Number Placeholder 3"/>
          <p:cNvSpPr>
            <a:spLocks noGrp="1"/>
          </p:cNvSpPr>
          <p:nvPr>
            <p:ph type="sldNum" sz="quarter" idx="5"/>
          </p:nvPr>
        </p:nvSpPr>
        <p:spPr/>
        <p:txBody>
          <a:bodyPr/>
          <a:lstStyle/>
          <a:p>
            <a:fld id="{9FABDD7F-5C3B-F44F-9D1D-F15A4B7018DD}" type="slidenum">
              <a:rPr lang="en-US" smtClean="0"/>
              <a:t>30</a:t>
            </a:fld>
            <a:endParaRPr lang="en-US" dirty="0"/>
          </a:p>
        </p:txBody>
      </p:sp>
    </p:spTree>
    <p:extLst>
      <p:ext uri="{BB962C8B-B14F-4D97-AF65-F5344CB8AC3E}">
        <p14:creationId xmlns:p14="http://schemas.microsoft.com/office/powerpoint/2010/main" val="249476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Family money talks are a vital, but often overlooked, part of estate planning. Make family money talks part of your estate planning process. </a:t>
            </a:r>
          </a:p>
          <a:p>
            <a:endParaRPr lang="en-US" dirty="0"/>
          </a:p>
          <a:p>
            <a:r>
              <a:rPr lang="en-US" dirty="0"/>
              <a:t>If you want to successfully set up your children for a future of financial well-being, you must learn how to communicate with them clearly, effectively, and disclose the appropriate amount of information at the right time. Since every family is unique, how much you disclose to your heirs, and when, typically depends on your family’s specific dynamics and wealth situation.</a:t>
            </a:r>
          </a:p>
          <a:p>
            <a:endParaRPr lang="en-US" dirty="0"/>
          </a:p>
          <a:p>
            <a:r>
              <a:rPr lang="en-US" dirty="0"/>
              <a:t>Your financial professional can help.</a:t>
            </a:r>
            <a:endParaRPr lang="en-US" dirty="0">
              <a:solidFill>
                <a:schemeClr val="bg1">
                  <a:lumMod val="50000"/>
                </a:schemeClr>
              </a:solidFill>
            </a:endParaRPr>
          </a:p>
          <a:p>
            <a:endParaRPr lang="en-US" dirty="0">
              <a:solidFill>
                <a:schemeClr val="bg1">
                  <a:lumMod val="50000"/>
                </a:schemeClr>
              </a:solidFill>
              <a:highlight>
                <a:srgbClr val="FFFF00"/>
              </a:highlight>
            </a:endParaRPr>
          </a:p>
          <a:p>
            <a:endParaRPr lang="en-US" dirty="0">
              <a:solidFill>
                <a:schemeClr val="bg1">
                  <a:lumMod val="50000"/>
                </a:schemeClr>
              </a:solidFill>
              <a:highlight>
                <a:srgbClr val="FFFF00"/>
              </a:highlight>
            </a:endParaRPr>
          </a:p>
        </p:txBody>
      </p:sp>
      <p:sp>
        <p:nvSpPr>
          <p:cNvPr id="4" name="Slide Number Placeholder 3"/>
          <p:cNvSpPr>
            <a:spLocks noGrp="1"/>
          </p:cNvSpPr>
          <p:nvPr>
            <p:ph type="sldNum" sz="quarter" idx="5"/>
          </p:nvPr>
        </p:nvSpPr>
        <p:spPr/>
        <p:txBody>
          <a:bodyPr/>
          <a:lstStyle/>
          <a:p>
            <a:fld id="{9FABDD7F-5C3B-F44F-9D1D-F15A4B7018DD}" type="slidenum">
              <a:rPr lang="en-US" smtClean="0"/>
              <a:t>31</a:t>
            </a:fld>
            <a:endParaRPr lang="en-US" dirty="0"/>
          </a:p>
        </p:txBody>
      </p:sp>
    </p:spTree>
    <p:extLst>
      <p:ext uri="{BB962C8B-B14F-4D97-AF65-F5344CB8AC3E}">
        <p14:creationId xmlns:p14="http://schemas.microsoft.com/office/powerpoint/2010/main" val="3113769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We’ve covered the importance of family money talks, three key ingredients to discuss, and how to hold your first meeting. </a:t>
            </a:r>
          </a:p>
          <a:p>
            <a:endParaRPr lang="en-US" b="0" dirty="0"/>
          </a:p>
          <a:p>
            <a:r>
              <a:rPr lang="en-US" b="0" dirty="0"/>
              <a:t>You have the tools to start the conversation and the support of your financial professional.</a:t>
            </a:r>
          </a:p>
          <a:p>
            <a:endParaRPr lang="en-US" b="0" dirty="0"/>
          </a:p>
          <a:p>
            <a:r>
              <a:rPr lang="en-US" b="0" dirty="0"/>
              <a:t>Now it’s time to act.</a:t>
            </a:r>
          </a:p>
        </p:txBody>
      </p:sp>
      <p:sp>
        <p:nvSpPr>
          <p:cNvPr id="4" name="Slide Number Placeholder 3"/>
          <p:cNvSpPr>
            <a:spLocks noGrp="1"/>
          </p:cNvSpPr>
          <p:nvPr>
            <p:ph type="sldNum" sz="quarter" idx="5"/>
          </p:nvPr>
        </p:nvSpPr>
        <p:spPr/>
        <p:txBody>
          <a:bodyPr/>
          <a:lstStyle/>
          <a:p>
            <a:fld id="{9FABDD7F-5C3B-F44F-9D1D-F15A4B7018DD}" type="slidenum">
              <a:rPr lang="en-US" smtClean="0"/>
              <a:t>32</a:t>
            </a:fld>
            <a:endParaRPr lang="en-US" dirty="0"/>
          </a:p>
        </p:txBody>
      </p:sp>
    </p:spTree>
    <p:extLst>
      <p:ext uri="{BB962C8B-B14F-4D97-AF65-F5344CB8AC3E}">
        <p14:creationId xmlns:p14="http://schemas.microsoft.com/office/powerpoint/2010/main" val="1919450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[read slide]</a:t>
            </a:r>
          </a:p>
          <a:p>
            <a:endParaRPr lang="en-US" b="0" dirty="0"/>
          </a:p>
        </p:txBody>
      </p:sp>
      <p:sp>
        <p:nvSpPr>
          <p:cNvPr id="4" name="Slide Number Placeholder 3"/>
          <p:cNvSpPr>
            <a:spLocks noGrp="1"/>
          </p:cNvSpPr>
          <p:nvPr>
            <p:ph type="sldNum" sz="quarter" idx="5"/>
          </p:nvPr>
        </p:nvSpPr>
        <p:spPr/>
        <p:txBody>
          <a:bodyPr/>
          <a:lstStyle/>
          <a:p>
            <a:fld id="{9FABDD7F-5C3B-F44F-9D1D-F15A4B7018DD}" type="slidenum">
              <a:rPr lang="en-US" smtClean="0"/>
              <a:t>33</a:t>
            </a:fld>
            <a:endParaRPr lang="en-US" dirty="0"/>
          </a:p>
        </p:txBody>
      </p:sp>
    </p:spTree>
    <p:extLst>
      <p:ext uri="{BB962C8B-B14F-4D97-AF65-F5344CB8AC3E}">
        <p14:creationId xmlns:p14="http://schemas.microsoft.com/office/powerpoint/2010/main" val="359446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Aft>
                <a:spcPts val="0"/>
              </a:spcAft>
            </a:pPr>
            <a:r>
              <a:rPr lang="en-US" dirty="0"/>
              <a:t>In this seminar you’ll learn… [read slide]. </a:t>
            </a:r>
          </a:p>
          <a:p>
            <a:pPr>
              <a:spcAft>
                <a:spcPts val="0"/>
              </a:spcAft>
            </a:pPr>
            <a:endParaRPr lang="en-US" sz="1200" dirty="0"/>
          </a:p>
          <a:p>
            <a:r>
              <a:rPr lang="en-US" sz="1200" dirty="0"/>
              <a:t>Let’s get started. </a:t>
            </a:r>
          </a:p>
        </p:txBody>
      </p:sp>
      <p:sp>
        <p:nvSpPr>
          <p:cNvPr id="4" name="Slide Number Placeholder 3"/>
          <p:cNvSpPr>
            <a:spLocks noGrp="1"/>
          </p:cNvSpPr>
          <p:nvPr>
            <p:ph type="sldNum" sz="quarter" idx="5"/>
          </p:nvPr>
        </p:nvSpPr>
        <p:spPr/>
        <p:txBody>
          <a:bodyPr/>
          <a:lstStyle/>
          <a:p>
            <a:fld id="{9FABDD7F-5C3B-F44F-9D1D-F15A4B7018DD}" type="slidenum">
              <a:rPr lang="en-US" smtClean="0"/>
              <a:t>4</a:t>
            </a:fld>
            <a:endParaRPr lang="en-US" dirty="0"/>
          </a:p>
        </p:txBody>
      </p:sp>
    </p:spTree>
    <p:extLst>
      <p:ext uri="{BB962C8B-B14F-4D97-AF65-F5344CB8AC3E}">
        <p14:creationId xmlns:p14="http://schemas.microsoft.com/office/powerpoint/2010/main" val="735059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First, what a family money talk is. </a:t>
            </a:r>
          </a:p>
        </p:txBody>
      </p:sp>
      <p:sp>
        <p:nvSpPr>
          <p:cNvPr id="4" name="Slide Number Placeholder 3"/>
          <p:cNvSpPr>
            <a:spLocks noGrp="1"/>
          </p:cNvSpPr>
          <p:nvPr>
            <p:ph type="sldNum" sz="quarter" idx="5"/>
          </p:nvPr>
        </p:nvSpPr>
        <p:spPr/>
        <p:txBody>
          <a:bodyPr/>
          <a:lstStyle/>
          <a:p>
            <a:fld id="{9FABDD7F-5C3B-F44F-9D1D-F15A4B7018DD}" type="slidenum">
              <a:rPr lang="en-US" smtClean="0"/>
              <a:t>5</a:t>
            </a:fld>
            <a:endParaRPr lang="en-US" dirty="0"/>
          </a:p>
        </p:txBody>
      </p:sp>
    </p:spTree>
    <p:extLst>
      <p:ext uri="{BB962C8B-B14F-4D97-AF65-F5344CB8AC3E}">
        <p14:creationId xmlns:p14="http://schemas.microsoft.com/office/powerpoint/2010/main" val="300443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Many families dread talking about money, and your family may be no exception. </a:t>
            </a:r>
            <a:r>
              <a:rPr lang="en-US" dirty="0">
                <a:effectLst/>
                <a:ea typeface="Calibri" panose="020F0502020204030204" pitchFamily="34" charset="0"/>
                <a:cs typeface="Segoe UI" panose="020B0502040204020203" pitchFamily="34" charset="0"/>
              </a:rPr>
              <a:t>But there's a way to talk about money without </a:t>
            </a:r>
            <a:r>
              <a:rPr lang="en-US" dirty="0">
                <a:ea typeface="Calibri" panose="020F0502020204030204" pitchFamily="34" charset="0"/>
                <a:cs typeface="Segoe UI" panose="020B0502040204020203" pitchFamily="34" charset="0"/>
              </a:rPr>
              <a:t>discussing </a:t>
            </a:r>
            <a:r>
              <a:rPr lang="en-US" dirty="0">
                <a:effectLst/>
                <a:ea typeface="Calibri" panose="020F0502020204030204" pitchFamily="34" charset="0"/>
                <a:cs typeface="Segoe UI" panose="020B0502040204020203" pitchFamily="34" charset="0"/>
              </a:rPr>
              <a:t>assets or dollar amounts. It's called a family money talk.</a:t>
            </a:r>
            <a:endParaRPr lang="en-US" dirty="0"/>
          </a:p>
          <a:p>
            <a:endParaRPr lang="en-US" dirty="0">
              <a:solidFill>
                <a:srgbClr val="0070C0"/>
              </a:solidFill>
            </a:endParaRPr>
          </a:p>
          <a:p>
            <a:r>
              <a:rPr lang="en-US" dirty="0"/>
              <a:t>A family money talk can be much broader than many people realize, and it usually doesn’t start with the assets. Instead, these conversations can range from financial fundamentals to family members’ thoughts, feelings, and beliefs about money and its purpose in their life. These conversations are a way to communicate your values and share why you made the financial decisions you have, and what you’ve discovered. It also allows family members to ask questions and learn from both your successes and mistakes. </a:t>
            </a:r>
          </a:p>
          <a:p>
            <a:endParaRPr lang="en-US" dirty="0"/>
          </a:p>
          <a:p>
            <a:r>
              <a:rPr lang="en-US" dirty="0">
                <a:effectLst/>
              </a:rPr>
              <a:t>Family money talks are designed to help families avoid passing wealth to the next generation without the wisdom to manage it.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FABDD7F-5C3B-F44F-9D1D-F15A4B7018DD}" type="slidenum">
              <a:rPr lang="en-US" smtClean="0"/>
              <a:t>6</a:t>
            </a:fld>
            <a:endParaRPr lang="en-US" dirty="0"/>
          </a:p>
        </p:txBody>
      </p:sp>
    </p:spTree>
    <p:extLst>
      <p:ext uri="{BB962C8B-B14F-4D97-AF65-F5344CB8AC3E}">
        <p14:creationId xmlns:p14="http://schemas.microsoft.com/office/powerpoint/2010/main" val="317694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r>
              <a:rPr lang="en-US" sz="1100" dirty="0">
                <a:solidFill>
                  <a:srgbClr val="000000"/>
                </a:solidFill>
                <a:effectLst/>
                <a:ea typeface="Times New Roman" panose="02020603050405020304" pitchFamily="18" charset="0"/>
              </a:rPr>
              <a:t>Estate planning is certainly important, but its function is much different from family money talk. </a:t>
            </a:r>
          </a:p>
          <a:p>
            <a:pPr marL="0" marR="0"/>
            <a:endParaRPr lang="en-US" sz="1100" dirty="0">
              <a:solidFill>
                <a:srgbClr val="000000"/>
              </a:solidFill>
              <a:effectLst/>
              <a:ea typeface="Times New Roman" panose="02020603050405020304" pitchFamily="18" charset="0"/>
            </a:endParaRPr>
          </a:p>
          <a:p>
            <a:pPr marL="0" marR="0"/>
            <a:r>
              <a:rPr lang="en-US" sz="1100" dirty="0">
                <a:solidFill>
                  <a:srgbClr val="000000"/>
                </a:solidFill>
                <a:effectLst/>
                <a:ea typeface="Times New Roman" panose="02020603050405020304" pitchFamily="18" charset="0"/>
              </a:rPr>
              <a:t>An estate plan is a legal document ensuring that when you die your assets go to the people you chose, and helps minimize income, gift and estate taxes.</a:t>
            </a:r>
            <a:r>
              <a:rPr lang="en-US" sz="1100" baseline="30000" dirty="0">
                <a:solidFill>
                  <a:srgbClr val="000000"/>
                </a:solidFill>
                <a:effectLst/>
                <a:ea typeface="Times New Roman" panose="02020603050405020304" pitchFamily="18" charset="0"/>
              </a:rPr>
              <a:t>1</a:t>
            </a:r>
            <a:r>
              <a:rPr lang="en-US" sz="1100" dirty="0">
                <a:solidFill>
                  <a:srgbClr val="000000"/>
                </a:solidFill>
                <a:effectLst/>
                <a:ea typeface="Times New Roman" panose="02020603050405020304" pitchFamily="18" charset="0"/>
              </a:rPr>
              <a:t> Part of a comprehensive financial plan, an estate plan protects your heirs and other family members from probate court, costly legal battles, and confusion about your intentions. </a:t>
            </a:r>
          </a:p>
          <a:p>
            <a:pPr marL="0" marR="0"/>
            <a:endParaRPr lang="en-US" sz="1100" dirty="0">
              <a:effectLst/>
              <a:ea typeface="Times New Roman" panose="02020603050405020304" pitchFamily="18" charset="0"/>
            </a:endParaRPr>
          </a:p>
          <a:p>
            <a:pPr marL="0" marR="0"/>
            <a:r>
              <a:rPr lang="en-US" sz="1100" dirty="0">
                <a:solidFill>
                  <a:srgbClr val="000000"/>
                </a:solidFill>
                <a:effectLst/>
                <a:ea typeface="Times New Roman" panose="02020603050405020304" pitchFamily="18" charset="0"/>
              </a:rPr>
              <a:t>It’s been reported that only 33% of Americans have an estate plan.</a:t>
            </a:r>
            <a:r>
              <a:rPr lang="en-US" sz="1100" baseline="30000" dirty="0">
                <a:solidFill>
                  <a:srgbClr val="000000"/>
                </a:solidFill>
                <a:effectLst/>
                <a:ea typeface="Times New Roman" panose="02020603050405020304" pitchFamily="18" charset="0"/>
              </a:rPr>
              <a:t>2</a:t>
            </a:r>
            <a:r>
              <a:rPr lang="en-US" sz="1100" baseline="30000" dirty="0">
                <a:solidFill>
                  <a:srgbClr val="000000"/>
                </a:solidFill>
                <a:ea typeface="Times New Roman" panose="02020603050405020304" pitchFamily="18" charset="0"/>
              </a:rPr>
              <a:t> </a:t>
            </a:r>
            <a:r>
              <a:rPr lang="en-US" sz="1100" dirty="0">
                <a:solidFill>
                  <a:srgbClr val="000000"/>
                </a:solidFill>
                <a:effectLst/>
                <a:ea typeface="Times New Roman" panose="02020603050405020304" pitchFamily="18" charset="0"/>
              </a:rPr>
              <a:t>If you’re one of the 33%, congratulations! You’re on the right track. However, there is something an estate plan doesn’t do: It doesn't transfer wealth </a:t>
            </a:r>
            <a:r>
              <a:rPr lang="en-US" sz="1100" i="1" dirty="0">
                <a:solidFill>
                  <a:srgbClr val="000000"/>
                </a:solidFill>
                <a:effectLst/>
                <a:ea typeface="Times New Roman" panose="02020603050405020304" pitchFamily="18" charset="0"/>
              </a:rPr>
              <a:t>wisdom</a:t>
            </a:r>
            <a:r>
              <a:rPr lang="en-US" sz="1100" dirty="0">
                <a:solidFill>
                  <a:srgbClr val="000000"/>
                </a:solidFill>
                <a:effectLst/>
                <a:ea typeface="Times New Roman" panose="02020603050405020304" pitchFamily="18" charset="0"/>
              </a:rPr>
              <a:t>. That’s the role of family money talks.  </a:t>
            </a:r>
          </a:p>
          <a:p>
            <a:pPr marL="0" marR="0"/>
            <a:endParaRPr lang="en-US" sz="1100" dirty="0">
              <a:effectLst/>
              <a:ea typeface="Times New Roman" panose="02020603050405020304" pitchFamily="18" charset="0"/>
            </a:endParaRPr>
          </a:p>
          <a:p>
            <a:pPr marL="0" marR="0"/>
            <a:r>
              <a:rPr lang="en-US" sz="1100" dirty="0">
                <a:solidFill>
                  <a:srgbClr val="000000"/>
                </a:solidFill>
                <a:effectLst/>
                <a:ea typeface="Times New Roman" panose="02020603050405020304" pitchFamily="18" charset="0"/>
              </a:rPr>
              <a:t>Family money talks are conversations about your values and the meaning of wealth in your life. They also include teaching the next generation to be financially savvy and responsible so that when the time comes, they can sustain family wealth across generations. </a:t>
            </a:r>
          </a:p>
          <a:p>
            <a:pPr marL="0" marR="0"/>
            <a:endParaRPr lang="en-US" sz="1100" dirty="0">
              <a:effectLst/>
              <a:ea typeface="Times New Roman" panose="02020603050405020304" pitchFamily="18" charset="0"/>
            </a:endParaRPr>
          </a:p>
          <a:p>
            <a:pPr marL="0" marR="0"/>
            <a:r>
              <a:rPr lang="en-US" sz="1100" dirty="0">
                <a:solidFill>
                  <a:srgbClr val="000000"/>
                </a:solidFill>
                <a:effectLst/>
                <a:ea typeface="Times New Roman" panose="02020603050405020304" pitchFamily="18" charset="0"/>
              </a:rPr>
              <a:t>Having an estate plan </a:t>
            </a:r>
            <a:r>
              <a:rPr lang="en-US" sz="1100" i="1" dirty="0">
                <a:solidFill>
                  <a:srgbClr val="000000"/>
                </a:solidFill>
                <a:effectLst/>
                <a:ea typeface="Times New Roman" panose="02020603050405020304" pitchFamily="18" charset="0"/>
              </a:rPr>
              <a:t>and</a:t>
            </a:r>
            <a:r>
              <a:rPr lang="en-US" sz="1100" dirty="0">
                <a:solidFill>
                  <a:srgbClr val="000000"/>
                </a:solidFill>
                <a:effectLst/>
                <a:ea typeface="Times New Roman" panose="02020603050405020304" pitchFamily="18" charset="0"/>
              </a:rPr>
              <a:t> family money talks is the recipe for success. However, the challenge for many families is that talking about money may be taboo. </a:t>
            </a:r>
            <a:endParaRPr lang="en-US" sz="1100" dirty="0">
              <a:effectLst/>
              <a:ea typeface="Times New Roman" panose="02020603050405020304" pitchFamily="18" charset="0"/>
            </a:endParaRPr>
          </a:p>
          <a:p>
            <a:endParaRPr lang="en-US" sz="900" b="0" i="0" dirty="0">
              <a:effectLst/>
            </a:endParaRPr>
          </a:p>
          <a:p>
            <a:r>
              <a:rPr lang="en-US" sz="900" baseline="30000" dirty="0"/>
              <a:t>1</a:t>
            </a:r>
            <a:r>
              <a:rPr lang="en-US" sz="900" b="0" i="0" dirty="0">
                <a:effectLst/>
              </a:rPr>
              <a:t>What is estate planning and why is it important? nationwide.com, retrieved 4/23</a:t>
            </a:r>
            <a:endParaRPr lang="en-US" sz="900" dirty="0">
              <a:solidFill>
                <a:srgbClr val="333333"/>
              </a:solidFill>
            </a:endParaRPr>
          </a:p>
          <a:p>
            <a:r>
              <a:rPr lang="en-US" sz="900" i="0" baseline="30000" dirty="0">
                <a:solidFill>
                  <a:srgbClr val="000000"/>
                </a:solidFill>
                <a:effectLst/>
              </a:rPr>
              <a:t>2</a:t>
            </a:r>
            <a:r>
              <a:rPr lang="en-US" sz="900" i="0" dirty="0">
                <a:solidFill>
                  <a:srgbClr val="000000"/>
                </a:solidFill>
                <a:effectLst/>
              </a:rPr>
              <a:t>67% of Americans have no estate plan, survey finds. Here’s how to get started on one, cnbc.com, 4/22</a:t>
            </a:r>
          </a:p>
          <a:p>
            <a:endParaRPr lang="en-US" sz="900" i="0" dirty="0">
              <a:solidFill>
                <a:srgbClr val="000000"/>
              </a:solidFill>
              <a:effectLst/>
            </a:endParaRPr>
          </a:p>
          <a:p>
            <a:endParaRPr lang="en-US" sz="1200" b="0" dirty="0">
              <a:solidFill>
                <a:srgbClr val="E77725"/>
              </a:solidFill>
              <a:effectLst/>
            </a:endParaRPr>
          </a:p>
        </p:txBody>
      </p:sp>
      <p:sp>
        <p:nvSpPr>
          <p:cNvPr id="4" name="Slide Number Placeholder 3"/>
          <p:cNvSpPr>
            <a:spLocks noGrp="1"/>
          </p:cNvSpPr>
          <p:nvPr>
            <p:ph type="sldNum" sz="quarter" idx="5"/>
          </p:nvPr>
        </p:nvSpPr>
        <p:spPr/>
        <p:txBody>
          <a:bodyPr/>
          <a:lstStyle/>
          <a:p>
            <a:fld id="{9FABDD7F-5C3B-F44F-9D1D-F15A4B7018DD}" type="slidenum">
              <a:rPr lang="en-US" smtClean="0"/>
              <a:t>7</a:t>
            </a:fld>
            <a:endParaRPr lang="en-US" dirty="0"/>
          </a:p>
        </p:txBody>
      </p:sp>
    </p:spTree>
    <p:extLst>
      <p:ext uri="{BB962C8B-B14F-4D97-AF65-F5344CB8AC3E}">
        <p14:creationId xmlns:p14="http://schemas.microsoft.com/office/powerpoint/2010/main" val="128811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687388" y="1136650"/>
            <a:ext cx="5497512" cy="3092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85800" y="4343399"/>
            <a:ext cx="5486400" cy="38862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100" dirty="0"/>
              <a:t>Most of us would agree talking to family and other loved ones about money is important. Then why don’t families have these conversations? Oftentimes, it’s the money talk taboo.</a:t>
            </a:r>
          </a:p>
          <a:p>
            <a:pPr lvl="0" algn="l" rtl="0">
              <a:spcBef>
                <a:spcPts val="0"/>
              </a:spcBef>
              <a:spcAft>
                <a:spcPts val="0"/>
              </a:spcAft>
              <a:buClr>
                <a:schemeClr val="dk1"/>
              </a:buClr>
              <a:buSzPts val="1200"/>
            </a:pPr>
            <a:endParaRPr lang="en-US" sz="1100" dirty="0"/>
          </a:p>
          <a:p>
            <a:pPr>
              <a:buClr>
                <a:schemeClr val="dk1"/>
              </a:buClr>
              <a:buSzPts val="1200"/>
            </a:pPr>
            <a:r>
              <a:rPr lang="en-US" sz="1100" b="0" dirty="0"/>
              <a:t>[</a:t>
            </a:r>
            <a:r>
              <a:rPr lang="en-US" sz="1100" b="1" dirty="0"/>
              <a:t>Optional: </a:t>
            </a:r>
            <a:r>
              <a:rPr lang="en-US" sz="1100" dirty="0"/>
              <a:t>There isn’t a single money taboo that exists across every segment of American culture, but a few examples are:</a:t>
            </a:r>
            <a:endParaRPr lang="en-US" sz="1100" i="1" dirty="0"/>
          </a:p>
          <a:p>
            <a:pPr marL="628650" lvl="1" indent="-171450">
              <a:buClr>
                <a:schemeClr val="dk1"/>
              </a:buClr>
              <a:buSzPts val="1200"/>
              <a:buFont typeface="Arial" panose="020B0604020202020204" pitchFamily="34" charset="0"/>
              <a:buChar char="•"/>
            </a:pPr>
            <a:r>
              <a:rPr lang="en-US" sz="1100" dirty="0"/>
              <a:t>Being taught that talking about money is impolite</a:t>
            </a:r>
            <a:endParaRPr lang="en-US" sz="1100" dirty="0">
              <a:highlight>
                <a:srgbClr val="FFFF00"/>
              </a:highlight>
            </a:endParaRPr>
          </a:p>
          <a:p>
            <a:pPr marL="628650" lvl="1" indent="-171450">
              <a:buClr>
                <a:schemeClr val="dk1"/>
              </a:buClr>
              <a:buSzPts val="1200"/>
              <a:buFont typeface="Arial" panose="020B0604020202020204" pitchFamily="34" charset="0"/>
              <a:buChar char="•"/>
            </a:pPr>
            <a:r>
              <a:rPr lang="en-US" sz="1100" i="1" dirty="0"/>
              <a:t>Shame</a:t>
            </a:r>
            <a:r>
              <a:rPr lang="en-US" sz="1100" dirty="0"/>
              <a:t> about having/earning more or less </a:t>
            </a:r>
            <a:r>
              <a:rPr lang="en-US" sz="1100" i="1" dirty="0"/>
              <a:t>than</a:t>
            </a:r>
            <a:r>
              <a:rPr lang="en-US" sz="1100" dirty="0"/>
              <a:t> someone else </a:t>
            </a:r>
          </a:p>
          <a:p>
            <a:pPr marL="628650" lvl="1" indent="-171450">
              <a:buClr>
                <a:schemeClr val="dk1"/>
              </a:buClr>
              <a:buSzPts val="1200"/>
              <a:buFont typeface="Arial" panose="020B0604020202020204" pitchFamily="34" charset="0"/>
              <a:buChar char="•"/>
            </a:pPr>
            <a:r>
              <a:rPr lang="en-US" sz="1100" dirty="0"/>
              <a:t>In America, asking someone what they earn is considered taboo because it’s indirectly questioning their personal worth</a:t>
            </a:r>
            <a:r>
              <a:rPr lang="en-US" sz="1100" baseline="30000" dirty="0"/>
              <a:t>1</a:t>
            </a:r>
            <a:r>
              <a:rPr lang="en-US" sz="1100" dirty="0"/>
              <a:t> </a:t>
            </a:r>
          </a:p>
          <a:p>
            <a:pPr marL="628650" lvl="1" indent="-171450">
              <a:buClr>
                <a:schemeClr val="dk1"/>
              </a:buClr>
              <a:buSzPts val="1200"/>
              <a:buFont typeface="Arial" panose="020B0604020202020204" pitchFamily="34" charset="0"/>
              <a:buChar char="•"/>
            </a:pPr>
            <a:r>
              <a:rPr lang="en-US" sz="1100" dirty="0"/>
              <a:t>(Presenter can use example from their own experience)</a:t>
            </a:r>
            <a:r>
              <a:rPr lang="en-US" sz="1100" b="0" dirty="0"/>
              <a:t>]</a:t>
            </a:r>
            <a:endParaRPr lang="en-US" sz="1100" b="0" dirty="0">
              <a:effectLst/>
            </a:endParaRPr>
          </a:p>
          <a:p>
            <a:pPr lvl="0" algn="l" rtl="0">
              <a:spcBef>
                <a:spcPts val="0"/>
              </a:spcBef>
              <a:spcAft>
                <a:spcPts val="0"/>
              </a:spcAft>
              <a:buClr>
                <a:schemeClr val="dk1"/>
              </a:buClr>
              <a:buSzPts val="1200"/>
            </a:pPr>
            <a:endParaRPr lang="en-US" sz="1100" b="0" i="0" dirty="0">
              <a:solidFill>
                <a:srgbClr val="333333"/>
              </a:solidFill>
              <a:effectLst/>
              <a:highlight>
                <a:srgbClr val="FFFF00"/>
              </a:highlight>
            </a:endParaRPr>
          </a:p>
          <a:p>
            <a:pPr lvl="0" algn="l" rtl="0">
              <a:spcBef>
                <a:spcPts val="0"/>
              </a:spcBef>
              <a:spcAft>
                <a:spcPts val="0"/>
              </a:spcAft>
              <a:buClr>
                <a:schemeClr val="dk1"/>
              </a:buClr>
              <a:buSzPts val="1200"/>
            </a:pPr>
            <a:r>
              <a:rPr lang="en-US" sz="1100" dirty="0"/>
              <a:t>Sixty-seven percent of affluent Americans (i.e., having three million or more in investable assets) haven’t talked to their children—or will never talk to them—about their wealth.</a:t>
            </a:r>
            <a:r>
              <a:rPr lang="en-US" sz="1100" baseline="30000" dirty="0"/>
              <a:t>2</a:t>
            </a:r>
            <a:r>
              <a:rPr lang="en-US" sz="1100" dirty="0"/>
              <a:t> This leaves the next generation unequipped to inherit wealth and manage it responsibly.</a:t>
            </a:r>
            <a:endParaRPr lang="en-US" sz="1100" b="1" dirty="0">
              <a:solidFill>
                <a:srgbClr val="FF0000"/>
              </a:solidFill>
            </a:endParaRPr>
          </a:p>
          <a:p>
            <a:pPr marL="171450" lvl="0" indent="-171450" algn="l" rtl="0">
              <a:spcBef>
                <a:spcPts val="0"/>
              </a:spcBef>
              <a:spcAft>
                <a:spcPts val="0"/>
              </a:spcAft>
              <a:buClr>
                <a:schemeClr val="dk1"/>
              </a:buClr>
              <a:buSzPts val="1200"/>
              <a:buFont typeface="Arial" panose="020B0604020202020204" pitchFamily="34" charset="0"/>
              <a:buChar char="•"/>
            </a:pPr>
            <a:endParaRPr lang="en-US" sz="1100" dirty="0"/>
          </a:p>
          <a:p>
            <a:pPr>
              <a:buClr>
                <a:schemeClr val="dk1"/>
              </a:buClr>
              <a:buSzPts val="1200"/>
            </a:pPr>
            <a:r>
              <a:rPr lang="en-US" sz="1100" dirty="0"/>
              <a:t>It’s tempting to avoid family money talks, especially if you were raised with money talk taboos. But this can be dangerous.</a:t>
            </a:r>
          </a:p>
          <a:p>
            <a:pPr>
              <a:buClr>
                <a:schemeClr val="dk1"/>
              </a:buClr>
              <a:buSzPts val="1200"/>
            </a:pPr>
            <a:endParaRPr lang="en-US" sz="1100" dirty="0"/>
          </a:p>
          <a:p>
            <a:pPr>
              <a:buClr>
                <a:schemeClr val="dk1"/>
              </a:buClr>
              <a:buSzPts val="1200"/>
            </a:pPr>
            <a:r>
              <a:rPr lang="en-US" sz="1100" dirty="0"/>
              <a:t>[next slide]</a:t>
            </a:r>
          </a:p>
          <a:p>
            <a:pPr>
              <a:buClr>
                <a:schemeClr val="dk1"/>
              </a:buClr>
              <a:buSzPts val="1200"/>
            </a:pPr>
            <a:endParaRPr lang="en-US" sz="1050" b="0" dirty="0">
              <a:solidFill>
                <a:srgbClr val="E77725"/>
              </a:solidFill>
              <a:effectLst/>
            </a:endParaRPr>
          </a:p>
          <a:p>
            <a:pPr>
              <a:buClr>
                <a:schemeClr val="dk1"/>
              </a:buClr>
              <a:buSzPts val="1200"/>
            </a:pPr>
            <a:r>
              <a:rPr lang="en-US" sz="900" baseline="30000" dirty="0"/>
              <a:t>1</a:t>
            </a:r>
            <a:r>
              <a:rPr lang="en-US" sz="900" dirty="0"/>
              <a:t>Why So Many Americans Don’t Talk About Money, theatlantic.com, 3/20</a:t>
            </a:r>
          </a:p>
          <a:p>
            <a:pPr>
              <a:buClr>
                <a:schemeClr val="dk1"/>
              </a:buClr>
              <a:buSzPts val="1200"/>
            </a:pPr>
            <a:r>
              <a:rPr lang="en-US" sz="900" baseline="30000" dirty="0"/>
              <a:t>2</a:t>
            </a:r>
            <a:r>
              <a:rPr lang="en-US" sz="900" dirty="0"/>
              <a:t>4 Reasons Parents Don’t Discuss Money (and Why They Should), nytimes.com, 8/19</a:t>
            </a:r>
          </a:p>
          <a:p>
            <a:pPr>
              <a:buClr>
                <a:schemeClr val="dk1"/>
              </a:buClr>
              <a:buSzPts val="1200"/>
            </a:pPr>
            <a:endParaRPr lang="en-US" sz="900" dirty="0"/>
          </a:p>
          <a:p>
            <a:pPr>
              <a:buClr>
                <a:schemeClr val="dk1"/>
              </a:buClr>
              <a:buSzPts val="1200"/>
            </a:pPr>
            <a:endParaRPr lang="en-US" sz="900" dirty="0"/>
          </a:p>
        </p:txBody>
      </p:sp>
      <p:sp>
        <p:nvSpPr>
          <p:cNvPr id="131" name="Google Shape;13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a:t>
            </a:fld>
            <a:endParaRPr dirty="0"/>
          </a:p>
        </p:txBody>
      </p:sp>
    </p:spTree>
    <p:extLst>
      <p:ext uri="{BB962C8B-B14F-4D97-AF65-F5344CB8AC3E}">
        <p14:creationId xmlns:p14="http://schemas.microsoft.com/office/powerpoint/2010/main" val="4284393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685800" y="1139825"/>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a:spcBef>
                <a:spcPts val="0"/>
              </a:spcBef>
              <a:spcAft>
                <a:spcPts val="0"/>
              </a:spcAft>
            </a:pPr>
            <a:r>
              <a:rPr lang="en-US" dirty="0">
                <a:effectLst/>
              </a:rPr>
              <a:t>One reason is that it </a:t>
            </a:r>
            <a:r>
              <a:rPr lang="en-US" dirty="0"/>
              <a:t>puts family wealth at risk.</a:t>
            </a:r>
          </a:p>
          <a:p>
            <a:pPr marL="0" marR="0">
              <a:spcBef>
                <a:spcPts val="0"/>
              </a:spcBef>
              <a:spcAft>
                <a:spcPts val="0"/>
              </a:spcAft>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rgbClr val="000000"/>
                </a:solidFill>
              </a:rPr>
              <a:t>Maybe you heard the adage, “The first generation makes it, the second generation spends it, and the third generation blows it.” Believe it or not, research shows it’s often true.</a:t>
            </a:r>
            <a:endParaRPr lang="en-US" dirty="0"/>
          </a:p>
          <a:p>
            <a:pPr marL="0" marR="0">
              <a:spcBef>
                <a:spcPts val="0"/>
              </a:spcBef>
              <a:spcAft>
                <a:spcPts val="0"/>
              </a:spcAft>
            </a:pPr>
            <a:endParaRPr lang="en-US" dirty="0">
              <a:effectLst/>
            </a:endParaRPr>
          </a:p>
          <a:p>
            <a:pPr marL="0" marR="0">
              <a:spcBef>
                <a:spcPts val="0"/>
              </a:spcBef>
              <a:spcAft>
                <a:spcPts val="0"/>
              </a:spcAft>
            </a:pPr>
            <a:r>
              <a:rPr lang="en-US" dirty="0">
                <a:effectLst/>
              </a:rPr>
              <a:t>[read slide]</a:t>
            </a:r>
          </a:p>
          <a:p>
            <a:pPr marL="0" marR="0">
              <a:spcBef>
                <a:spcPts val="0"/>
              </a:spcBef>
              <a:spcAft>
                <a:spcPts val="0"/>
              </a:spcAft>
            </a:pPr>
            <a:endParaRPr lang="en-US" dirty="0">
              <a:effectLst/>
            </a:endParaRPr>
          </a:p>
          <a:p>
            <a:pPr marL="0" marR="0">
              <a:spcBef>
                <a:spcPts val="0"/>
              </a:spcBef>
              <a:spcAft>
                <a:spcPts val="0"/>
              </a:spcAft>
            </a:pPr>
            <a:r>
              <a:rPr lang="en-US" dirty="0">
                <a:effectLst/>
              </a:rPr>
              <a:t>It’s not surprising that if</a:t>
            </a:r>
            <a:r>
              <a:rPr lang="en-US" dirty="0"/>
              <a:t> </a:t>
            </a:r>
            <a:r>
              <a:rPr lang="en-US" dirty="0">
                <a:effectLst/>
              </a:rPr>
              <a:t>money conversations aren’t taking place that this is the result.</a:t>
            </a:r>
            <a:r>
              <a:rPr lang="en-US" baseline="30000" dirty="0">
                <a:effectLst/>
              </a:rPr>
              <a:t>1 </a:t>
            </a:r>
            <a:r>
              <a:rPr lang="en-US" dirty="0">
                <a:effectLst/>
              </a:rPr>
              <a:t>Without the wisdom to manage it, an inheritance may be spent quickly without any means of recovery. Even worse, families may implode, with members fighting amongst each other, going to court, or no longer speaking to one another.</a:t>
            </a:r>
            <a:br>
              <a:rPr lang="en-US" dirty="0">
                <a:effectLst/>
              </a:rPr>
            </a:br>
            <a:br>
              <a:rPr lang="en-US" dirty="0">
                <a:effectLst/>
              </a:rPr>
            </a:br>
            <a:r>
              <a:rPr lang="en-US" dirty="0">
                <a:effectLst/>
              </a:rPr>
              <a:t>Still, why do families hesitate to talk about money, even privately among themselves?</a:t>
            </a:r>
          </a:p>
          <a:p>
            <a:endParaRPr lang="en-US" sz="1100" dirty="0">
              <a:effectLst/>
            </a:endParaRPr>
          </a:p>
          <a:p>
            <a:r>
              <a:rPr lang="en-US" sz="900" baseline="30000" dirty="0">
                <a:effectLst/>
              </a:rPr>
              <a:t>1</a:t>
            </a:r>
            <a:r>
              <a:rPr lang="en-US" sz="900" dirty="0">
                <a:effectLst/>
              </a:rPr>
              <a:t>5 Huge Lies About Generational Wealth, finance.yahoo.com, 1/22</a:t>
            </a:r>
          </a:p>
        </p:txBody>
      </p:sp>
      <p:sp>
        <p:nvSpPr>
          <p:cNvPr id="131" name="Google Shape;13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a:t>
            </a:fld>
            <a:endParaRPr dirty="0"/>
          </a:p>
        </p:txBody>
      </p:sp>
    </p:spTree>
    <p:extLst>
      <p:ext uri="{BB962C8B-B14F-4D97-AF65-F5344CB8AC3E}">
        <p14:creationId xmlns:p14="http://schemas.microsoft.com/office/powerpoint/2010/main" val="2386392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BEAA4-3DB2-A12C-806E-413439DC0C7C}"/>
              </a:ext>
            </a:extLst>
          </p:cNvPr>
          <p:cNvSpPr>
            <a:spLocks noGrp="1"/>
          </p:cNvSpPr>
          <p:nvPr>
            <p:ph type="title"/>
          </p:nvPr>
        </p:nvSpPr>
        <p:spPr>
          <a:xfrm>
            <a:off x="838200" y="1089500"/>
            <a:ext cx="10515600" cy="644209"/>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A35415D6-D6C7-5AF0-AA30-3A1F51C6855F}"/>
              </a:ext>
            </a:extLst>
          </p:cNvPr>
          <p:cNvSpPr>
            <a:spLocks noGrp="1"/>
          </p:cNvSpPr>
          <p:nvPr>
            <p:ph type="dt" sz="half" idx="10"/>
          </p:nvPr>
        </p:nvSpPr>
        <p:spPr/>
        <p:txBody>
          <a:bodyPr/>
          <a:lstStyle/>
          <a:p>
            <a:fld id="{D01AE8BD-83C9-4525-9C14-740C8836C4F1}" type="datetimeFigureOut">
              <a:rPr lang="en-US" smtClean="0"/>
              <a:t>9/22/2023</a:t>
            </a:fld>
            <a:endParaRPr lang="en-US" dirty="0"/>
          </a:p>
        </p:txBody>
      </p:sp>
      <p:sp>
        <p:nvSpPr>
          <p:cNvPr id="4" name="Footer Placeholder 3">
            <a:extLst>
              <a:ext uri="{FF2B5EF4-FFF2-40B4-BE49-F238E27FC236}">
                <a16:creationId xmlns:a16="http://schemas.microsoft.com/office/drawing/2014/main" id="{AA4CE4BC-FAAB-5623-4849-46FB3E08A24C}"/>
              </a:ext>
            </a:extLst>
          </p:cNvPr>
          <p:cNvSpPr>
            <a:spLocks noGrp="1"/>
          </p:cNvSpPr>
          <p:nvPr>
            <p:ph type="ftr" sz="quarter" idx="11"/>
          </p:nvPr>
        </p:nvSpPr>
        <p:spPr/>
        <p:txBody>
          <a:bodyPr/>
          <a:lstStyle/>
          <a:p>
            <a:endParaRPr lang="en-US"/>
          </a:p>
          <a:p>
            <a:pPr eaLnBrk="0" hangingPunct="0">
              <a:defRPr/>
            </a:pPr>
            <a:r>
              <a:rPr lang="en-US">
                <a:solidFill>
                  <a:schemeClr val="tx1"/>
                </a:solidFill>
                <a:cs typeface="ＭＳ Ｐゴシック"/>
              </a:rPr>
              <a:t>©2023 Hartford Funds</a:t>
            </a:r>
          </a:p>
          <a:p>
            <a:endParaRPr lang="en-US" dirty="0"/>
          </a:p>
        </p:txBody>
      </p:sp>
      <p:sp>
        <p:nvSpPr>
          <p:cNvPr id="5" name="Slide Number Placeholder 4">
            <a:extLst>
              <a:ext uri="{FF2B5EF4-FFF2-40B4-BE49-F238E27FC236}">
                <a16:creationId xmlns:a16="http://schemas.microsoft.com/office/drawing/2014/main" id="{522A1989-C0BC-D8B5-0BFE-A3CCD0944526}"/>
              </a:ext>
            </a:extLst>
          </p:cNvPr>
          <p:cNvSpPr>
            <a:spLocks noGrp="1"/>
          </p:cNvSpPr>
          <p:nvPr>
            <p:ph type="sldNum" sz="quarter" idx="12"/>
          </p:nvPr>
        </p:nvSpPr>
        <p:spPr/>
        <p:txBody>
          <a:bodyPr/>
          <a:lstStyle/>
          <a:p>
            <a:fld id="{03B8DEA5-EF0B-4805-8D5D-A51BB9BC5D8A}" type="slidenum">
              <a:rPr lang="en-US" smtClean="0"/>
              <a:t>‹#›</a:t>
            </a:fld>
            <a:endParaRPr lang="en-US" dirty="0"/>
          </a:p>
        </p:txBody>
      </p:sp>
    </p:spTree>
    <p:extLst>
      <p:ext uri="{BB962C8B-B14F-4D97-AF65-F5344CB8AC3E}">
        <p14:creationId xmlns:p14="http://schemas.microsoft.com/office/powerpoint/2010/main" val="267203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C9198-6B1C-30DE-B964-400D3F0870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88FCE8-F880-24AE-73C7-8A9C6860390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DBAD1-C40D-64C4-C2E0-CE721A0704D7}"/>
              </a:ext>
            </a:extLst>
          </p:cNvPr>
          <p:cNvSpPr>
            <a:spLocks noGrp="1"/>
          </p:cNvSpPr>
          <p:nvPr>
            <p:ph type="dt" sz="half" idx="10"/>
          </p:nvPr>
        </p:nvSpPr>
        <p:spPr/>
        <p:txBody>
          <a:bodyPr/>
          <a:lstStyle/>
          <a:p>
            <a:fld id="{1D438ED8-F801-4192-BEC0-3072D7B0E5C9}" type="datetimeFigureOut">
              <a:rPr lang="en-US" smtClean="0"/>
              <a:t>9/22/2023</a:t>
            </a:fld>
            <a:endParaRPr lang="en-US"/>
          </a:p>
        </p:txBody>
      </p:sp>
      <p:sp>
        <p:nvSpPr>
          <p:cNvPr id="5" name="Footer Placeholder 4">
            <a:extLst>
              <a:ext uri="{FF2B5EF4-FFF2-40B4-BE49-F238E27FC236}">
                <a16:creationId xmlns:a16="http://schemas.microsoft.com/office/drawing/2014/main" id="{AF975751-A5F5-E80F-3450-24A99551D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919EB-9729-2A1E-0173-1CA2CF26931C}"/>
              </a:ext>
            </a:extLst>
          </p:cNvPr>
          <p:cNvSpPr>
            <a:spLocks noGrp="1"/>
          </p:cNvSpPr>
          <p:nvPr>
            <p:ph type="sldNum" sz="quarter" idx="12"/>
          </p:nvPr>
        </p:nvSpPr>
        <p:spPr/>
        <p:txBody>
          <a:bodyPr/>
          <a:lstStyle/>
          <a:p>
            <a:fld id="{86C84E47-D62A-4F63-B4EC-F0C05090AE32}" type="slidenum">
              <a:rPr lang="en-US" smtClean="0"/>
              <a:t>‹#›</a:t>
            </a:fld>
            <a:endParaRPr lang="en-US"/>
          </a:p>
        </p:txBody>
      </p:sp>
    </p:spTree>
    <p:extLst>
      <p:ext uri="{BB962C8B-B14F-4D97-AF65-F5344CB8AC3E}">
        <p14:creationId xmlns:p14="http://schemas.microsoft.com/office/powerpoint/2010/main" val="63284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4F86-0DB5-597C-6470-69928C88B1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F88AED-E4F4-23E7-3C2A-3B1906ED52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1797D2-07DF-B068-CDFB-60B82573048B}"/>
              </a:ext>
            </a:extLst>
          </p:cNvPr>
          <p:cNvSpPr>
            <a:spLocks noGrp="1"/>
          </p:cNvSpPr>
          <p:nvPr>
            <p:ph type="dt" sz="half" idx="10"/>
          </p:nvPr>
        </p:nvSpPr>
        <p:spPr/>
        <p:txBody>
          <a:bodyPr/>
          <a:lstStyle/>
          <a:p>
            <a:fld id="{1D438ED8-F801-4192-BEC0-3072D7B0E5C9}" type="datetimeFigureOut">
              <a:rPr lang="en-US" smtClean="0"/>
              <a:t>9/22/2023</a:t>
            </a:fld>
            <a:endParaRPr lang="en-US"/>
          </a:p>
        </p:txBody>
      </p:sp>
      <p:sp>
        <p:nvSpPr>
          <p:cNvPr id="5" name="Footer Placeholder 4">
            <a:extLst>
              <a:ext uri="{FF2B5EF4-FFF2-40B4-BE49-F238E27FC236}">
                <a16:creationId xmlns:a16="http://schemas.microsoft.com/office/drawing/2014/main" id="{980E193E-FB83-309C-3917-E9B2E3E96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1C797-318B-1C6E-F3A5-C3526DC4E71F}"/>
              </a:ext>
            </a:extLst>
          </p:cNvPr>
          <p:cNvSpPr>
            <a:spLocks noGrp="1"/>
          </p:cNvSpPr>
          <p:nvPr>
            <p:ph type="sldNum" sz="quarter" idx="12"/>
          </p:nvPr>
        </p:nvSpPr>
        <p:spPr/>
        <p:txBody>
          <a:bodyPr/>
          <a:lstStyle/>
          <a:p>
            <a:fld id="{86C84E47-D62A-4F63-B4EC-F0C05090AE32}" type="slidenum">
              <a:rPr lang="en-US" smtClean="0"/>
              <a:t>‹#›</a:t>
            </a:fld>
            <a:endParaRPr lang="en-US"/>
          </a:p>
        </p:txBody>
      </p:sp>
    </p:spTree>
    <p:extLst>
      <p:ext uri="{BB962C8B-B14F-4D97-AF65-F5344CB8AC3E}">
        <p14:creationId xmlns:p14="http://schemas.microsoft.com/office/powerpoint/2010/main" val="1386952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23A9-5A1D-AA24-BF8C-1B1EA384F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23EE0E-4172-DA77-83C1-7AA3DECAAF5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1A5165-C00E-54CE-99D6-2015349C1F5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32F7B9-984D-450E-54BA-B6CFA827004C}"/>
              </a:ext>
            </a:extLst>
          </p:cNvPr>
          <p:cNvSpPr>
            <a:spLocks noGrp="1"/>
          </p:cNvSpPr>
          <p:nvPr>
            <p:ph type="dt" sz="half" idx="10"/>
          </p:nvPr>
        </p:nvSpPr>
        <p:spPr/>
        <p:txBody>
          <a:bodyPr/>
          <a:lstStyle/>
          <a:p>
            <a:fld id="{1D438ED8-F801-4192-BEC0-3072D7B0E5C9}" type="datetimeFigureOut">
              <a:rPr lang="en-US" smtClean="0"/>
              <a:t>9/22/2023</a:t>
            </a:fld>
            <a:endParaRPr lang="en-US"/>
          </a:p>
        </p:txBody>
      </p:sp>
      <p:sp>
        <p:nvSpPr>
          <p:cNvPr id="6" name="Footer Placeholder 5">
            <a:extLst>
              <a:ext uri="{FF2B5EF4-FFF2-40B4-BE49-F238E27FC236}">
                <a16:creationId xmlns:a16="http://schemas.microsoft.com/office/drawing/2014/main" id="{0CD9F842-0006-2B77-B496-99A1807331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F8F8F-7132-39DE-D206-204C7688531A}"/>
              </a:ext>
            </a:extLst>
          </p:cNvPr>
          <p:cNvSpPr>
            <a:spLocks noGrp="1"/>
          </p:cNvSpPr>
          <p:nvPr>
            <p:ph type="sldNum" sz="quarter" idx="12"/>
          </p:nvPr>
        </p:nvSpPr>
        <p:spPr/>
        <p:txBody>
          <a:bodyPr/>
          <a:lstStyle/>
          <a:p>
            <a:fld id="{86C84E47-D62A-4F63-B4EC-F0C05090AE32}" type="slidenum">
              <a:rPr lang="en-US" smtClean="0"/>
              <a:t>‹#›</a:t>
            </a:fld>
            <a:endParaRPr lang="en-US"/>
          </a:p>
        </p:txBody>
      </p:sp>
    </p:spTree>
    <p:extLst>
      <p:ext uri="{BB962C8B-B14F-4D97-AF65-F5344CB8AC3E}">
        <p14:creationId xmlns:p14="http://schemas.microsoft.com/office/powerpoint/2010/main" val="868963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0C505-E14A-6EF3-D7BB-DA71BEA3AF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A71F0B-D2B2-7F31-5C75-526EC1B8DFD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D900A-C0B7-A797-36E3-9132459DAF7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EC60E9-1944-90DC-E8C9-8BAAB862958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A3B3B4-EF4D-68BF-A135-84AD036F4F2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93D3F-A4B9-9A3D-1806-66F87528686B}"/>
              </a:ext>
            </a:extLst>
          </p:cNvPr>
          <p:cNvSpPr>
            <a:spLocks noGrp="1"/>
          </p:cNvSpPr>
          <p:nvPr>
            <p:ph type="dt" sz="half" idx="10"/>
          </p:nvPr>
        </p:nvSpPr>
        <p:spPr/>
        <p:txBody>
          <a:bodyPr/>
          <a:lstStyle/>
          <a:p>
            <a:fld id="{1D438ED8-F801-4192-BEC0-3072D7B0E5C9}" type="datetimeFigureOut">
              <a:rPr lang="en-US" smtClean="0"/>
              <a:t>9/22/2023</a:t>
            </a:fld>
            <a:endParaRPr lang="en-US"/>
          </a:p>
        </p:txBody>
      </p:sp>
      <p:sp>
        <p:nvSpPr>
          <p:cNvPr id="8" name="Footer Placeholder 7">
            <a:extLst>
              <a:ext uri="{FF2B5EF4-FFF2-40B4-BE49-F238E27FC236}">
                <a16:creationId xmlns:a16="http://schemas.microsoft.com/office/drawing/2014/main" id="{76DF72C5-F676-2574-246F-4D74182119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71380D-E56E-45D0-2AE8-E77E8A31D96E}"/>
              </a:ext>
            </a:extLst>
          </p:cNvPr>
          <p:cNvSpPr>
            <a:spLocks noGrp="1"/>
          </p:cNvSpPr>
          <p:nvPr>
            <p:ph type="sldNum" sz="quarter" idx="12"/>
          </p:nvPr>
        </p:nvSpPr>
        <p:spPr/>
        <p:txBody>
          <a:bodyPr/>
          <a:lstStyle/>
          <a:p>
            <a:fld id="{86C84E47-D62A-4F63-B4EC-F0C05090AE32}" type="slidenum">
              <a:rPr lang="en-US" smtClean="0"/>
              <a:t>‹#›</a:t>
            </a:fld>
            <a:endParaRPr lang="en-US"/>
          </a:p>
        </p:txBody>
      </p:sp>
    </p:spTree>
    <p:extLst>
      <p:ext uri="{BB962C8B-B14F-4D97-AF65-F5344CB8AC3E}">
        <p14:creationId xmlns:p14="http://schemas.microsoft.com/office/powerpoint/2010/main" val="3273955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56BD9-B6ED-6988-CD90-F2FBEA7DB0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04A996-F2CF-72B3-FB5B-2CD93E5FB6CC}"/>
              </a:ext>
            </a:extLst>
          </p:cNvPr>
          <p:cNvSpPr>
            <a:spLocks noGrp="1"/>
          </p:cNvSpPr>
          <p:nvPr>
            <p:ph type="dt" sz="half" idx="10"/>
          </p:nvPr>
        </p:nvSpPr>
        <p:spPr/>
        <p:txBody>
          <a:bodyPr/>
          <a:lstStyle/>
          <a:p>
            <a:fld id="{1D438ED8-F801-4192-BEC0-3072D7B0E5C9}" type="datetimeFigureOut">
              <a:rPr lang="en-US" smtClean="0"/>
              <a:t>9/22/2023</a:t>
            </a:fld>
            <a:endParaRPr lang="en-US"/>
          </a:p>
        </p:txBody>
      </p:sp>
      <p:sp>
        <p:nvSpPr>
          <p:cNvPr id="4" name="Footer Placeholder 3">
            <a:extLst>
              <a:ext uri="{FF2B5EF4-FFF2-40B4-BE49-F238E27FC236}">
                <a16:creationId xmlns:a16="http://schemas.microsoft.com/office/drawing/2014/main" id="{A366EA81-6EC6-E8A4-6D19-BFB418F32D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E6D874-4F5E-CA77-DFAF-909821EB9C11}"/>
              </a:ext>
            </a:extLst>
          </p:cNvPr>
          <p:cNvSpPr>
            <a:spLocks noGrp="1"/>
          </p:cNvSpPr>
          <p:nvPr>
            <p:ph type="sldNum" sz="quarter" idx="12"/>
          </p:nvPr>
        </p:nvSpPr>
        <p:spPr/>
        <p:txBody>
          <a:bodyPr/>
          <a:lstStyle/>
          <a:p>
            <a:fld id="{86C84E47-D62A-4F63-B4EC-F0C05090AE32}" type="slidenum">
              <a:rPr lang="en-US" smtClean="0"/>
              <a:t>‹#›</a:t>
            </a:fld>
            <a:endParaRPr lang="en-US"/>
          </a:p>
        </p:txBody>
      </p:sp>
    </p:spTree>
    <p:extLst>
      <p:ext uri="{BB962C8B-B14F-4D97-AF65-F5344CB8AC3E}">
        <p14:creationId xmlns:p14="http://schemas.microsoft.com/office/powerpoint/2010/main" val="1836794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56515C-E230-F0E8-3980-3D0858E9026B}"/>
              </a:ext>
            </a:extLst>
          </p:cNvPr>
          <p:cNvSpPr>
            <a:spLocks noGrp="1"/>
          </p:cNvSpPr>
          <p:nvPr>
            <p:ph type="dt" sz="half" idx="10"/>
          </p:nvPr>
        </p:nvSpPr>
        <p:spPr/>
        <p:txBody>
          <a:bodyPr/>
          <a:lstStyle/>
          <a:p>
            <a:fld id="{1D438ED8-F801-4192-BEC0-3072D7B0E5C9}" type="datetimeFigureOut">
              <a:rPr lang="en-US" smtClean="0"/>
              <a:t>9/22/2023</a:t>
            </a:fld>
            <a:endParaRPr lang="en-US"/>
          </a:p>
        </p:txBody>
      </p:sp>
      <p:sp>
        <p:nvSpPr>
          <p:cNvPr id="3" name="Footer Placeholder 2">
            <a:extLst>
              <a:ext uri="{FF2B5EF4-FFF2-40B4-BE49-F238E27FC236}">
                <a16:creationId xmlns:a16="http://schemas.microsoft.com/office/drawing/2014/main" id="{B40B3B29-D9E5-31EC-978C-15CCBAA03D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148BA5-D2B6-F022-D201-E7F755F47699}"/>
              </a:ext>
            </a:extLst>
          </p:cNvPr>
          <p:cNvSpPr>
            <a:spLocks noGrp="1"/>
          </p:cNvSpPr>
          <p:nvPr>
            <p:ph type="sldNum" sz="quarter" idx="12"/>
          </p:nvPr>
        </p:nvSpPr>
        <p:spPr/>
        <p:txBody>
          <a:bodyPr/>
          <a:lstStyle/>
          <a:p>
            <a:fld id="{86C84E47-D62A-4F63-B4EC-F0C05090AE32}" type="slidenum">
              <a:rPr lang="en-US" smtClean="0"/>
              <a:t>‹#›</a:t>
            </a:fld>
            <a:endParaRPr lang="en-US"/>
          </a:p>
        </p:txBody>
      </p:sp>
    </p:spTree>
    <p:extLst>
      <p:ext uri="{BB962C8B-B14F-4D97-AF65-F5344CB8AC3E}">
        <p14:creationId xmlns:p14="http://schemas.microsoft.com/office/powerpoint/2010/main" val="1196745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9574-E93E-5EFA-C85B-1A896F43E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46DAC0-2B8B-C172-E371-A83AF9D611C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EB8CD8-8AB9-996D-5D71-F14EC9FC2E9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D63D59-C818-4FD6-EA38-85B329430420}"/>
              </a:ext>
            </a:extLst>
          </p:cNvPr>
          <p:cNvSpPr>
            <a:spLocks noGrp="1"/>
          </p:cNvSpPr>
          <p:nvPr>
            <p:ph type="dt" sz="half" idx="10"/>
          </p:nvPr>
        </p:nvSpPr>
        <p:spPr/>
        <p:txBody>
          <a:bodyPr/>
          <a:lstStyle/>
          <a:p>
            <a:fld id="{1D438ED8-F801-4192-BEC0-3072D7B0E5C9}" type="datetimeFigureOut">
              <a:rPr lang="en-US" smtClean="0"/>
              <a:t>9/22/2023</a:t>
            </a:fld>
            <a:endParaRPr lang="en-US"/>
          </a:p>
        </p:txBody>
      </p:sp>
      <p:sp>
        <p:nvSpPr>
          <p:cNvPr id="6" name="Footer Placeholder 5">
            <a:extLst>
              <a:ext uri="{FF2B5EF4-FFF2-40B4-BE49-F238E27FC236}">
                <a16:creationId xmlns:a16="http://schemas.microsoft.com/office/drawing/2014/main" id="{3A42DE55-7E29-9D67-85D5-163ACBD8B5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4E09B7-31D1-347D-9498-FF73E7788CEA}"/>
              </a:ext>
            </a:extLst>
          </p:cNvPr>
          <p:cNvSpPr>
            <a:spLocks noGrp="1"/>
          </p:cNvSpPr>
          <p:nvPr>
            <p:ph type="sldNum" sz="quarter" idx="12"/>
          </p:nvPr>
        </p:nvSpPr>
        <p:spPr/>
        <p:txBody>
          <a:bodyPr/>
          <a:lstStyle/>
          <a:p>
            <a:fld id="{86C84E47-D62A-4F63-B4EC-F0C05090AE32}" type="slidenum">
              <a:rPr lang="en-US" smtClean="0"/>
              <a:t>‹#›</a:t>
            </a:fld>
            <a:endParaRPr lang="en-US"/>
          </a:p>
        </p:txBody>
      </p:sp>
    </p:spTree>
    <p:extLst>
      <p:ext uri="{BB962C8B-B14F-4D97-AF65-F5344CB8AC3E}">
        <p14:creationId xmlns:p14="http://schemas.microsoft.com/office/powerpoint/2010/main" val="1968962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DE55-42CC-D4D2-EF36-A2B622FFA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4F3C74-D8CF-B3AF-2898-7AB88814FCA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D80A4D-85F3-D38B-706C-BEF03C5391D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2E67D8-EC6B-AC5C-81EF-54FFB15D93C8}"/>
              </a:ext>
            </a:extLst>
          </p:cNvPr>
          <p:cNvSpPr>
            <a:spLocks noGrp="1"/>
          </p:cNvSpPr>
          <p:nvPr>
            <p:ph type="dt" sz="half" idx="10"/>
          </p:nvPr>
        </p:nvSpPr>
        <p:spPr/>
        <p:txBody>
          <a:bodyPr/>
          <a:lstStyle/>
          <a:p>
            <a:fld id="{1D438ED8-F801-4192-BEC0-3072D7B0E5C9}" type="datetimeFigureOut">
              <a:rPr lang="en-US" smtClean="0"/>
              <a:t>9/22/2023</a:t>
            </a:fld>
            <a:endParaRPr lang="en-US"/>
          </a:p>
        </p:txBody>
      </p:sp>
      <p:sp>
        <p:nvSpPr>
          <p:cNvPr id="6" name="Footer Placeholder 5">
            <a:extLst>
              <a:ext uri="{FF2B5EF4-FFF2-40B4-BE49-F238E27FC236}">
                <a16:creationId xmlns:a16="http://schemas.microsoft.com/office/drawing/2014/main" id="{936580B1-7A5F-8F4D-283F-15A9719E4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4CE86F-C630-310E-AAD6-AD6C8B3AFDF0}"/>
              </a:ext>
            </a:extLst>
          </p:cNvPr>
          <p:cNvSpPr>
            <a:spLocks noGrp="1"/>
          </p:cNvSpPr>
          <p:nvPr>
            <p:ph type="sldNum" sz="quarter" idx="12"/>
          </p:nvPr>
        </p:nvSpPr>
        <p:spPr/>
        <p:txBody>
          <a:bodyPr/>
          <a:lstStyle/>
          <a:p>
            <a:fld id="{86C84E47-D62A-4F63-B4EC-F0C05090AE32}" type="slidenum">
              <a:rPr lang="en-US" smtClean="0"/>
              <a:t>‹#›</a:t>
            </a:fld>
            <a:endParaRPr lang="en-US"/>
          </a:p>
        </p:txBody>
      </p:sp>
    </p:spTree>
    <p:extLst>
      <p:ext uri="{BB962C8B-B14F-4D97-AF65-F5344CB8AC3E}">
        <p14:creationId xmlns:p14="http://schemas.microsoft.com/office/powerpoint/2010/main" val="1468892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AC6DA-65B5-20F1-2860-B5F5B80862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D94A34-6EF5-58C7-456D-CBE399B88F9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D80B0C-9143-DFC5-51D4-71F7E0401789}"/>
              </a:ext>
            </a:extLst>
          </p:cNvPr>
          <p:cNvSpPr>
            <a:spLocks noGrp="1"/>
          </p:cNvSpPr>
          <p:nvPr>
            <p:ph type="dt" sz="half" idx="10"/>
          </p:nvPr>
        </p:nvSpPr>
        <p:spPr/>
        <p:txBody>
          <a:bodyPr/>
          <a:lstStyle/>
          <a:p>
            <a:fld id="{1D438ED8-F801-4192-BEC0-3072D7B0E5C9}" type="datetimeFigureOut">
              <a:rPr lang="en-US" smtClean="0"/>
              <a:t>9/22/2023</a:t>
            </a:fld>
            <a:endParaRPr lang="en-US"/>
          </a:p>
        </p:txBody>
      </p:sp>
      <p:sp>
        <p:nvSpPr>
          <p:cNvPr id="5" name="Footer Placeholder 4">
            <a:extLst>
              <a:ext uri="{FF2B5EF4-FFF2-40B4-BE49-F238E27FC236}">
                <a16:creationId xmlns:a16="http://schemas.microsoft.com/office/drawing/2014/main" id="{C7E5EB49-ECE7-5E9E-CDD7-2C2455671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19DE4-C6D2-C703-EDF1-5E5BC9D7067F}"/>
              </a:ext>
            </a:extLst>
          </p:cNvPr>
          <p:cNvSpPr>
            <a:spLocks noGrp="1"/>
          </p:cNvSpPr>
          <p:nvPr>
            <p:ph type="sldNum" sz="quarter" idx="12"/>
          </p:nvPr>
        </p:nvSpPr>
        <p:spPr/>
        <p:txBody>
          <a:bodyPr/>
          <a:lstStyle/>
          <a:p>
            <a:fld id="{86C84E47-D62A-4F63-B4EC-F0C05090AE32}" type="slidenum">
              <a:rPr lang="en-US" smtClean="0"/>
              <a:t>‹#›</a:t>
            </a:fld>
            <a:endParaRPr lang="en-US"/>
          </a:p>
        </p:txBody>
      </p:sp>
    </p:spTree>
    <p:extLst>
      <p:ext uri="{BB962C8B-B14F-4D97-AF65-F5344CB8AC3E}">
        <p14:creationId xmlns:p14="http://schemas.microsoft.com/office/powerpoint/2010/main" val="4062523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E7460C-9416-658C-64E4-2614227346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4514A9-56FA-2B54-F01F-B38CD0E46C0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BFC821-C1CE-4972-9268-0ACCF36BA45B}"/>
              </a:ext>
            </a:extLst>
          </p:cNvPr>
          <p:cNvSpPr>
            <a:spLocks noGrp="1"/>
          </p:cNvSpPr>
          <p:nvPr>
            <p:ph type="dt" sz="half" idx="10"/>
          </p:nvPr>
        </p:nvSpPr>
        <p:spPr/>
        <p:txBody>
          <a:bodyPr/>
          <a:lstStyle/>
          <a:p>
            <a:fld id="{1D438ED8-F801-4192-BEC0-3072D7B0E5C9}" type="datetimeFigureOut">
              <a:rPr lang="en-US" smtClean="0"/>
              <a:t>9/22/2023</a:t>
            </a:fld>
            <a:endParaRPr lang="en-US"/>
          </a:p>
        </p:txBody>
      </p:sp>
      <p:sp>
        <p:nvSpPr>
          <p:cNvPr id="5" name="Footer Placeholder 4">
            <a:extLst>
              <a:ext uri="{FF2B5EF4-FFF2-40B4-BE49-F238E27FC236}">
                <a16:creationId xmlns:a16="http://schemas.microsoft.com/office/drawing/2014/main" id="{28B30823-B8ED-7AF9-A913-BA78572C4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EF6D44-1FD4-99D2-9BFE-ACC87A567264}"/>
              </a:ext>
            </a:extLst>
          </p:cNvPr>
          <p:cNvSpPr>
            <a:spLocks noGrp="1"/>
          </p:cNvSpPr>
          <p:nvPr>
            <p:ph type="sldNum" sz="quarter" idx="12"/>
          </p:nvPr>
        </p:nvSpPr>
        <p:spPr/>
        <p:txBody>
          <a:bodyPr/>
          <a:lstStyle/>
          <a:p>
            <a:fld id="{86C84E47-D62A-4F63-B4EC-F0C05090AE32}" type="slidenum">
              <a:rPr lang="en-US" smtClean="0"/>
              <a:t>‹#›</a:t>
            </a:fld>
            <a:endParaRPr lang="en-US"/>
          </a:p>
        </p:txBody>
      </p:sp>
    </p:spTree>
    <p:extLst>
      <p:ext uri="{BB962C8B-B14F-4D97-AF65-F5344CB8AC3E}">
        <p14:creationId xmlns:p14="http://schemas.microsoft.com/office/powerpoint/2010/main" val="185630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84E315-F4A2-F846-A567-DA79707DBDF8}" type="datetime1">
              <a:rPr lang="en-US" smtClean="0"/>
              <a:t>9/22/2023</a:t>
            </a:fld>
            <a:endParaRPr lang="en-US" dirty="0"/>
          </a:p>
        </p:txBody>
      </p:sp>
      <p:sp>
        <p:nvSpPr>
          <p:cNvPr id="5" name="Footer Placeholder 4"/>
          <p:cNvSpPr>
            <a:spLocks noGrp="1"/>
          </p:cNvSpPr>
          <p:nvPr>
            <p:ph type="ftr" sz="quarter" idx="11"/>
          </p:nvPr>
        </p:nvSpPr>
        <p:spPr/>
        <p:txBody>
          <a:bodyPr/>
          <a:lstStyle/>
          <a:p>
            <a:r>
              <a:rPr lang="en-US" dirty="0"/>
              <a:t>Copyright © 2023 by Hartford Funds</a:t>
            </a:r>
          </a:p>
        </p:txBody>
      </p:sp>
      <p:sp>
        <p:nvSpPr>
          <p:cNvPr id="6" name="Slide Number Placeholder 5"/>
          <p:cNvSpPr>
            <a:spLocks noGrp="1"/>
          </p:cNvSpPr>
          <p:nvPr>
            <p:ph type="sldNum" sz="quarter" idx="12"/>
          </p:nvPr>
        </p:nvSpPr>
        <p:spPr/>
        <p:txBody>
          <a:bodyPr/>
          <a:lstStyle/>
          <a:p>
            <a:fld id="{52E62140-FB5D-204A-81D6-4F5C96E28D51}" type="slidenum">
              <a:rPr lang="en-US" smtClean="0"/>
              <a:t>‹#›</a:t>
            </a:fld>
            <a:endParaRPr lang="en-US" dirty="0"/>
          </a:p>
        </p:txBody>
      </p:sp>
      <p:sp>
        <p:nvSpPr>
          <p:cNvPr id="13" name="Title 1">
            <a:extLst>
              <a:ext uri="{FF2B5EF4-FFF2-40B4-BE49-F238E27FC236}">
                <a16:creationId xmlns:a16="http://schemas.microsoft.com/office/drawing/2014/main" id="{EFD33D2F-3F4D-40EB-AF5B-4C78AA2B771B}"/>
              </a:ext>
            </a:extLst>
          </p:cNvPr>
          <p:cNvSpPr>
            <a:spLocks noGrp="1"/>
          </p:cNvSpPr>
          <p:nvPr>
            <p:ph type="title"/>
          </p:nvPr>
        </p:nvSpPr>
        <p:spPr>
          <a:xfrm>
            <a:off x="609600" y="630238"/>
            <a:ext cx="10972800" cy="1143000"/>
          </a:xfrm>
        </p:spPr>
        <p:txBody>
          <a:bodyPr/>
          <a:lstStyle/>
          <a:p>
            <a:r>
              <a:rPr lang="en-US" dirty="0"/>
              <a:t>Click to edit Master title style</a:t>
            </a:r>
          </a:p>
        </p:txBody>
      </p:sp>
      <p:sp>
        <p:nvSpPr>
          <p:cNvPr id="14" name="Content Placeholder 2">
            <a:extLst>
              <a:ext uri="{FF2B5EF4-FFF2-40B4-BE49-F238E27FC236}">
                <a16:creationId xmlns:a16="http://schemas.microsoft.com/office/drawing/2014/main" id="{396B43E4-C55C-4F9C-A34C-ADBAC85C3B08}"/>
              </a:ext>
            </a:extLst>
          </p:cNvPr>
          <p:cNvSpPr>
            <a:spLocks noGrp="1"/>
          </p:cNvSpPr>
          <p:nvPr>
            <p:ph idx="1"/>
          </p:nvPr>
        </p:nvSpPr>
        <p:spPr>
          <a:xfrm>
            <a:off x="609600" y="1955801"/>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18B90535-537E-4854-BE70-A99DEAAE5B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367" y="191734"/>
            <a:ext cx="1894146" cy="353516"/>
          </a:xfrm>
          <a:prstGeom prst="rect">
            <a:avLst/>
          </a:prstGeom>
        </p:spPr>
      </p:pic>
      <p:sp>
        <p:nvSpPr>
          <p:cNvPr id="2" name="Text Box 3">
            <a:extLst>
              <a:ext uri="{FF2B5EF4-FFF2-40B4-BE49-F238E27FC236}">
                <a16:creationId xmlns:a16="http://schemas.microsoft.com/office/drawing/2014/main" id="{B4CBA2F1-9E56-9FE7-2B27-357449529005}"/>
              </a:ext>
            </a:extLst>
          </p:cNvPr>
          <p:cNvSpPr txBox="1">
            <a:spLocks noChangeArrowheads="1"/>
          </p:cNvSpPr>
          <p:nvPr userDrawn="1"/>
        </p:nvSpPr>
        <p:spPr bwMode="auto">
          <a:xfrm>
            <a:off x="551543" y="128742"/>
            <a:ext cx="6491515" cy="400110"/>
          </a:xfrm>
          <a:prstGeom prst="rect">
            <a:avLst/>
          </a:prstGeom>
          <a:noFill/>
          <a:ln w="9525">
            <a:noFill/>
            <a:miter lim="800000"/>
            <a:headEnd/>
            <a:tailEnd/>
          </a:ln>
        </p:spPr>
        <p:txBody>
          <a:bodyPr wrap="square">
            <a:spAutoFit/>
          </a:bodyPr>
          <a:lstStyle/>
          <a:p>
            <a:r>
              <a:rPr lang="en-US" sz="2000" b="1" dirty="0">
                <a:solidFill>
                  <a:schemeClr val="bg1"/>
                </a:solidFill>
                <a:latin typeface="Calibri" panose="020F0502020204030204" pitchFamily="34" charset="0"/>
                <a:cs typeface="Calibri" panose="020F0502020204030204" pitchFamily="34" charset="0"/>
              </a:rPr>
              <a:t>What a Family Money Talk Is </a:t>
            </a:r>
          </a:p>
        </p:txBody>
      </p:sp>
    </p:spTree>
    <p:extLst>
      <p:ext uri="{BB962C8B-B14F-4D97-AF65-F5344CB8AC3E}">
        <p14:creationId xmlns:p14="http://schemas.microsoft.com/office/powerpoint/2010/main" val="2563540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073E-A36E-EAC5-4351-9F87E2692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42BF0D-2F93-7DE8-86A2-177BA46064CB}"/>
              </a:ext>
            </a:extLst>
          </p:cNvPr>
          <p:cNvSpPr>
            <a:spLocks noGrp="1"/>
          </p:cNvSpPr>
          <p:nvPr>
            <p:ph type="dt" sz="half" idx="10"/>
          </p:nvPr>
        </p:nvSpPr>
        <p:spPr/>
        <p:txBody>
          <a:bodyPr/>
          <a:lstStyle/>
          <a:p>
            <a:fld id="{AE6FD5E4-7FA1-4AA9-943D-ADEA891F0E99}" type="datetimeFigureOut">
              <a:rPr lang="en-US" smtClean="0"/>
              <a:t>9/22/2023</a:t>
            </a:fld>
            <a:endParaRPr lang="en-US" dirty="0"/>
          </a:p>
        </p:txBody>
      </p:sp>
      <p:sp>
        <p:nvSpPr>
          <p:cNvPr id="4" name="Footer Placeholder 3">
            <a:extLst>
              <a:ext uri="{FF2B5EF4-FFF2-40B4-BE49-F238E27FC236}">
                <a16:creationId xmlns:a16="http://schemas.microsoft.com/office/drawing/2014/main" id="{898CB6EA-8B06-C51D-18DC-8EAC74CAF0D7}"/>
              </a:ext>
            </a:extLst>
          </p:cNvPr>
          <p:cNvSpPr>
            <a:spLocks noGrp="1"/>
          </p:cNvSpPr>
          <p:nvPr>
            <p:ph type="ftr" sz="quarter" idx="11"/>
          </p:nvPr>
        </p:nvSpPr>
        <p:spPr/>
        <p:txBody>
          <a:bodyPr/>
          <a:lstStyle/>
          <a:p>
            <a:endParaRPr lang="en-US"/>
          </a:p>
          <a:p>
            <a:r>
              <a:rPr lang="en-US"/>
              <a:t>Copyright © 2023 by Hartford Funds</a:t>
            </a:r>
          </a:p>
          <a:p>
            <a:endParaRPr lang="en-US" dirty="0"/>
          </a:p>
        </p:txBody>
      </p:sp>
      <p:sp>
        <p:nvSpPr>
          <p:cNvPr id="5" name="Slide Number Placeholder 4">
            <a:extLst>
              <a:ext uri="{FF2B5EF4-FFF2-40B4-BE49-F238E27FC236}">
                <a16:creationId xmlns:a16="http://schemas.microsoft.com/office/drawing/2014/main" id="{4EAA0A1D-707C-30BF-D37E-E21161C39E29}"/>
              </a:ext>
            </a:extLst>
          </p:cNvPr>
          <p:cNvSpPr>
            <a:spLocks noGrp="1"/>
          </p:cNvSpPr>
          <p:nvPr>
            <p:ph type="sldNum" sz="quarter" idx="12"/>
          </p:nvPr>
        </p:nvSpPr>
        <p:spPr/>
        <p:txBody>
          <a:bodyPr/>
          <a:lstStyle/>
          <a:p>
            <a:fld id="{11133BB4-1B1B-49E5-A32B-BFDFF3B78338}" type="slidenum">
              <a:rPr lang="en-US" smtClean="0"/>
              <a:t>‹#›</a:t>
            </a:fld>
            <a:endParaRPr lang="en-US" dirty="0"/>
          </a:p>
        </p:txBody>
      </p:sp>
    </p:spTree>
    <p:extLst>
      <p:ext uri="{BB962C8B-B14F-4D97-AF65-F5344CB8AC3E}">
        <p14:creationId xmlns:p14="http://schemas.microsoft.com/office/powerpoint/2010/main" val="80307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573266-B004-224F-94DD-12A7EB383F78}" type="datetime1">
              <a:rPr lang="en-US" smtClean="0"/>
              <a:t>9/22/2023</a:t>
            </a:fld>
            <a:endParaRPr lang="en-US" dirty="0"/>
          </a:p>
        </p:txBody>
      </p:sp>
      <p:sp>
        <p:nvSpPr>
          <p:cNvPr id="5" name="Footer Placeholder 4"/>
          <p:cNvSpPr>
            <a:spLocks noGrp="1"/>
          </p:cNvSpPr>
          <p:nvPr>
            <p:ph type="ftr" sz="quarter" idx="11"/>
          </p:nvPr>
        </p:nvSpPr>
        <p:spPr/>
        <p:txBody>
          <a:bodyPr/>
          <a:lstStyle/>
          <a:p>
            <a:r>
              <a:rPr lang="en-US" dirty="0"/>
              <a:t>Copyright © 2023 by Hartford Funds</a:t>
            </a:r>
          </a:p>
        </p:txBody>
      </p:sp>
      <p:sp>
        <p:nvSpPr>
          <p:cNvPr id="6" name="Slide Number Placeholder 5"/>
          <p:cNvSpPr>
            <a:spLocks noGrp="1"/>
          </p:cNvSpPr>
          <p:nvPr>
            <p:ph type="sldNum" sz="quarter" idx="12"/>
          </p:nvPr>
        </p:nvSpPr>
        <p:spPr/>
        <p:txBody>
          <a:bodyPr/>
          <a:lstStyle/>
          <a:p>
            <a:fld id="{52E62140-FB5D-204A-81D6-4F5C96E28D51}" type="slidenum">
              <a:rPr lang="en-US" smtClean="0"/>
              <a:t>‹#›</a:t>
            </a:fld>
            <a:endParaRPr lang="en-US" dirty="0"/>
          </a:p>
        </p:txBody>
      </p:sp>
      <p:pic>
        <p:nvPicPr>
          <p:cNvPr id="8" name="Picture 7">
            <a:extLst>
              <a:ext uri="{FF2B5EF4-FFF2-40B4-BE49-F238E27FC236}">
                <a16:creationId xmlns:a16="http://schemas.microsoft.com/office/drawing/2014/main" id="{2F21E2E6-4DC5-4CB6-86A3-2A9C47A151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367" y="191734"/>
            <a:ext cx="1894146" cy="353516"/>
          </a:xfrm>
          <a:prstGeom prst="rect">
            <a:avLst/>
          </a:prstGeom>
        </p:spPr>
      </p:pic>
    </p:spTree>
    <p:extLst>
      <p:ext uri="{BB962C8B-B14F-4D97-AF65-F5344CB8AC3E}">
        <p14:creationId xmlns:p14="http://schemas.microsoft.com/office/powerpoint/2010/main" val="83540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5901B7-A98A-7348-901A-B9AF6D5713EF}" type="datetime1">
              <a:rPr lang="en-US" smtClean="0"/>
              <a:t>9/22/2023</a:t>
            </a:fld>
            <a:endParaRPr lang="en-US" dirty="0"/>
          </a:p>
        </p:txBody>
      </p:sp>
      <p:sp>
        <p:nvSpPr>
          <p:cNvPr id="5" name="Footer Placeholder 4"/>
          <p:cNvSpPr>
            <a:spLocks noGrp="1"/>
          </p:cNvSpPr>
          <p:nvPr>
            <p:ph type="ftr" sz="quarter" idx="11"/>
          </p:nvPr>
        </p:nvSpPr>
        <p:spPr/>
        <p:txBody>
          <a:bodyPr/>
          <a:lstStyle/>
          <a:p>
            <a:r>
              <a:rPr lang="en-US" dirty="0"/>
              <a:t>Copyright © 2023 by Hartford Funds</a:t>
            </a:r>
          </a:p>
        </p:txBody>
      </p:sp>
      <p:sp>
        <p:nvSpPr>
          <p:cNvPr id="6" name="Slide Number Placeholder 5"/>
          <p:cNvSpPr>
            <a:spLocks noGrp="1"/>
          </p:cNvSpPr>
          <p:nvPr>
            <p:ph type="sldNum" sz="quarter" idx="12"/>
          </p:nvPr>
        </p:nvSpPr>
        <p:spPr>
          <a:xfrm>
            <a:off x="8737599" y="6356351"/>
            <a:ext cx="3162664" cy="365125"/>
          </a:xfrm>
        </p:spPr>
        <p:txBody>
          <a:bodyPr/>
          <a:lstStyle/>
          <a:p>
            <a:fld id="{52E62140-FB5D-204A-81D6-4F5C96E28D51}" type="slidenum">
              <a:rPr lang="en-US" smtClean="0"/>
              <a:t>‹#›</a:t>
            </a:fld>
            <a:endParaRPr lang="en-US" dirty="0"/>
          </a:p>
        </p:txBody>
      </p:sp>
      <p:sp>
        <p:nvSpPr>
          <p:cNvPr id="9" name="Title 1">
            <a:extLst>
              <a:ext uri="{FF2B5EF4-FFF2-40B4-BE49-F238E27FC236}">
                <a16:creationId xmlns:a16="http://schemas.microsoft.com/office/drawing/2014/main" id="{CED8E34F-5802-4321-A926-A9D4E6E51D5C}"/>
              </a:ext>
            </a:extLst>
          </p:cNvPr>
          <p:cNvSpPr>
            <a:spLocks noGrp="1"/>
          </p:cNvSpPr>
          <p:nvPr>
            <p:ph type="title"/>
          </p:nvPr>
        </p:nvSpPr>
        <p:spPr>
          <a:xfrm>
            <a:off x="609600" y="1028700"/>
            <a:ext cx="10972800" cy="1143000"/>
          </a:xfrm>
        </p:spPr>
        <p:txBody>
          <a:bodyPr/>
          <a:lstStyle/>
          <a:p>
            <a:r>
              <a:rPr lang="en-US" dirty="0"/>
              <a:t>Click to edit Master title style</a:t>
            </a:r>
          </a:p>
        </p:txBody>
      </p:sp>
      <p:sp>
        <p:nvSpPr>
          <p:cNvPr id="10" name="Content Placeholder 2">
            <a:extLst>
              <a:ext uri="{FF2B5EF4-FFF2-40B4-BE49-F238E27FC236}">
                <a16:creationId xmlns:a16="http://schemas.microsoft.com/office/drawing/2014/main" id="{32DC7A28-92F1-4142-98CC-14534D2E75F4}"/>
              </a:ext>
            </a:extLst>
          </p:cNvPr>
          <p:cNvSpPr>
            <a:spLocks noGrp="1"/>
          </p:cNvSpPr>
          <p:nvPr>
            <p:ph idx="1"/>
          </p:nvPr>
        </p:nvSpPr>
        <p:spPr>
          <a:xfrm>
            <a:off x="609600" y="2354263"/>
            <a:ext cx="10972800" cy="37368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366E1314-41BC-4E0A-B336-BF88976144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367" y="191734"/>
            <a:ext cx="1894146" cy="353516"/>
          </a:xfrm>
          <a:prstGeom prst="rect">
            <a:avLst/>
          </a:prstGeom>
        </p:spPr>
      </p:pic>
    </p:spTree>
    <p:extLst>
      <p:ext uri="{BB962C8B-B14F-4D97-AF65-F5344CB8AC3E}">
        <p14:creationId xmlns:p14="http://schemas.microsoft.com/office/powerpoint/2010/main" val="2208086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E2E973-BB34-464A-B1ED-E4F38C63A9CE}" type="datetime1">
              <a:rPr lang="en-US" smtClean="0"/>
              <a:t>9/22/2023</a:t>
            </a:fld>
            <a:endParaRPr lang="en-US" dirty="0"/>
          </a:p>
        </p:txBody>
      </p:sp>
      <p:sp>
        <p:nvSpPr>
          <p:cNvPr id="4" name="Footer Placeholder 3"/>
          <p:cNvSpPr>
            <a:spLocks noGrp="1"/>
          </p:cNvSpPr>
          <p:nvPr>
            <p:ph type="ftr" sz="quarter" idx="11"/>
          </p:nvPr>
        </p:nvSpPr>
        <p:spPr/>
        <p:txBody>
          <a:bodyPr/>
          <a:lstStyle/>
          <a:p>
            <a:endParaRPr lang="en-US" dirty="0"/>
          </a:p>
          <a:p>
            <a:r>
              <a:rPr lang="en-US" dirty="0"/>
              <a:t>Copyright © 2023 by Hartford Funds</a:t>
            </a:r>
          </a:p>
          <a:p>
            <a:r>
              <a:rPr lang="en-US" dirty="0"/>
              <a:t>.</a:t>
            </a:r>
          </a:p>
        </p:txBody>
      </p:sp>
      <p:sp>
        <p:nvSpPr>
          <p:cNvPr id="5" name="Slide Number Placeholder 4"/>
          <p:cNvSpPr>
            <a:spLocks noGrp="1"/>
          </p:cNvSpPr>
          <p:nvPr>
            <p:ph type="sldNum" sz="quarter" idx="12"/>
          </p:nvPr>
        </p:nvSpPr>
        <p:spPr/>
        <p:txBody>
          <a:bodyPr/>
          <a:lstStyle/>
          <a:p>
            <a:fld id="{52E62140-FB5D-204A-81D6-4F5C96E28D51}" type="slidenum">
              <a:rPr lang="en-US" smtClean="0"/>
              <a:t>‹#›</a:t>
            </a:fld>
            <a:endParaRPr lang="en-US" dirty="0"/>
          </a:p>
        </p:txBody>
      </p:sp>
      <p:pic>
        <p:nvPicPr>
          <p:cNvPr id="8" name="Picture 7">
            <a:extLst>
              <a:ext uri="{FF2B5EF4-FFF2-40B4-BE49-F238E27FC236}">
                <a16:creationId xmlns:a16="http://schemas.microsoft.com/office/drawing/2014/main" id="{B8820488-15BD-491C-80D1-8BD50803FF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367" y="191734"/>
            <a:ext cx="1894146" cy="353516"/>
          </a:xfrm>
          <a:prstGeom prst="rect">
            <a:avLst/>
          </a:prstGeom>
        </p:spPr>
      </p:pic>
    </p:spTree>
    <p:extLst>
      <p:ext uri="{BB962C8B-B14F-4D97-AF65-F5344CB8AC3E}">
        <p14:creationId xmlns:p14="http://schemas.microsoft.com/office/powerpoint/2010/main" val="217510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A5F11-61D7-5740-B205-A1229391A948}" type="datetime1">
              <a:rPr lang="en-US" smtClean="0"/>
              <a:t>9/22/2023</a:t>
            </a:fld>
            <a:endParaRPr lang="en-US" dirty="0"/>
          </a:p>
        </p:txBody>
      </p:sp>
      <p:sp>
        <p:nvSpPr>
          <p:cNvPr id="3" name="Footer Placeholder 2"/>
          <p:cNvSpPr>
            <a:spLocks noGrp="1"/>
          </p:cNvSpPr>
          <p:nvPr>
            <p:ph type="ftr" sz="quarter" idx="11"/>
          </p:nvPr>
        </p:nvSpPr>
        <p:spPr/>
        <p:txBody>
          <a:bodyPr/>
          <a:lstStyle/>
          <a:p>
            <a:r>
              <a:rPr lang="en-US" dirty="0"/>
              <a:t>Copyright © 2023 by Hartford Funds</a:t>
            </a:r>
          </a:p>
        </p:txBody>
      </p:sp>
      <p:sp>
        <p:nvSpPr>
          <p:cNvPr id="4" name="Slide Number Placeholder 3"/>
          <p:cNvSpPr>
            <a:spLocks noGrp="1"/>
          </p:cNvSpPr>
          <p:nvPr>
            <p:ph type="sldNum" sz="quarter" idx="12"/>
          </p:nvPr>
        </p:nvSpPr>
        <p:spPr/>
        <p:txBody>
          <a:bodyPr/>
          <a:lstStyle/>
          <a:p>
            <a:fld id="{52E62140-FB5D-204A-81D6-4F5C96E28D51}" type="slidenum">
              <a:rPr lang="en-US" smtClean="0"/>
              <a:t>‹#›</a:t>
            </a:fld>
            <a:endParaRPr lang="en-US" dirty="0"/>
          </a:p>
        </p:txBody>
      </p:sp>
    </p:spTree>
    <p:extLst>
      <p:ext uri="{BB962C8B-B14F-4D97-AF65-F5344CB8AC3E}">
        <p14:creationId xmlns:p14="http://schemas.microsoft.com/office/powerpoint/2010/main" val="1773002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D9DD-B571-7DD1-D28E-2AF08FFFBF55}"/>
              </a:ext>
            </a:extLst>
          </p:cNvPr>
          <p:cNvSpPr>
            <a:spLocks noGrp="1"/>
          </p:cNvSpPr>
          <p:nvPr>
            <p:ph type="title"/>
          </p:nvPr>
        </p:nvSpPr>
        <p:spPr>
          <a:xfrm>
            <a:off x="838200" y="365125"/>
            <a:ext cx="10515600" cy="1325563"/>
          </a:xfrm>
          <a:prstGeom prst="rect">
            <a:avLst/>
          </a:prstGeom>
        </p:spPr>
        <p:txBody>
          <a:bodyPr/>
          <a:lstStyle>
            <a:lvl1pPr>
              <a:defRPr>
                <a:latin typeface="Calibri" panose="020F050202020403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C948E907-DD02-D153-EB72-7E387C3791A6}"/>
              </a:ext>
            </a:extLst>
          </p:cNvPr>
          <p:cNvSpPr>
            <a:spLocks noGrp="1"/>
          </p:cNvSpPr>
          <p:nvPr>
            <p:ph type="dt" sz="half" idx="10"/>
          </p:nvPr>
        </p:nvSpPr>
        <p:spPr/>
        <p:txBody>
          <a:bodyPr/>
          <a:lstStyle/>
          <a:p>
            <a:fld id="{F7D46674-939B-4B4A-BDCC-3C084B91EB84}" type="datetimeFigureOut">
              <a:rPr lang="en-US" smtClean="0"/>
              <a:t>9/22/2023</a:t>
            </a:fld>
            <a:endParaRPr lang="en-US" dirty="0"/>
          </a:p>
        </p:txBody>
      </p:sp>
      <p:sp>
        <p:nvSpPr>
          <p:cNvPr id="4" name="Footer Placeholder 3">
            <a:extLst>
              <a:ext uri="{FF2B5EF4-FFF2-40B4-BE49-F238E27FC236}">
                <a16:creationId xmlns:a16="http://schemas.microsoft.com/office/drawing/2014/main" id="{FE614288-893C-0003-F6D5-97229FE67C4A}"/>
              </a:ext>
            </a:extLst>
          </p:cNvPr>
          <p:cNvSpPr>
            <a:spLocks noGrp="1"/>
          </p:cNvSpPr>
          <p:nvPr>
            <p:ph type="ftr" sz="quarter" idx="11"/>
          </p:nvPr>
        </p:nvSpPr>
        <p:spPr/>
        <p:txBody>
          <a:bodyPr/>
          <a:lstStyle/>
          <a:p>
            <a:r>
              <a:rPr lang="en-US">
                <a:solidFill>
                  <a:schemeClr val="bg1"/>
                </a:solidFill>
                <a:cs typeface="ＭＳ Ｐゴシック"/>
              </a:rPr>
              <a:t>©2023 Hartford Funds</a:t>
            </a:r>
          </a:p>
          <a:p>
            <a:endParaRPr lang="en-US"/>
          </a:p>
          <a:p>
            <a:r>
              <a:rPr lang="en-US"/>
              <a:t>Copyright © 2023 by Hartford Funds</a:t>
            </a:r>
          </a:p>
          <a:p>
            <a:endParaRPr lang="en-US" dirty="0"/>
          </a:p>
        </p:txBody>
      </p:sp>
      <p:sp>
        <p:nvSpPr>
          <p:cNvPr id="5" name="Slide Number Placeholder 4">
            <a:extLst>
              <a:ext uri="{FF2B5EF4-FFF2-40B4-BE49-F238E27FC236}">
                <a16:creationId xmlns:a16="http://schemas.microsoft.com/office/drawing/2014/main" id="{A735A6D3-1456-96BE-1B18-88067C9E5E85}"/>
              </a:ext>
            </a:extLst>
          </p:cNvPr>
          <p:cNvSpPr>
            <a:spLocks noGrp="1"/>
          </p:cNvSpPr>
          <p:nvPr>
            <p:ph type="sldNum" sz="quarter" idx="12"/>
          </p:nvPr>
        </p:nvSpPr>
        <p:spPr/>
        <p:txBody>
          <a:bodyPr/>
          <a:lstStyle/>
          <a:p>
            <a:fld id="{FD47D038-C0CC-4477-91EA-D7E302FC5C19}" type="slidenum">
              <a:rPr lang="en-US" smtClean="0"/>
              <a:t>‹#›</a:t>
            </a:fld>
            <a:endParaRPr lang="en-US" dirty="0"/>
          </a:p>
        </p:txBody>
      </p:sp>
    </p:spTree>
    <p:extLst>
      <p:ext uri="{BB962C8B-B14F-4D97-AF65-F5344CB8AC3E}">
        <p14:creationId xmlns:p14="http://schemas.microsoft.com/office/powerpoint/2010/main" val="219351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239D0-7689-BE75-3926-34C0B7478CE9}"/>
              </a:ext>
            </a:extLst>
          </p:cNvPr>
          <p:cNvSpPr>
            <a:spLocks noGrp="1"/>
          </p:cNvSpPr>
          <p:nvPr>
            <p:ph type="title"/>
          </p:nvPr>
        </p:nvSpPr>
        <p:spPr>
          <a:xfrm>
            <a:off x="838200" y="1127125"/>
            <a:ext cx="10515600" cy="1325563"/>
          </a:xfrm>
          <a:prstGeom prst="rect">
            <a:avLst/>
          </a:prstGeom>
        </p:spPr>
        <p:txBody>
          <a:bodyPr/>
          <a:lstStyle>
            <a:lvl1pPr algn="ctr">
              <a:defRPr>
                <a:latin typeface="+mn-lt"/>
              </a:defRPr>
            </a:lvl1pPr>
          </a:lstStyle>
          <a:p>
            <a:r>
              <a:rPr lang="en-US" dirty="0"/>
              <a:t>Click to edit Master title style</a:t>
            </a:r>
          </a:p>
        </p:txBody>
      </p:sp>
      <p:sp>
        <p:nvSpPr>
          <p:cNvPr id="3" name="Date Placeholder 2">
            <a:extLst>
              <a:ext uri="{FF2B5EF4-FFF2-40B4-BE49-F238E27FC236}">
                <a16:creationId xmlns:a16="http://schemas.microsoft.com/office/drawing/2014/main" id="{E4EDAEDB-0E57-11E1-F608-E739E89E965F}"/>
              </a:ext>
            </a:extLst>
          </p:cNvPr>
          <p:cNvSpPr>
            <a:spLocks noGrp="1"/>
          </p:cNvSpPr>
          <p:nvPr>
            <p:ph type="dt" sz="half" idx="10"/>
          </p:nvPr>
        </p:nvSpPr>
        <p:spPr/>
        <p:txBody>
          <a:bodyPr/>
          <a:lstStyle/>
          <a:p>
            <a:fld id="{B7023CB4-F0F9-424B-A8BF-B0F25ED53B5D}" type="datetimeFigureOut">
              <a:rPr lang="en-US" smtClean="0"/>
              <a:t>9/22/2023</a:t>
            </a:fld>
            <a:endParaRPr lang="en-US" dirty="0"/>
          </a:p>
        </p:txBody>
      </p:sp>
      <p:sp>
        <p:nvSpPr>
          <p:cNvPr id="4" name="Footer Placeholder 3">
            <a:extLst>
              <a:ext uri="{FF2B5EF4-FFF2-40B4-BE49-F238E27FC236}">
                <a16:creationId xmlns:a16="http://schemas.microsoft.com/office/drawing/2014/main" id="{6ABF5322-5467-4E23-59E8-F9B33FBA1A5A}"/>
              </a:ext>
            </a:extLst>
          </p:cNvPr>
          <p:cNvSpPr>
            <a:spLocks noGrp="1"/>
          </p:cNvSpPr>
          <p:nvPr>
            <p:ph type="ftr" sz="quarter" idx="11"/>
          </p:nvPr>
        </p:nvSpPr>
        <p:spPr/>
        <p:txBody>
          <a:bodyPr/>
          <a:lstStyle/>
          <a:p>
            <a:endParaRPr lang="en-US"/>
          </a:p>
          <a:p>
            <a:r>
              <a:rPr lang="en-US"/>
              <a:t>Copyright © 2023 by Hartford Funds</a:t>
            </a:r>
          </a:p>
          <a:p>
            <a:endParaRPr lang="en-US" dirty="0"/>
          </a:p>
        </p:txBody>
      </p:sp>
      <p:sp>
        <p:nvSpPr>
          <p:cNvPr id="5" name="Slide Number Placeholder 4">
            <a:extLst>
              <a:ext uri="{FF2B5EF4-FFF2-40B4-BE49-F238E27FC236}">
                <a16:creationId xmlns:a16="http://schemas.microsoft.com/office/drawing/2014/main" id="{1E0EE61A-9719-4094-4AE3-54B0328ACB56}"/>
              </a:ext>
            </a:extLst>
          </p:cNvPr>
          <p:cNvSpPr>
            <a:spLocks noGrp="1"/>
          </p:cNvSpPr>
          <p:nvPr>
            <p:ph type="sldNum" sz="quarter" idx="12"/>
          </p:nvPr>
        </p:nvSpPr>
        <p:spPr/>
        <p:txBody>
          <a:bodyPr/>
          <a:lstStyle/>
          <a:p>
            <a:fld id="{E3AE7194-2F3C-4819-B3EB-905A4B36C6E8}" type="slidenum">
              <a:rPr lang="en-US" smtClean="0"/>
              <a:t>‹#›</a:t>
            </a:fld>
            <a:endParaRPr lang="en-US" dirty="0"/>
          </a:p>
        </p:txBody>
      </p:sp>
    </p:spTree>
    <p:extLst>
      <p:ext uri="{BB962C8B-B14F-4D97-AF65-F5344CB8AC3E}">
        <p14:creationId xmlns:p14="http://schemas.microsoft.com/office/powerpoint/2010/main" val="416755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FE67-6D93-4B38-61D9-9017817FDC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65F4C0-0E46-D2A0-228E-DB85CD7D0C3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273826-0FE0-00F2-AF0F-35D446573CB3}"/>
              </a:ext>
            </a:extLst>
          </p:cNvPr>
          <p:cNvSpPr>
            <a:spLocks noGrp="1"/>
          </p:cNvSpPr>
          <p:nvPr>
            <p:ph type="dt" sz="half" idx="10"/>
          </p:nvPr>
        </p:nvSpPr>
        <p:spPr/>
        <p:txBody>
          <a:bodyPr/>
          <a:lstStyle/>
          <a:p>
            <a:fld id="{1D438ED8-F801-4192-BEC0-3072D7B0E5C9}" type="datetimeFigureOut">
              <a:rPr lang="en-US" smtClean="0"/>
              <a:t>9/22/2023</a:t>
            </a:fld>
            <a:endParaRPr lang="en-US"/>
          </a:p>
        </p:txBody>
      </p:sp>
      <p:sp>
        <p:nvSpPr>
          <p:cNvPr id="5" name="Footer Placeholder 4">
            <a:extLst>
              <a:ext uri="{FF2B5EF4-FFF2-40B4-BE49-F238E27FC236}">
                <a16:creationId xmlns:a16="http://schemas.microsoft.com/office/drawing/2014/main" id="{756930E5-F393-9A27-F042-6EFBE5E61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E8516-3384-05DE-7C10-519930A2FA17}"/>
              </a:ext>
            </a:extLst>
          </p:cNvPr>
          <p:cNvSpPr>
            <a:spLocks noGrp="1"/>
          </p:cNvSpPr>
          <p:nvPr>
            <p:ph type="sldNum" sz="quarter" idx="12"/>
          </p:nvPr>
        </p:nvSpPr>
        <p:spPr/>
        <p:txBody>
          <a:bodyPr/>
          <a:lstStyle/>
          <a:p>
            <a:fld id="{86C84E47-D62A-4F63-B4EC-F0C05090AE32}" type="slidenum">
              <a:rPr lang="en-US" smtClean="0"/>
              <a:t>‹#›</a:t>
            </a:fld>
            <a:endParaRPr lang="en-US"/>
          </a:p>
        </p:txBody>
      </p:sp>
    </p:spTree>
    <p:extLst>
      <p:ext uri="{BB962C8B-B14F-4D97-AF65-F5344CB8AC3E}">
        <p14:creationId xmlns:p14="http://schemas.microsoft.com/office/powerpoint/2010/main" val="29192207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76B96E-B33E-4DF5-970F-73E5F0C1D45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8AF47A8-F0B3-4513-A1AB-EA2D1A01B3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B451C87-62E2-4FDF-B425-E02B2027C89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AE8BD-83C9-4525-9C14-740C8836C4F1}" type="datetimeFigureOut">
              <a:rPr lang="en-US" smtClean="0"/>
              <a:t>9/22/2023</a:t>
            </a:fld>
            <a:endParaRPr lang="en-US" dirty="0"/>
          </a:p>
        </p:txBody>
      </p:sp>
      <p:sp>
        <p:nvSpPr>
          <p:cNvPr id="5" name="Footer Placeholder 4">
            <a:extLst>
              <a:ext uri="{FF2B5EF4-FFF2-40B4-BE49-F238E27FC236}">
                <a16:creationId xmlns:a16="http://schemas.microsoft.com/office/drawing/2014/main" id="{63056C26-0932-4530-9E08-BA23D976DCA5}"/>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a:p>
            <a:pPr eaLnBrk="0" hangingPunct="0">
              <a:defRPr/>
            </a:pPr>
            <a:r>
              <a:rPr lang="en-US" dirty="0">
                <a:solidFill>
                  <a:schemeClr val="tx1"/>
                </a:solidFill>
                <a:cs typeface="ＭＳ Ｐゴシック"/>
              </a:rPr>
              <a:t>©2023 Hartford Funds</a:t>
            </a:r>
          </a:p>
          <a:p>
            <a:endParaRPr lang="en-US" dirty="0"/>
          </a:p>
        </p:txBody>
      </p:sp>
      <p:sp>
        <p:nvSpPr>
          <p:cNvPr id="6" name="Slide Number Placeholder 5">
            <a:extLst>
              <a:ext uri="{FF2B5EF4-FFF2-40B4-BE49-F238E27FC236}">
                <a16:creationId xmlns:a16="http://schemas.microsoft.com/office/drawing/2014/main" id="{38ED0246-5A6B-441A-9001-98F29440463B}"/>
              </a:ext>
            </a:extLst>
          </p:cNvPr>
          <p:cNvSpPr>
            <a:spLocks noGrp="1"/>
          </p:cNvSpPr>
          <p:nvPr>
            <p:ph type="sldNum" sz="quarter" idx="4"/>
          </p:nvPr>
        </p:nvSpPr>
        <p:spPr>
          <a:xfrm>
            <a:off x="8610599" y="6356351"/>
            <a:ext cx="31916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8DEA5-EF0B-4805-8D5D-A51BB9BC5D8A}" type="slidenum">
              <a:rPr lang="en-US" smtClean="0"/>
              <a:t>‹#›</a:t>
            </a:fld>
            <a:endParaRPr lang="en-US" dirty="0"/>
          </a:p>
        </p:txBody>
      </p:sp>
      <p:pic>
        <p:nvPicPr>
          <p:cNvPr id="11" name="Picture 10">
            <a:extLst>
              <a:ext uri="{FF2B5EF4-FFF2-40B4-BE49-F238E27FC236}">
                <a16:creationId xmlns:a16="http://schemas.microsoft.com/office/drawing/2014/main" id="{3398536B-80E2-09B3-EF39-C73B8656507F}"/>
              </a:ext>
            </a:extLst>
          </p:cNvPr>
          <p:cNvPicPr>
            <a:picLocks noChangeAspect="1"/>
          </p:cNvPicPr>
          <p:nvPr userDrawn="1"/>
        </p:nvPicPr>
        <p:blipFill>
          <a:blip r:embed="rId3"/>
          <a:srcRect/>
          <a:stretch/>
        </p:blipFill>
        <p:spPr>
          <a:xfrm flipH="1">
            <a:off x="-1" y="0"/>
            <a:ext cx="12192000" cy="655608"/>
          </a:xfrm>
          <a:prstGeom prst="rect">
            <a:avLst/>
          </a:prstGeom>
        </p:spPr>
      </p:pic>
      <p:pic>
        <p:nvPicPr>
          <p:cNvPr id="12" name="Picture 11">
            <a:extLst>
              <a:ext uri="{FF2B5EF4-FFF2-40B4-BE49-F238E27FC236}">
                <a16:creationId xmlns:a16="http://schemas.microsoft.com/office/drawing/2014/main" id="{AEAA4F84-C1EA-CF4B-A564-F20E77214D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77367" y="191734"/>
            <a:ext cx="1894146" cy="353516"/>
          </a:xfrm>
          <a:prstGeom prst="rect">
            <a:avLst/>
          </a:prstGeom>
        </p:spPr>
      </p:pic>
    </p:spTree>
    <p:extLst>
      <p:ext uri="{BB962C8B-B14F-4D97-AF65-F5344CB8AC3E}">
        <p14:creationId xmlns:p14="http://schemas.microsoft.com/office/powerpoint/2010/main" val="2993766772"/>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8E929C-8A08-96A1-4371-9E6F9F63413E}"/>
              </a:ext>
            </a:extLst>
          </p:cNvPr>
          <p:cNvPicPr>
            <a:picLocks noChangeAspect="1"/>
          </p:cNvPicPr>
          <p:nvPr userDrawn="1"/>
        </p:nvPicPr>
        <p:blipFill>
          <a:blip r:embed="rId7"/>
          <a:srcRect t="29880" b="29880"/>
          <a:stretch/>
        </p:blipFill>
        <p:spPr>
          <a:xfrm>
            <a:off x="1" y="1"/>
            <a:ext cx="12331836" cy="689215"/>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B9A33-AFEE-9D4E-9828-87F48592CC26}" type="datetime1">
              <a:rPr lang="en-US" smtClean="0"/>
              <a:t>9/22/2023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Copyright © 2023 by Hartford Funds</a:t>
            </a:r>
          </a:p>
        </p:txBody>
      </p:sp>
      <p:sp>
        <p:nvSpPr>
          <p:cNvPr id="6" name="Slide Number Placeholder 5"/>
          <p:cNvSpPr>
            <a:spLocks noGrp="1"/>
          </p:cNvSpPr>
          <p:nvPr>
            <p:ph type="sldNum" sz="quarter" idx="4"/>
          </p:nvPr>
        </p:nvSpPr>
        <p:spPr>
          <a:xfrm>
            <a:off x="8737600" y="6356351"/>
            <a:ext cx="31300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62140-FB5D-204A-81D6-4F5C96E28D51}" type="slidenum">
              <a:rPr lang="en-US" smtClean="0"/>
              <a:t>‹#›</a:t>
            </a:fld>
            <a:endParaRPr lang="en-US" dirty="0"/>
          </a:p>
        </p:txBody>
      </p:sp>
      <p:sp>
        <p:nvSpPr>
          <p:cNvPr id="10" name="Text Box 3">
            <a:extLst>
              <a:ext uri="{FF2B5EF4-FFF2-40B4-BE49-F238E27FC236}">
                <a16:creationId xmlns:a16="http://schemas.microsoft.com/office/drawing/2014/main" id="{C37E600E-31D2-53DC-EB7A-C88DA8E7F23D}"/>
              </a:ext>
            </a:extLst>
          </p:cNvPr>
          <p:cNvSpPr txBox="1">
            <a:spLocks noChangeArrowheads="1"/>
          </p:cNvSpPr>
          <p:nvPr userDrawn="1"/>
        </p:nvSpPr>
        <p:spPr bwMode="auto">
          <a:xfrm>
            <a:off x="551543" y="128742"/>
            <a:ext cx="6491515" cy="400110"/>
          </a:xfrm>
          <a:prstGeom prst="rect">
            <a:avLst/>
          </a:prstGeom>
          <a:noFill/>
          <a:ln w="9525">
            <a:noFill/>
            <a:miter lim="800000"/>
            <a:headEnd/>
            <a:tailEnd/>
          </a:ln>
        </p:spPr>
        <p:txBody>
          <a:bodyPr wrap="square">
            <a:spAutoFit/>
          </a:bodyPr>
          <a:lstStyle/>
          <a:p>
            <a:r>
              <a:rPr lang="en-US" sz="2000" b="1" dirty="0">
                <a:solidFill>
                  <a:schemeClr val="bg1"/>
                </a:solidFill>
                <a:latin typeface="Calibri" panose="020F0502020204030204" pitchFamily="34" charset="0"/>
                <a:cs typeface="Calibri" panose="020F0502020204030204" pitchFamily="34" charset="0"/>
              </a:rPr>
              <a:t>What a Family Money Talk Is </a:t>
            </a:r>
          </a:p>
        </p:txBody>
      </p:sp>
      <p:pic>
        <p:nvPicPr>
          <p:cNvPr id="11" name="Picture 10">
            <a:extLst>
              <a:ext uri="{FF2B5EF4-FFF2-40B4-BE49-F238E27FC236}">
                <a16:creationId xmlns:a16="http://schemas.microsoft.com/office/drawing/2014/main" id="{D383D53E-92E0-862D-2D6D-32D06530E7F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77367" y="191734"/>
            <a:ext cx="1894146" cy="353516"/>
          </a:xfrm>
          <a:prstGeom prst="rect">
            <a:avLst/>
          </a:prstGeom>
        </p:spPr>
      </p:pic>
    </p:spTree>
    <p:extLst>
      <p:ext uri="{BB962C8B-B14F-4D97-AF65-F5344CB8AC3E}">
        <p14:creationId xmlns:p14="http://schemas.microsoft.com/office/powerpoint/2010/main" val="3306049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174611-456C-4810-A80A-6C8CBDAAEF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911933-0BAD-47EA-A338-2BD7C7F0BBC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46674-939B-4B4A-BDCC-3C084B91EB84}" type="datetimeFigureOut">
              <a:rPr lang="en-US" smtClean="0"/>
              <a:t>9/22/2023</a:t>
            </a:fld>
            <a:endParaRPr lang="en-US" dirty="0"/>
          </a:p>
        </p:txBody>
      </p:sp>
      <p:sp>
        <p:nvSpPr>
          <p:cNvPr id="5" name="Footer Placeholder 4">
            <a:extLst>
              <a:ext uri="{FF2B5EF4-FFF2-40B4-BE49-F238E27FC236}">
                <a16:creationId xmlns:a16="http://schemas.microsoft.com/office/drawing/2014/main" id="{A0A5024D-9B0F-4313-B327-F6BBA295F6A6}"/>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schemeClr val="bg1"/>
                </a:solidFill>
                <a:cs typeface="ＭＳ Ｐゴシック"/>
              </a:rPr>
              <a:t>©2023 Hartford Funds</a:t>
            </a:r>
          </a:p>
          <a:p>
            <a:endParaRPr lang="en-US" dirty="0"/>
          </a:p>
          <a:p>
            <a:r>
              <a:rPr lang="en-US" dirty="0"/>
              <a:t>Copyright © 2023 by Hartford Funds</a:t>
            </a:r>
          </a:p>
          <a:p>
            <a:endParaRPr lang="en-US" dirty="0"/>
          </a:p>
        </p:txBody>
      </p:sp>
      <p:sp>
        <p:nvSpPr>
          <p:cNvPr id="6" name="Slide Number Placeholder 5">
            <a:extLst>
              <a:ext uri="{FF2B5EF4-FFF2-40B4-BE49-F238E27FC236}">
                <a16:creationId xmlns:a16="http://schemas.microsoft.com/office/drawing/2014/main" id="{73D87528-D5A4-4F3E-8543-427B735EB239}"/>
              </a:ext>
            </a:extLst>
          </p:cNvPr>
          <p:cNvSpPr>
            <a:spLocks noGrp="1"/>
          </p:cNvSpPr>
          <p:nvPr>
            <p:ph type="sldNum" sz="quarter" idx="4"/>
          </p:nvPr>
        </p:nvSpPr>
        <p:spPr>
          <a:xfrm>
            <a:off x="8610599" y="6356351"/>
            <a:ext cx="316091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7D038-C0CC-4477-91EA-D7E302FC5C19}" type="slidenum">
              <a:rPr lang="en-US" smtClean="0"/>
              <a:t>‹#›</a:t>
            </a:fld>
            <a:endParaRPr lang="en-US" dirty="0"/>
          </a:p>
        </p:txBody>
      </p:sp>
      <p:pic>
        <p:nvPicPr>
          <p:cNvPr id="7" name="Picture 5">
            <a:extLst>
              <a:ext uri="{FF2B5EF4-FFF2-40B4-BE49-F238E27FC236}">
                <a16:creationId xmlns:a16="http://schemas.microsoft.com/office/drawing/2014/main" id="{C3223CE2-80F2-4855-8DEB-99E9D988195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
            <a:ext cx="121920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B76A0B11-5E58-43FA-A333-2B71D7E1D56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77367" y="191734"/>
            <a:ext cx="1894146" cy="353516"/>
          </a:xfrm>
          <a:prstGeom prst="rect">
            <a:avLst/>
          </a:prstGeom>
        </p:spPr>
      </p:pic>
      <p:sp>
        <p:nvSpPr>
          <p:cNvPr id="8" name="Text Box 3">
            <a:extLst>
              <a:ext uri="{FF2B5EF4-FFF2-40B4-BE49-F238E27FC236}">
                <a16:creationId xmlns:a16="http://schemas.microsoft.com/office/drawing/2014/main" id="{62CAC7AC-3C4D-CF80-E79D-C45D3FE8DB19}"/>
              </a:ext>
            </a:extLst>
          </p:cNvPr>
          <p:cNvSpPr txBox="1">
            <a:spLocks noChangeArrowheads="1"/>
          </p:cNvSpPr>
          <p:nvPr userDrawn="1"/>
        </p:nvSpPr>
        <p:spPr bwMode="auto">
          <a:xfrm>
            <a:off x="551543" y="128742"/>
            <a:ext cx="6491515" cy="400110"/>
          </a:xfrm>
          <a:prstGeom prst="rect">
            <a:avLst/>
          </a:prstGeom>
          <a:noFill/>
          <a:ln w="9525">
            <a:noFill/>
            <a:miter lim="800000"/>
            <a:headEnd/>
            <a:tailEnd/>
          </a:ln>
        </p:spPr>
        <p:txBody>
          <a:bodyPr wrap="square">
            <a:spAutoFit/>
          </a:bodyPr>
          <a:lstStyle/>
          <a:p>
            <a:r>
              <a:rPr lang="en-US" sz="2000" b="1" dirty="0">
                <a:solidFill>
                  <a:schemeClr val="bg1"/>
                </a:solidFill>
                <a:latin typeface="Calibri" panose="020F0502020204030204" pitchFamily="34" charset="0"/>
                <a:cs typeface="Calibri" panose="020F0502020204030204" pitchFamily="34" charset="0"/>
              </a:rPr>
              <a:t>How to Begin Family Money Talks </a:t>
            </a:r>
          </a:p>
        </p:txBody>
      </p:sp>
    </p:spTree>
    <p:extLst>
      <p:ext uri="{BB962C8B-B14F-4D97-AF65-F5344CB8AC3E}">
        <p14:creationId xmlns:p14="http://schemas.microsoft.com/office/powerpoint/2010/main" val="223495268"/>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A1EFC-5AD8-4DCE-A2C0-CAEF77FDEC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F3D55-EE54-47A9-B3EC-8677114F1EA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23CB4-F0F9-424B-A8BF-B0F25ED53B5D}" type="datetimeFigureOut">
              <a:rPr lang="en-US" smtClean="0"/>
              <a:t>9/22/2023</a:t>
            </a:fld>
            <a:endParaRPr lang="en-US" dirty="0"/>
          </a:p>
        </p:txBody>
      </p:sp>
      <p:sp>
        <p:nvSpPr>
          <p:cNvPr id="5" name="Footer Placeholder 4">
            <a:extLst>
              <a:ext uri="{FF2B5EF4-FFF2-40B4-BE49-F238E27FC236}">
                <a16:creationId xmlns:a16="http://schemas.microsoft.com/office/drawing/2014/main" id="{56C24ADA-8B55-449B-A971-5E46B7507AC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a:p>
            <a:r>
              <a:rPr lang="en-US" dirty="0"/>
              <a:t>Copyright © 2023 by Hartford Funds</a:t>
            </a:r>
          </a:p>
          <a:p>
            <a:endParaRPr lang="en-US" dirty="0"/>
          </a:p>
        </p:txBody>
      </p:sp>
      <p:sp>
        <p:nvSpPr>
          <p:cNvPr id="6" name="Slide Number Placeholder 5">
            <a:extLst>
              <a:ext uri="{FF2B5EF4-FFF2-40B4-BE49-F238E27FC236}">
                <a16:creationId xmlns:a16="http://schemas.microsoft.com/office/drawing/2014/main" id="{59042537-5EC7-4F76-B13A-08088979BB3C}"/>
              </a:ext>
            </a:extLst>
          </p:cNvPr>
          <p:cNvSpPr>
            <a:spLocks noGrp="1"/>
          </p:cNvSpPr>
          <p:nvPr>
            <p:ph type="sldNum" sz="quarter" idx="4"/>
          </p:nvPr>
        </p:nvSpPr>
        <p:spPr>
          <a:xfrm>
            <a:off x="8610599" y="6356351"/>
            <a:ext cx="321781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E7194-2F3C-4819-B3EB-905A4B36C6E8}" type="slidenum">
              <a:rPr lang="en-US" smtClean="0"/>
              <a:t>‹#›</a:t>
            </a:fld>
            <a:endParaRPr lang="en-US" dirty="0"/>
          </a:p>
        </p:txBody>
      </p:sp>
      <p:pic>
        <p:nvPicPr>
          <p:cNvPr id="7" name="Picture 6">
            <a:extLst>
              <a:ext uri="{FF2B5EF4-FFF2-40B4-BE49-F238E27FC236}">
                <a16:creationId xmlns:a16="http://schemas.microsoft.com/office/drawing/2014/main" id="{2658B510-353A-480A-9243-4BDA50ECE31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627" t="58210" r="4910" b="35007"/>
          <a:stretch/>
        </p:blipFill>
        <p:spPr>
          <a:xfrm>
            <a:off x="0" y="1"/>
            <a:ext cx="12340632" cy="690113"/>
          </a:xfrm>
          <a:prstGeom prst="rect">
            <a:avLst/>
          </a:prstGeom>
        </p:spPr>
      </p:pic>
      <p:pic>
        <p:nvPicPr>
          <p:cNvPr id="9" name="Picture 8">
            <a:extLst>
              <a:ext uri="{FF2B5EF4-FFF2-40B4-BE49-F238E27FC236}">
                <a16:creationId xmlns:a16="http://schemas.microsoft.com/office/drawing/2014/main" id="{617362C3-D4F5-4216-AA94-3369EBA0FE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77367" y="191734"/>
            <a:ext cx="1894146" cy="353516"/>
          </a:xfrm>
          <a:prstGeom prst="rect">
            <a:avLst/>
          </a:prstGeom>
        </p:spPr>
      </p:pic>
      <p:sp>
        <p:nvSpPr>
          <p:cNvPr id="8" name="Text Box 3">
            <a:extLst>
              <a:ext uri="{FF2B5EF4-FFF2-40B4-BE49-F238E27FC236}">
                <a16:creationId xmlns:a16="http://schemas.microsoft.com/office/drawing/2014/main" id="{942833E1-7FDB-AF85-D8B8-A47C80CA285E}"/>
              </a:ext>
            </a:extLst>
          </p:cNvPr>
          <p:cNvSpPr txBox="1">
            <a:spLocks noChangeArrowheads="1"/>
          </p:cNvSpPr>
          <p:nvPr userDrawn="1"/>
        </p:nvSpPr>
        <p:spPr bwMode="auto">
          <a:xfrm>
            <a:off x="551543" y="128742"/>
            <a:ext cx="6491515" cy="400110"/>
          </a:xfrm>
          <a:prstGeom prst="rect">
            <a:avLst/>
          </a:prstGeom>
          <a:noFill/>
          <a:ln w="9525">
            <a:noFill/>
            <a:miter lim="800000"/>
            <a:headEnd/>
            <a:tailEnd/>
          </a:ln>
        </p:spPr>
        <p:txBody>
          <a:bodyPr wrap="square">
            <a:spAutoFit/>
          </a:bodyPr>
          <a:lstStyle/>
          <a:p>
            <a:r>
              <a:rPr lang="en-US" sz="2000" b="1" dirty="0">
                <a:solidFill>
                  <a:schemeClr val="bg1"/>
                </a:solidFill>
                <a:latin typeface="Calibri" panose="020F0502020204030204" pitchFamily="34" charset="0"/>
                <a:cs typeface="Calibri" panose="020F0502020204030204" pitchFamily="34" charset="0"/>
              </a:rPr>
              <a:t>Three Types of Intelligence</a:t>
            </a:r>
          </a:p>
        </p:txBody>
      </p:sp>
    </p:spTree>
    <p:extLst>
      <p:ext uri="{BB962C8B-B14F-4D97-AF65-F5344CB8AC3E}">
        <p14:creationId xmlns:p14="http://schemas.microsoft.com/office/powerpoint/2010/main" val="169581955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54FD59-99B1-5970-51DE-70A3F4119A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E52DFD8-79A3-18CC-4867-1EE8611E4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38ED8-F801-4192-BEC0-3072D7B0E5C9}" type="datetimeFigureOut">
              <a:rPr lang="en-US" smtClean="0"/>
              <a:t>9/22/2023</a:t>
            </a:fld>
            <a:endParaRPr lang="en-US"/>
          </a:p>
        </p:txBody>
      </p:sp>
      <p:sp>
        <p:nvSpPr>
          <p:cNvPr id="5" name="Footer Placeholder 4">
            <a:extLst>
              <a:ext uri="{FF2B5EF4-FFF2-40B4-BE49-F238E27FC236}">
                <a16:creationId xmlns:a16="http://schemas.microsoft.com/office/drawing/2014/main" id="{7B8DF00A-FC7D-2320-5EBF-EFC2402ABE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562E49-703F-43C3-2C96-0417DD29E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84E47-D62A-4F63-B4EC-F0C05090AE32}" type="slidenum">
              <a:rPr lang="en-US" smtClean="0"/>
              <a:t>‹#›</a:t>
            </a:fld>
            <a:endParaRPr lang="en-US"/>
          </a:p>
        </p:txBody>
      </p:sp>
    </p:spTree>
    <p:extLst>
      <p:ext uri="{BB962C8B-B14F-4D97-AF65-F5344CB8AC3E}">
        <p14:creationId xmlns:p14="http://schemas.microsoft.com/office/powerpoint/2010/main" val="243667796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EE4559-9E74-499B-BE2E-A19C60B7BC01}"/>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C2E29D7-2B10-465F-8C1D-553D031D58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D0C03-3962-41CA-A217-6DD2B54FCD1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FD5E4-7FA1-4AA9-943D-ADEA891F0E99}" type="datetimeFigureOut">
              <a:rPr lang="en-US" smtClean="0"/>
              <a:t>9/22/2023</a:t>
            </a:fld>
            <a:endParaRPr lang="en-US" dirty="0"/>
          </a:p>
        </p:txBody>
      </p:sp>
      <p:sp>
        <p:nvSpPr>
          <p:cNvPr id="5" name="Footer Placeholder 4">
            <a:extLst>
              <a:ext uri="{FF2B5EF4-FFF2-40B4-BE49-F238E27FC236}">
                <a16:creationId xmlns:a16="http://schemas.microsoft.com/office/drawing/2014/main" id="{86ED560A-A51B-4F0E-9528-C65E833201C6}"/>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a:p>
            <a:r>
              <a:rPr lang="en-US" dirty="0"/>
              <a:t>Copyright © 2023 by Hartford Funds</a:t>
            </a:r>
          </a:p>
          <a:p>
            <a:endParaRPr lang="en-US" dirty="0"/>
          </a:p>
        </p:txBody>
      </p:sp>
      <p:sp>
        <p:nvSpPr>
          <p:cNvPr id="6" name="Slide Number Placeholder 5">
            <a:extLst>
              <a:ext uri="{FF2B5EF4-FFF2-40B4-BE49-F238E27FC236}">
                <a16:creationId xmlns:a16="http://schemas.microsoft.com/office/drawing/2014/main" id="{9F0C27FA-958F-44BF-8744-EF6EF75695D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33BB4-1B1B-49E5-A32B-BFDFF3B78338}" type="slidenum">
              <a:rPr lang="en-US" smtClean="0"/>
              <a:t>‹#›</a:t>
            </a:fld>
            <a:endParaRPr lang="en-US" dirty="0"/>
          </a:p>
        </p:txBody>
      </p:sp>
      <p:pic>
        <p:nvPicPr>
          <p:cNvPr id="7" name="Picture 6">
            <a:extLst>
              <a:ext uri="{FF2B5EF4-FFF2-40B4-BE49-F238E27FC236}">
                <a16:creationId xmlns:a16="http://schemas.microsoft.com/office/drawing/2014/main" id="{B74A44FF-371F-3D63-623B-980C73C24C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46111" y="0"/>
            <a:ext cx="12238016" cy="655608"/>
          </a:xfrm>
          <a:prstGeom prst="rect">
            <a:avLst/>
          </a:prstGeom>
        </p:spPr>
      </p:pic>
    </p:spTree>
    <p:extLst>
      <p:ext uri="{BB962C8B-B14F-4D97-AF65-F5344CB8AC3E}">
        <p14:creationId xmlns:p14="http://schemas.microsoft.com/office/powerpoint/2010/main" val="298346580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16165C-4B48-5D0D-897E-E855A14AE4BB}"/>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00DA59B4-5F86-86DA-CCD1-50B3290E3796}"/>
              </a:ext>
            </a:extLst>
          </p:cNvPr>
          <p:cNvPicPr>
            <a:picLocks noChangeAspect="1"/>
          </p:cNvPicPr>
          <p:nvPr/>
        </p:nvPicPr>
        <p:blipFill rotWithShape="1">
          <a:blip r:embed="rId3"/>
          <a:srcRect r="1218"/>
          <a:stretch/>
        </p:blipFill>
        <p:spPr>
          <a:xfrm>
            <a:off x="0" y="1240413"/>
            <a:ext cx="12192000" cy="5617587"/>
          </a:xfrm>
          <a:prstGeom prst="rect">
            <a:avLst/>
          </a:prstGeom>
        </p:spPr>
      </p:pic>
      <p:pic>
        <p:nvPicPr>
          <p:cNvPr id="5" name="Picture 4" descr="Hartford Funds Logo&#10;Our benchmark is the investor®">
            <a:extLst>
              <a:ext uri="{FF2B5EF4-FFF2-40B4-BE49-F238E27FC236}">
                <a16:creationId xmlns:a16="http://schemas.microsoft.com/office/drawing/2014/main" id="{03F83767-F01F-7385-0918-ED79CF0F9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4768" y="435365"/>
            <a:ext cx="2215900" cy="414187"/>
          </a:xfrm>
          <a:prstGeom prst="rect">
            <a:avLst/>
          </a:prstGeom>
        </p:spPr>
      </p:pic>
      <p:sp>
        <p:nvSpPr>
          <p:cNvPr id="53" name="Title 1">
            <a:extLst>
              <a:ext uri="{FF2B5EF4-FFF2-40B4-BE49-F238E27FC236}">
                <a16:creationId xmlns:a16="http://schemas.microsoft.com/office/drawing/2014/main" id="{5935E2B0-32B7-413E-A57D-48585FCF7D9D}"/>
              </a:ext>
            </a:extLst>
          </p:cNvPr>
          <p:cNvSpPr txBox="1">
            <a:spLocks/>
          </p:cNvSpPr>
          <p:nvPr/>
        </p:nvSpPr>
        <p:spPr>
          <a:xfrm>
            <a:off x="1030756" y="4189338"/>
            <a:ext cx="3330610" cy="9583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500" b="0" i="0" u="none" strike="noStrike" baseline="30000" dirty="0">
                <a:solidFill>
                  <a:schemeClr val="bg1"/>
                </a:solidFill>
                <a:latin typeface="Open Sans" panose="020B0606030504020204" pitchFamily="34" charset="0"/>
              </a:rPr>
              <a:t>Transfer wisdom, </a:t>
            </a:r>
            <a:br>
              <a:rPr lang="en-US" sz="3500" b="0" i="0" u="none" strike="noStrike" baseline="30000" dirty="0">
                <a:solidFill>
                  <a:schemeClr val="bg1"/>
                </a:solidFill>
                <a:latin typeface="Open Sans" panose="020B0606030504020204" pitchFamily="34" charset="0"/>
              </a:rPr>
            </a:br>
            <a:r>
              <a:rPr lang="en-US" sz="3500" b="0" i="0" u="none" strike="noStrike" baseline="30000" dirty="0">
                <a:solidFill>
                  <a:schemeClr val="bg1"/>
                </a:solidFill>
                <a:latin typeface="Open Sans" panose="020B0606030504020204" pitchFamily="34" charset="0"/>
              </a:rPr>
              <a:t>not just wealth</a:t>
            </a:r>
          </a:p>
        </p:txBody>
      </p:sp>
      <p:sp>
        <p:nvSpPr>
          <p:cNvPr id="7" name="TextBox 6">
            <a:extLst>
              <a:ext uri="{FF2B5EF4-FFF2-40B4-BE49-F238E27FC236}">
                <a16:creationId xmlns:a16="http://schemas.microsoft.com/office/drawing/2014/main" id="{ACCFAB22-87DF-487B-9DED-4A1B15A94762}"/>
              </a:ext>
            </a:extLst>
          </p:cNvPr>
          <p:cNvSpPr txBox="1"/>
          <p:nvPr/>
        </p:nvSpPr>
        <p:spPr>
          <a:xfrm>
            <a:off x="954415" y="5985330"/>
            <a:ext cx="2680218" cy="369332"/>
          </a:xfrm>
          <a:prstGeom prst="rect">
            <a:avLst/>
          </a:prstGeom>
          <a:noFill/>
        </p:spPr>
        <p:txBody>
          <a:bodyPr wrap="square" rtlCol="0">
            <a:spAutoFit/>
          </a:bodyPr>
          <a:lstStyle/>
          <a:p>
            <a:r>
              <a:rPr lang="en-US" sz="9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Created in collaboration with Kathleen Burns Kingsbury, founder of KBK Wealth Connection</a:t>
            </a:r>
          </a:p>
        </p:txBody>
      </p:sp>
      <p:sp>
        <p:nvSpPr>
          <p:cNvPr id="10" name="TextBox 9">
            <a:extLst>
              <a:ext uri="{FF2B5EF4-FFF2-40B4-BE49-F238E27FC236}">
                <a16:creationId xmlns:a16="http://schemas.microsoft.com/office/drawing/2014/main" id="{433C5EF5-1E02-4D8C-0207-616C2F076CD4}"/>
              </a:ext>
            </a:extLst>
          </p:cNvPr>
          <p:cNvSpPr txBox="1"/>
          <p:nvPr/>
        </p:nvSpPr>
        <p:spPr>
          <a:xfrm>
            <a:off x="5694006" y="6499716"/>
            <a:ext cx="6349480" cy="261610"/>
          </a:xfrm>
          <a:prstGeom prst="rect">
            <a:avLst/>
          </a:prstGeom>
          <a:noFill/>
        </p:spPr>
        <p:txBody>
          <a:bodyPr wrap="square">
            <a:spAutoFit/>
          </a:bodyPr>
          <a:lstStyle/>
          <a:p>
            <a:r>
              <a:rPr lang="en-US" sz="1100" dirty="0">
                <a:solidFill>
                  <a:schemeClr val="bg1"/>
                </a:solidFill>
              </a:rPr>
              <a:t>©2023 Hartford Funds</a:t>
            </a:r>
          </a:p>
        </p:txBody>
      </p:sp>
      <p:sp>
        <p:nvSpPr>
          <p:cNvPr id="15" name="Title 14">
            <a:extLst>
              <a:ext uri="{FF2B5EF4-FFF2-40B4-BE49-F238E27FC236}">
                <a16:creationId xmlns:a16="http://schemas.microsoft.com/office/drawing/2014/main" id="{F6F21B74-957C-D3B7-71F5-E7082E53533E}"/>
              </a:ext>
            </a:extLst>
          </p:cNvPr>
          <p:cNvSpPr>
            <a:spLocks noGrp="1"/>
          </p:cNvSpPr>
          <p:nvPr>
            <p:ph type="ctrTitle"/>
          </p:nvPr>
        </p:nvSpPr>
        <p:spPr>
          <a:xfrm>
            <a:off x="954415" y="2350393"/>
            <a:ext cx="3330610" cy="2196371"/>
          </a:xfrm>
        </p:spPr>
        <p:txBody>
          <a:bodyPr anchor="t" anchorCtr="0">
            <a:normAutofit/>
          </a:bodyPr>
          <a:lstStyle/>
          <a:p>
            <a:pPr algn="l"/>
            <a:r>
              <a:rPr lang="en-US" sz="5000" b="1" dirty="0">
                <a:solidFill>
                  <a:schemeClr val="bg1"/>
                </a:solidFill>
                <a:latin typeface="Arial Narrow" panose="020B0606020202030204" pitchFamily="34" charset="0"/>
              </a:rPr>
              <a:t>Family Money Talks</a:t>
            </a:r>
          </a:p>
        </p:txBody>
      </p:sp>
      <p:sp>
        <p:nvSpPr>
          <p:cNvPr id="6" name="Slide Number Placeholder 3">
            <a:extLst>
              <a:ext uri="{FF2B5EF4-FFF2-40B4-BE49-F238E27FC236}">
                <a16:creationId xmlns:a16="http://schemas.microsoft.com/office/drawing/2014/main" id="{18A3FB95-F2DD-4AF6-92C6-A37DBED09898}"/>
              </a:ext>
            </a:extLst>
          </p:cNvPr>
          <p:cNvSpPr>
            <a:spLocks noGrp="1"/>
          </p:cNvSpPr>
          <p:nvPr>
            <p:ph type="sldNum" sz="quarter" idx="12"/>
          </p:nvPr>
        </p:nvSpPr>
        <p:spPr/>
        <p:txBody>
          <a:bodyPr/>
          <a:lstStyle/>
          <a:p>
            <a:fld id="{52E62140-FB5D-204A-81D6-4F5C96E28D51}" type="slidenum">
              <a:rPr lang="en-US" smtClean="0">
                <a:solidFill>
                  <a:schemeClr val="bg1"/>
                </a:solidFill>
              </a:rPr>
              <a:pPr/>
              <a:t>1</a:t>
            </a:fld>
            <a:endParaRPr lang="en-US" dirty="0">
              <a:solidFill>
                <a:schemeClr val="bg1"/>
              </a:solidFill>
            </a:endParaRPr>
          </a:p>
        </p:txBody>
      </p:sp>
    </p:spTree>
    <p:extLst>
      <p:ext uri="{BB962C8B-B14F-4D97-AF65-F5344CB8AC3E}">
        <p14:creationId xmlns:p14="http://schemas.microsoft.com/office/powerpoint/2010/main" val="162133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A540D-6EF0-5993-6D80-8F0B6DB5C84A}"/>
              </a:ext>
            </a:extLst>
          </p:cNvPr>
          <p:cNvSpPr>
            <a:spLocks noGrp="1"/>
          </p:cNvSpPr>
          <p:nvPr>
            <p:ph type="title"/>
          </p:nvPr>
        </p:nvSpPr>
        <p:spPr>
          <a:xfrm>
            <a:off x="1981200" y="867299"/>
            <a:ext cx="8229600" cy="1143000"/>
          </a:xfrm>
        </p:spPr>
        <p:txBody>
          <a:bodyPr>
            <a:normAutofit fontScale="90000"/>
          </a:bodyPr>
          <a:lstStyle/>
          <a:p>
            <a:r>
              <a:rPr lang="en-US" b="1" dirty="0"/>
              <a:t>Common Myths About Holding </a:t>
            </a:r>
            <a:br>
              <a:rPr lang="en-US" b="1" dirty="0"/>
            </a:br>
            <a:r>
              <a:rPr lang="en-US" b="1" dirty="0"/>
              <a:t>Family Money Talks</a:t>
            </a:r>
          </a:p>
        </p:txBody>
      </p:sp>
      <p:sp>
        <p:nvSpPr>
          <p:cNvPr id="3" name="Content Placeholder 2">
            <a:extLst>
              <a:ext uri="{FF2B5EF4-FFF2-40B4-BE49-F238E27FC236}">
                <a16:creationId xmlns:a16="http://schemas.microsoft.com/office/drawing/2014/main" id="{54A6ABAE-6417-DED4-939D-F8A5A2D57EFB}"/>
              </a:ext>
            </a:extLst>
          </p:cNvPr>
          <p:cNvSpPr>
            <a:spLocks noGrp="1"/>
          </p:cNvSpPr>
          <p:nvPr>
            <p:ph idx="1"/>
          </p:nvPr>
        </p:nvSpPr>
        <p:spPr>
          <a:xfrm>
            <a:off x="609600" y="2468880"/>
            <a:ext cx="5340531" cy="4012884"/>
          </a:xfrm>
        </p:spPr>
        <p:txBody>
          <a:bodyPr>
            <a:normAutofit/>
          </a:bodyPr>
          <a:lstStyle/>
          <a:p>
            <a:pPr>
              <a:buClr>
                <a:srgbClr val="009455"/>
              </a:buClr>
              <a:buFont typeface="Wingdings" panose="05000000000000000000" pitchFamily="2" charset="2"/>
              <a:buChar char="§"/>
            </a:pPr>
            <a:r>
              <a:rPr lang="en-US" dirty="0"/>
              <a:t>The next generation will become unmotivated and entitled</a:t>
            </a:r>
          </a:p>
          <a:p>
            <a:pPr>
              <a:buClr>
                <a:srgbClr val="009455"/>
              </a:buClr>
              <a:buFont typeface="Wingdings" panose="05000000000000000000" pitchFamily="2" charset="2"/>
              <a:buChar char="§"/>
            </a:pPr>
            <a:r>
              <a:rPr lang="en-US" dirty="0"/>
              <a:t>We’ll lose control of our finances </a:t>
            </a:r>
          </a:p>
          <a:p>
            <a:pPr>
              <a:buClr>
                <a:srgbClr val="009455"/>
              </a:buClr>
              <a:buFont typeface="Wingdings" panose="05000000000000000000" pitchFamily="2" charset="2"/>
              <a:buChar char="§"/>
            </a:pPr>
            <a:r>
              <a:rPr lang="en-US" dirty="0"/>
              <a:t>It’ll change our relationship</a:t>
            </a:r>
          </a:p>
        </p:txBody>
      </p:sp>
      <p:sp>
        <p:nvSpPr>
          <p:cNvPr id="5" name="Slide Number Placeholder 3">
            <a:extLst>
              <a:ext uri="{FF2B5EF4-FFF2-40B4-BE49-F238E27FC236}">
                <a16:creationId xmlns:a16="http://schemas.microsoft.com/office/drawing/2014/main" id="{FAF93F12-9C8C-5C41-7CC5-B6C70595EF42}"/>
              </a:ext>
            </a:extLst>
          </p:cNvPr>
          <p:cNvSpPr>
            <a:spLocks noGrp="1"/>
          </p:cNvSpPr>
          <p:nvPr>
            <p:ph type="sldNum" sz="quarter" idx="12"/>
          </p:nvPr>
        </p:nvSpPr>
        <p:spPr>
          <a:xfrm>
            <a:off x="8229599" y="6356351"/>
            <a:ext cx="3507377" cy="365125"/>
          </a:xfrm>
        </p:spPr>
        <p:txBody>
          <a:bodyPr vert="horz" lIns="0" tIns="0" rIns="0" bIns="0" rtlCol="0" anchor="ctr"/>
          <a:lstStyle/>
          <a:p>
            <a:fld id="{52E62140-FB5D-204A-81D6-4F5C96E28D51}" type="slidenum">
              <a:rPr lang="en-US" smtClean="0"/>
              <a:t>10</a:t>
            </a:fld>
            <a:endParaRPr lang="en-US" dirty="0"/>
          </a:p>
        </p:txBody>
      </p:sp>
      <p:sp>
        <p:nvSpPr>
          <p:cNvPr id="6" name="TextBox 5">
            <a:extLst>
              <a:ext uri="{FF2B5EF4-FFF2-40B4-BE49-F238E27FC236}">
                <a16:creationId xmlns:a16="http://schemas.microsoft.com/office/drawing/2014/main" id="{3AECE4EB-55D1-8878-250B-4DCF904503D1}"/>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pic>
        <p:nvPicPr>
          <p:cNvPr id="7" name="Picture 6">
            <a:extLst>
              <a:ext uri="{FF2B5EF4-FFF2-40B4-BE49-F238E27FC236}">
                <a16:creationId xmlns:a16="http://schemas.microsoft.com/office/drawing/2014/main" id="{21B7E143-13F6-8F4F-BBFB-3F5250040A1E}"/>
              </a:ext>
            </a:extLst>
          </p:cNvPr>
          <p:cNvPicPr>
            <a:picLocks noChangeAspect="1"/>
          </p:cNvPicPr>
          <p:nvPr/>
        </p:nvPicPr>
        <p:blipFill>
          <a:blip r:embed="rId3"/>
          <a:stretch>
            <a:fillRect/>
          </a:stretch>
        </p:blipFill>
        <p:spPr>
          <a:xfrm>
            <a:off x="6096000" y="2326272"/>
            <a:ext cx="5303520" cy="3817620"/>
          </a:xfrm>
          <a:prstGeom prst="rect">
            <a:avLst/>
          </a:prstGeom>
        </p:spPr>
      </p:pic>
    </p:spTree>
    <p:extLst>
      <p:ext uri="{BB962C8B-B14F-4D97-AF65-F5344CB8AC3E}">
        <p14:creationId xmlns:p14="http://schemas.microsoft.com/office/powerpoint/2010/main" val="25384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A540D-6EF0-5993-6D80-8F0B6DB5C84A}"/>
              </a:ext>
            </a:extLst>
          </p:cNvPr>
          <p:cNvSpPr>
            <a:spLocks noGrp="1"/>
          </p:cNvSpPr>
          <p:nvPr>
            <p:ph type="title"/>
          </p:nvPr>
        </p:nvSpPr>
        <p:spPr>
          <a:xfrm>
            <a:off x="1981200" y="985833"/>
            <a:ext cx="8229600" cy="1143000"/>
          </a:xfrm>
        </p:spPr>
        <p:txBody>
          <a:bodyPr>
            <a:normAutofit/>
          </a:bodyPr>
          <a:lstStyle/>
          <a:p>
            <a:r>
              <a:rPr lang="en-US" b="1" dirty="0"/>
              <a:t>Benefits of Family Money Talks</a:t>
            </a:r>
          </a:p>
        </p:txBody>
      </p:sp>
      <p:sp>
        <p:nvSpPr>
          <p:cNvPr id="3" name="Content Placeholder 2">
            <a:extLst>
              <a:ext uri="{FF2B5EF4-FFF2-40B4-BE49-F238E27FC236}">
                <a16:creationId xmlns:a16="http://schemas.microsoft.com/office/drawing/2014/main" id="{54A6ABAE-6417-DED4-939D-F8A5A2D57EFB}"/>
              </a:ext>
            </a:extLst>
          </p:cNvPr>
          <p:cNvSpPr>
            <a:spLocks noGrp="1"/>
          </p:cNvSpPr>
          <p:nvPr>
            <p:ph idx="1"/>
          </p:nvPr>
        </p:nvSpPr>
        <p:spPr>
          <a:xfrm>
            <a:off x="6363787" y="2383970"/>
            <a:ext cx="4798424" cy="4150044"/>
          </a:xfrm>
        </p:spPr>
        <p:txBody>
          <a:bodyPr>
            <a:normAutofit/>
          </a:bodyPr>
          <a:lstStyle/>
          <a:p>
            <a:pPr>
              <a:spcBef>
                <a:spcPts val="24"/>
              </a:spcBef>
              <a:buClr>
                <a:srgbClr val="009455"/>
              </a:buClr>
              <a:buFont typeface="Wingdings" panose="05000000000000000000" pitchFamily="2" charset="2"/>
              <a:buChar char="§"/>
            </a:pPr>
            <a:r>
              <a:rPr lang="en-US" dirty="0"/>
              <a:t>Help the next generation to be financially fit</a:t>
            </a:r>
          </a:p>
          <a:p>
            <a:pPr>
              <a:spcBef>
                <a:spcPts val="24"/>
              </a:spcBef>
              <a:buClr>
                <a:srgbClr val="009455"/>
              </a:buClr>
              <a:buFont typeface="Wingdings" panose="05000000000000000000" pitchFamily="2" charset="2"/>
              <a:buChar char="§"/>
            </a:pPr>
            <a:r>
              <a:rPr lang="en-US" dirty="0"/>
              <a:t>Discuss family members' values and hopes for the future</a:t>
            </a:r>
          </a:p>
          <a:p>
            <a:pPr>
              <a:spcBef>
                <a:spcPts val="24"/>
              </a:spcBef>
              <a:buClr>
                <a:srgbClr val="009455"/>
              </a:buClr>
              <a:buFont typeface="Wingdings" panose="05000000000000000000" pitchFamily="2" charset="2"/>
              <a:buChar char="§"/>
            </a:pPr>
            <a:r>
              <a:rPr lang="en-US" dirty="0"/>
              <a:t>Transfer wisdom, not just wealth</a:t>
            </a:r>
          </a:p>
        </p:txBody>
      </p:sp>
      <p:sp>
        <p:nvSpPr>
          <p:cNvPr id="7" name="Slide Number Placeholder 3">
            <a:extLst>
              <a:ext uri="{FF2B5EF4-FFF2-40B4-BE49-F238E27FC236}">
                <a16:creationId xmlns:a16="http://schemas.microsoft.com/office/drawing/2014/main" id="{6EFEFD20-BAC6-41C4-A3F1-7301D819F242}"/>
              </a:ext>
            </a:extLst>
          </p:cNvPr>
          <p:cNvSpPr>
            <a:spLocks noGrp="1"/>
          </p:cNvSpPr>
          <p:nvPr>
            <p:ph type="sldNum" sz="quarter" idx="12"/>
          </p:nvPr>
        </p:nvSpPr>
        <p:spPr>
          <a:xfrm>
            <a:off x="8229599" y="6356351"/>
            <a:ext cx="3507377" cy="365125"/>
          </a:xfrm>
        </p:spPr>
        <p:txBody>
          <a:bodyPr vert="horz" lIns="0" tIns="0" rIns="0" bIns="0" rtlCol="0" anchor="ctr"/>
          <a:lstStyle/>
          <a:p>
            <a:fld id="{52E62140-FB5D-204A-81D6-4F5C96E28D51}" type="slidenum">
              <a:rPr lang="en-US" smtClean="0"/>
              <a:t>11</a:t>
            </a:fld>
            <a:endParaRPr lang="en-US" dirty="0"/>
          </a:p>
        </p:txBody>
      </p:sp>
      <p:sp>
        <p:nvSpPr>
          <p:cNvPr id="5" name="TextBox 4">
            <a:extLst>
              <a:ext uri="{FF2B5EF4-FFF2-40B4-BE49-F238E27FC236}">
                <a16:creationId xmlns:a16="http://schemas.microsoft.com/office/drawing/2014/main" id="{E360E8E0-AF7F-0C4C-791D-9B246D632155}"/>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pic>
        <p:nvPicPr>
          <p:cNvPr id="6" name="Picture 5">
            <a:extLst>
              <a:ext uri="{FF2B5EF4-FFF2-40B4-BE49-F238E27FC236}">
                <a16:creationId xmlns:a16="http://schemas.microsoft.com/office/drawing/2014/main" id="{B5C5EABE-EA61-8AA7-5320-258C092E5737}"/>
              </a:ext>
            </a:extLst>
          </p:cNvPr>
          <p:cNvPicPr>
            <a:picLocks noChangeAspect="1"/>
          </p:cNvPicPr>
          <p:nvPr/>
        </p:nvPicPr>
        <p:blipFill>
          <a:blip r:embed="rId3"/>
          <a:stretch>
            <a:fillRect/>
          </a:stretch>
        </p:blipFill>
        <p:spPr>
          <a:xfrm>
            <a:off x="800100" y="2560799"/>
            <a:ext cx="5189220" cy="3467100"/>
          </a:xfrm>
          <a:prstGeom prst="rect">
            <a:avLst/>
          </a:prstGeom>
        </p:spPr>
      </p:pic>
    </p:spTree>
    <p:extLst>
      <p:ext uri="{BB962C8B-B14F-4D97-AF65-F5344CB8AC3E}">
        <p14:creationId xmlns:p14="http://schemas.microsoft.com/office/powerpoint/2010/main" val="17119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27E27BB-2C6A-4C99-AEBD-EAD605703DD1}"/>
              </a:ext>
            </a:extLst>
          </p:cNvPr>
          <p:cNvSpPr txBox="1">
            <a:spLocks/>
          </p:cNvSpPr>
          <p:nvPr/>
        </p:nvSpPr>
        <p:spPr>
          <a:xfrm>
            <a:off x="1538240" y="2527640"/>
            <a:ext cx="3237009" cy="3692028"/>
          </a:xfrm>
          <a:prstGeom prst="rect">
            <a:avLst/>
          </a:prstGeom>
          <a:noFill/>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pPr>
            <a:r>
              <a:rPr lang="en-US" sz="4000" b="1" dirty="0"/>
              <a:t>The Reality of Not Having Family Money Talks</a:t>
            </a:r>
          </a:p>
        </p:txBody>
      </p:sp>
      <p:sp>
        <p:nvSpPr>
          <p:cNvPr id="13" name="Slide Number Placeholder 3">
            <a:extLst>
              <a:ext uri="{FF2B5EF4-FFF2-40B4-BE49-F238E27FC236}">
                <a16:creationId xmlns:a16="http://schemas.microsoft.com/office/drawing/2014/main" id="{2DE901AC-DC2E-4655-BE5E-C62B8EDE13FF}"/>
              </a:ext>
            </a:extLst>
          </p:cNvPr>
          <p:cNvSpPr>
            <a:spLocks noGrp="1"/>
          </p:cNvSpPr>
          <p:nvPr>
            <p:ph type="sldNum" sz="quarter" idx="12"/>
          </p:nvPr>
        </p:nvSpPr>
        <p:spPr>
          <a:xfrm>
            <a:off x="8229599" y="6356351"/>
            <a:ext cx="3446003" cy="365125"/>
          </a:xfrm>
        </p:spPr>
        <p:txBody>
          <a:bodyPr vert="horz" lIns="0" tIns="0" rIns="0" bIns="0" rtlCol="0" anchor="ctr"/>
          <a:lstStyle/>
          <a:p>
            <a:fld id="{52E62140-FB5D-204A-81D6-4F5C96E28D51}" type="slidenum">
              <a:rPr lang="en-US" smtClean="0"/>
              <a:t>12</a:t>
            </a:fld>
            <a:endParaRPr lang="en-US" dirty="0"/>
          </a:p>
        </p:txBody>
      </p:sp>
      <p:sp>
        <p:nvSpPr>
          <p:cNvPr id="2" name="TextBox 1">
            <a:extLst>
              <a:ext uri="{FF2B5EF4-FFF2-40B4-BE49-F238E27FC236}">
                <a16:creationId xmlns:a16="http://schemas.microsoft.com/office/drawing/2014/main" id="{6A595291-1045-F95C-1AA9-4EC641036890}"/>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pic>
        <p:nvPicPr>
          <p:cNvPr id="3" name="Picture 2">
            <a:extLst>
              <a:ext uri="{FF2B5EF4-FFF2-40B4-BE49-F238E27FC236}">
                <a16:creationId xmlns:a16="http://schemas.microsoft.com/office/drawing/2014/main" id="{622A6D5F-3470-B2FE-315B-86B9443A171C}"/>
              </a:ext>
            </a:extLst>
          </p:cNvPr>
          <p:cNvPicPr>
            <a:picLocks noChangeAspect="1"/>
          </p:cNvPicPr>
          <p:nvPr/>
        </p:nvPicPr>
        <p:blipFill>
          <a:blip r:embed="rId3"/>
          <a:stretch>
            <a:fillRect/>
          </a:stretch>
        </p:blipFill>
        <p:spPr>
          <a:xfrm>
            <a:off x="5676900" y="990600"/>
            <a:ext cx="4351020" cy="5128260"/>
          </a:xfrm>
          <a:prstGeom prst="rect">
            <a:avLst/>
          </a:prstGeom>
        </p:spPr>
      </p:pic>
    </p:spTree>
    <p:extLst>
      <p:ext uri="{BB962C8B-B14F-4D97-AF65-F5344CB8AC3E}">
        <p14:creationId xmlns:p14="http://schemas.microsoft.com/office/powerpoint/2010/main" val="2775220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74C4D5-85B4-6DC6-633A-B104860FCBF0}"/>
              </a:ext>
            </a:extLst>
          </p:cNvPr>
          <p:cNvPicPr>
            <a:picLocks noChangeAspect="1"/>
          </p:cNvPicPr>
          <p:nvPr/>
        </p:nvPicPr>
        <p:blipFill rotWithShape="1">
          <a:blip r:embed="rId3"/>
          <a:srcRect b="1639"/>
          <a:stretch/>
        </p:blipFill>
        <p:spPr>
          <a:xfrm>
            <a:off x="0" y="0"/>
            <a:ext cx="12192000" cy="6858000"/>
          </a:xfrm>
          <a:prstGeom prst="rect">
            <a:avLst/>
          </a:prstGeom>
        </p:spPr>
      </p:pic>
      <p:sp>
        <p:nvSpPr>
          <p:cNvPr id="12" name="Slide Number Placeholder 3">
            <a:extLst>
              <a:ext uri="{FF2B5EF4-FFF2-40B4-BE49-F238E27FC236}">
                <a16:creationId xmlns:a16="http://schemas.microsoft.com/office/drawing/2014/main" id="{A76C5A4F-23BE-4DD2-A9FA-34289CC60064}"/>
              </a:ext>
            </a:extLst>
          </p:cNvPr>
          <p:cNvSpPr>
            <a:spLocks noGrp="1"/>
          </p:cNvSpPr>
          <p:nvPr>
            <p:ph type="sldNum" sz="quarter" idx="12"/>
          </p:nvPr>
        </p:nvSpPr>
        <p:spPr>
          <a:xfrm>
            <a:off x="8229599" y="6356351"/>
            <a:ext cx="3491345" cy="365125"/>
          </a:xfrm>
        </p:spPr>
        <p:txBody>
          <a:bodyPr vert="horz" lIns="0" tIns="0" rIns="0" bIns="0" rtlCol="0" anchor="ctr"/>
          <a:lstStyle/>
          <a:p>
            <a:fld id="{52E62140-FB5D-204A-81D6-4F5C96E28D51}" type="slidenum">
              <a:rPr lang="en-US" smtClean="0"/>
              <a:t>13</a:t>
            </a:fld>
            <a:endParaRPr lang="en-US" dirty="0"/>
          </a:p>
        </p:txBody>
      </p:sp>
      <p:sp>
        <p:nvSpPr>
          <p:cNvPr id="5" name="Rectangle 4">
            <a:extLst>
              <a:ext uri="{FF2B5EF4-FFF2-40B4-BE49-F238E27FC236}">
                <a16:creationId xmlns:a16="http://schemas.microsoft.com/office/drawing/2014/main" id="{0137ADD5-528C-4DDE-8845-59785642A1D2}"/>
              </a:ext>
              <a:ext uri="{C183D7F6-B498-43B3-948B-1728B52AA6E4}">
                <adec:decorative xmlns:adec="http://schemas.microsoft.com/office/drawing/2017/decorative" val="1"/>
              </a:ext>
            </a:extLst>
          </p:cNvPr>
          <p:cNvSpPr/>
          <p:nvPr/>
        </p:nvSpPr>
        <p:spPr>
          <a:xfrm>
            <a:off x="0" y="2792014"/>
            <a:ext cx="3927021" cy="1330950"/>
          </a:xfrm>
          <a:prstGeom prst="rect">
            <a:avLst/>
          </a:prstGeom>
          <a:blipFill dpi="0" rotWithShape="1">
            <a:blip r:embed="rId4">
              <a:alphaModFix amt="9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7EF1BAD-6332-4B7C-9A8B-09FC7ABB4242}"/>
              </a:ext>
            </a:extLst>
          </p:cNvPr>
          <p:cNvSpPr txBox="1">
            <a:spLocks/>
          </p:cNvSpPr>
          <p:nvPr/>
        </p:nvSpPr>
        <p:spPr>
          <a:xfrm>
            <a:off x="822875" y="3022636"/>
            <a:ext cx="3505200" cy="990600"/>
          </a:xfrm>
          <a:prstGeom prst="rect">
            <a:avLst/>
          </a:prstGeom>
        </p:spPr>
        <p:txBody>
          <a:bodyPr>
            <a:noAutofit/>
          </a:bodyPr>
          <a:lstStyle>
            <a:lvl1pPr algn="l" rtl="0" fontAlgn="base">
              <a:spcBef>
                <a:spcPct val="0"/>
              </a:spcBef>
              <a:spcAft>
                <a:spcPct val="0"/>
              </a:spcAft>
              <a:defRPr sz="3500">
                <a:solidFill>
                  <a:schemeClr val="tx1"/>
                </a:solidFill>
                <a:latin typeface="Arial" pitchFamily="34" charset="0"/>
                <a:ea typeface="+mj-ea"/>
                <a:cs typeface="Arial" pitchFamily="34" charset="0"/>
              </a:defRPr>
            </a:lvl1pPr>
            <a:lvl2pPr algn="l" rtl="0" fontAlgn="base">
              <a:spcBef>
                <a:spcPct val="0"/>
              </a:spcBef>
              <a:spcAft>
                <a:spcPct val="0"/>
              </a:spcAft>
              <a:defRPr sz="3500">
                <a:solidFill>
                  <a:schemeClr val="tx1"/>
                </a:solidFill>
                <a:latin typeface="Arial" charset="0"/>
                <a:cs typeface="Arial" charset="0"/>
              </a:defRPr>
            </a:lvl2pPr>
            <a:lvl3pPr algn="l" rtl="0" fontAlgn="base">
              <a:spcBef>
                <a:spcPct val="0"/>
              </a:spcBef>
              <a:spcAft>
                <a:spcPct val="0"/>
              </a:spcAft>
              <a:defRPr sz="3500">
                <a:solidFill>
                  <a:schemeClr val="tx1"/>
                </a:solidFill>
                <a:latin typeface="Arial" charset="0"/>
                <a:cs typeface="Arial" charset="0"/>
              </a:defRPr>
            </a:lvl3pPr>
            <a:lvl4pPr algn="l" rtl="0" fontAlgn="base">
              <a:spcBef>
                <a:spcPct val="0"/>
              </a:spcBef>
              <a:spcAft>
                <a:spcPct val="0"/>
              </a:spcAft>
              <a:defRPr sz="3500">
                <a:solidFill>
                  <a:schemeClr val="tx1"/>
                </a:solidFill>
                <a:latin typeface="Arial" charset="0"/>
                <a:cs typeface="Arial" charset="0"/>
              </a:defRPr>
            </a:lvl4pPr>
            <a:lvl5pPr algn="l" rtl="0" fontAlgn="base">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a:lstStyle>
          <a:p>
            <a:pPr>
              <a:lnSpc>
                <a:spcPts val="3300"/>
              </a:lnSpc>
            </a:pPr>
            <a:r>
              <a:rPr lang="en-US" sz="3200" b="1" kern="0" dirty="0">
                <a:solidFill>
                  <a:schemeClr val="bg1"/>
                </a:solidFill>
                <a:latin typeface="Calibri" panose="020F0502020204030204" pitchFamily="34" charset="0"/>
              </a:rPr>
              <a:t>Three Types of Intelligence</a:t>
            </a:r>
          </a:p>
        </p:txBody>
      </p:sp>
      <p:sp>
        <p:nvSpPr>
          <p:cNvPr id="2" name="TextBox 1">
            <a:extLst>
              <a:ext uri="{FF2B5EF4-FFF2-40B4-BE49-F238E27FC236}">
                <a16:creationId xmlns:a16="http://schemas.microsoft.com/office/drawing/2014/main" id="{14E58959-E280-A3FC-0F34-FFB9BCCFC554}"/>
              </a:ext>
            </a:extLst>
          </p:cNvPr>
          <p:cNvSpPr txBox="1"/>
          <p:nvPr/>
        </p:nvSpPr>
        <p:spPr>
          <a:xfrm>
            <a:off x="5169159" y="6459866"/>
            <a:ext cx="6120880" cy="261610"/>
          </a:xfrm>
          <a:prstGeom prst="rect">
            <a:avLst/>
          </a:prstGeom>
          <a:noFill/>
        </p:spPr>
        <p:txBody>
          <a:bodyPr wrap="square">
            <a:spAutoFit/>
          </a:bodyPr>
          <a:lstStyle/>
          <a:p>
            <a:r>
              <a:rPr lang="en-US" sz="1100" dirty="0">
                <a:solidFill>
                  <a:schemeClr val="bg1"/>
                </a:solidFill>
              </a:rPr>
              <a:t>©2023 Hartford Funds</a:t>
            </a:r>
          </a:p>
        </p:txBody>
      </p:sp>
    </p:spTree>
    <p:extLst>
      <p:ext uri="{BB962C8B-B14F-4D97-AF65-F5344CB8AC3E}">
        <p14:creationId xmlns:p14="http://schemas.microsoft.com/office/powerpoint/2010/main" val="3794359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CFD91DC-8961-415B-99C9-D881BE96F3BA}"/>
              </a:ext>
            </a:extLst>
          </p:cNvPr>
          <p:cNvSpPr txBox="1"/>
          <p:nvPr/>
        </p:nvSpPr>
        <p:spPr>
          <a:xfrm>
            <a:off x="2452425" y="4367734"/>
            <a:ext cx="1828257" cy="813866"/>
          </a:xfrm>
          <a:prstGeom prst="rect">
            <a:avLst/>
          </a:prstGeom>
          <a:noFill/>
        </p:spPr>
        <p:txBody>
          <a:bodyPr wrap="square" lIns="0" tIns="0" rIns="0" bIns="0" rtlCol="0">
            <a:noAutofit/>
          </a:bodyPr>
          <a:lstStyle/>
          <a:p>
            <a:pPr algn="ctr"/>
            <a:r>
              <a:rPr lang="en-US" sz="2800" b="1" dirty="0">
                <a:cs typeface="Arial"/>
              </a:rPr>
              <a:t>Financial</a:t>
            </a:r>
          </a:p>
          <a:p>
            <a:pPr algn="ctr"/>
            <a:r>
              <a:rPr lang="en-US" sz="2800" b="1" dirty="0">
                <a:cs typeface="Arial"/>
              </a:rPr>
              <a:t>Intelligence</a:t>
            </a:r>
          </a:p>
        </p:txBody>
      </p:sp>
      <p:sp>
        <p:nvSpPr>
          <p:cNvPr id="11" name="TextBox 10">
            <a:extLst>
              <a:ext uri="{FF2B5EF4-FFF2-40B4-BE49-F238E27FC236}">
                <a16:creationId xmlns:a16="http://schemas.microsoft.com/office/drawing/2014/main" id="{F0C3CAF5-9C28-48EE-AB1C-32A1C1441335}"/>
              </a:ext>
            </a:extLst>
          </p:cNvPr>
          <p:cNvSpPr txBox="1"/>
          <p:nvPr/>
        </p:nvSpPr>
        <p:spPr>
          <a:xfrm>
            <a:off x="5199391" y="4372522"/>
            <a:ext cx="1828257" cy="809078"/>
          </a:xfrm>
          <a:prstGeom prst="rect">
            <a:avLst/>
          </a:prstGeom>
          <a:noFill/>
        </p:spPr>
        <p:txBody>
          <a:bodyPr wrap="square" lIns="0" tIns="0" rIns="0" bIns="0" rtlCol="0">
            <a:noAutofit/>
          </a:bodyPr>
          <a:lstStyle/>
          <a:p>
            <a:pPr algn="ctr"/>
            <a:r>
              <a:rPr lang="en-US" sz="2800" b="1" dirty="0">
                <a:cs typeface="Arial"/>
              </a:rPr>
              <a:t>Emotional</a:t>
            </a:r>
          </a:p>
          <a:p>
            <a:pPr algn="ctr"/>
            <a:r>
              <a:rPr lang="en-US" sz="2800" b="1" dirty="0">
                <a:cs typeface="Arial"/>
              </a:rPr>
              <a:t>Intelligence</a:t>
            </a:r>
          </a:p>
        </p:txBody>
      </p:sp>
      <p:sp>
        <p:nvSpPr>
          <p:cNvPr id="12" name="TextBox 11">
            <a:extLst>
              <a:ext uri="{FF2B5EF4-FFF2-40B4-BE49-F238E27FC236}">
                <a16:creationId xmlns:a16="http://schemas.microsoft.com/office/drawing/2014/main" id="{7777F2BE-D0C4-466B-B4C9-C8622139B24C}"/>
              </a:ext>
            </a:extLst>
          </p:cNvPr>
          <p:cNvSpPr txBox="1"/>
          <p:nvPr/>
        </p:nvSpPr>
        <p:spPr>
          <a:xfrm>
            <a:off x="7947865" y="4353856"/>
            <a:ext cx="1782289" cy="827744"/>
          </a:xfrm>
          <a:prstGeom prst="rect">
            <a:avLst/>
          </a:prstGeom>
          <a:noFill/>
        </p:spPr>
        <p:txBody>
          <a:bodyPr wrap="square" lIns="0" tIns="0" rIns="0" bIns="0" rtlCol="0">
            <a:noAutofit/>
          </a:bodyPr>
          <a:lstStyle/>
          <a:p>
            <a:pPr algn="ctr"/>
            <a:r>
              <a:rPr lang="en-US" sz="2800" b="1" dirty="0">
                <a:cs typeface="Arial"/>
              </a:rPr>
              <a:t>Family</a:t>
            </a:r>
          </a:p>
          <a:p>
            <a:pPr algn="ctr"/>
            <a:r>
              <a:rPr lang="en-US" sz="2800" b="1" dirty="0">
                <a:cs typeface="Arial"/>
              </a:rPr>
              <a:t>Intelligence</a:t>
            </a:r>
          </a:p>
        </p:txBody>
      </p:sp>
      <p:sp>
        <p:nvSpPr>
          <p:cNvPr id="28" name="Slide Number Placeholder 3">
            <a:extLst>
              <a:ext uri="{FF2B5EF4-FFF2-40B4-BE49-F238E27FC236}">
                <a16:creationId xmlns:a16="http://schemas.microsoft.com/office/drawing/2014/main" id="{068B99CE-B14D-497E-90B3-ECA4BF694A34}"/>
              </a:ext>
            </a:extLst>
          </p:cNvPr>
          <p:cNvSpPr>
            <a:spLocks noGrp="1"/>
          </p:cNvSpPr>
          <p:nvPr>
            <p:ph type="sldNum" sz="quarter" idx="12"/>
          </p:nvPr>
        </p:nvSpPr>
        <p:spPr/>
        <p:txBody>
          <a:bodyPr vert="horz" lIns="0" tIns="0" rIns="0" bIns="0" rtlCol="0" anchor="ctr"/>
          <a:lstStyle/>
          <a:p>
            <a:fld id="{52E62140-FB5D-204A-81D6-4F5C96E28D51}" type="slidenum">
              <a:rPr lang="en-US" smtClean="0"/>
              <a:t>14</a:t>
            </a:fld>
            <a:endParaRPr lang="en-US" dirty="0"/>
          </a:p>
        </p:txBody>
      </p:sp>
      <p:sp>
        <p:nvSpPr>
          <p:cNvPr id="2" name="TextBox 1">
            <a:extLst>
              <a:ext uri="{FF2B5EF4-FFF2-40B4-BE49-F238E27FC236}">
                <a16:creationId xmlns:a16="http://schemas.microsoft.com/office/drawing/2014/main" id="{D9282927-BB90-439E-EFDA-41D9D2797E1A}"/>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pic>
        <p:nvPicPr>
          <p:cNvPr id="3" name="Picture 2">
            <a:extLst>
              <a:ext uri="{FF2B5EF4-FFF2-40B4-BE49-F238E27FC236}">
                <a16:creationId xmlns:a16="http://schemas.microsoft.com/office/drawing/2014/main" id="{7A97058E-6980-885C-B828-6FFC7045E4E9}"/>
              </a:ext>
            </a:extLst>
          </p:cNvPr>
          <p:cNvPicPr>
            <a:picLocks noChangeAspect="1"/>
          </p:cNvPicPr>
          <p:nvPr/>
        </p:nvPicPr>
        <p:blipFill>
          <a:blip r:embed="rId3"/>
          <a:stretch>
            <a:fillRect/>
          </a:stretch>
        </p:blipFill>
        <p:spPr>
          <a:xfrm>
            <a:off x="2452425" y="2209800"/>
            <a:ext cx="1828800" cy="2087880"/>
          </a:xfrm>
          <a:prstGeom prst="rect">
            <a:avLst/>
          </a:prstGeom>
        </p:spPr>
      </p:pic>
      <p:pic>
        <p:nvPicPr>
          <p:cNvPr id="4" name="Picture 3">
            <a:extLst>
              <a:ext uri="{FF2B5EF4-FFF2-40B4-BE49-F238E27FC236}">
                <a16:creationId xmlns:a16="http://schemas.microsoft.com/office/drawing/2014/main" id="{61CA174C-850B-B13E-D572-36E4A3FD3A2E}"/>
              </a:ext>
            </a:extLst>
          </p:cNvPr>
          <p:cNvPicPr>
            <a:picLocks noChangeAspect="1"/>
          </p:cNvPicPr>
          <p:nvPr/>
        </p:nvPicPr>
        <p:blipFill>
          <a:blip r:embed="rId4"/>
          <a:stretch>
            <a:fillRect/>
          </a:stretch>
        </p:blipFill>
        <p:spPr>
          <a:xfrm>
            <a:off x="5199391" y="2222303"/>
            <a:ext cx="1828800" cy="2087880"/>
          </a:xfrm>
          <a:prstGeom prst="rect">
            <a:avLst/>
          </a:prstGeom>
        </p:spPr>
      </p:pic>
      <p:pic>
        <p:nvPicPr>
          <p:cNvPr id="5" name="Picture 4">
            <a:extLst>
              <a:ext uri="{FF2B5EF4-FFF2-40B4-BE49-F238E27FC236}">
                <a16:creationId xmlns:a16="http://schemas.microsoft.com/office/drawing/2014/main" id="{E647CCC7-6B17-0F0A-AF2F-2C4AE883FC05}"/>
              </a:ext>
            </a:extLst>
          </p:cNvPr>
          <p:cNvPicPr>
            <a:picLocks noChangeAspect="1"/>
          </p:cNvPicPr>
          <p:nvPr/>
        </p:nvPicPr>
        <p:blipFill>
          <a:blip r:embed="rId5"/>
          <a:stretch>
            <a:fillRect/>
          </a:stretch>
        </p:blipFill>
        <p:spPr>
          <a:xfrm>
            <a:off x="7924214" y="2265961"/>
            <a:ext cx="1805940" cy="2065020"/>
          </a:xfrm>
          <a:prstGeom prst="rect">
            <a:avLst/>
          </a:prstGeom>
        </p:spPr>
      </p:pic>
    </p:spTree>
    <p:extLst>
      <p:ext uri="{BB962C8B-B14F-4D97-AF65-F5344CB8AC3E}">
        <p14:creationId xmlns:p14="http://schemas.microsoft.com/office/powerpoint/2010/main" val="319421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75588FCB-FDC2-4F83-9160-996A7511A3A4}"/>
              </a:ext>
            </a:extLst>
          </p:cNvPr>
          <p:cNvSpPr txBox="1">
            <a:spLocks/>
          </p:cNvSpPr>
          <p:nvPr/>
        </p:nvSpPr>
        <p:spPr>
          <a:xfrm>
            <a:off x="4048935" y="2284661"/>
            <a:ext cx="5638564" cy="2959368"/>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nSpc>
                <a:spcPct val="90000"/>
              </a:lnSpc>
            </a:pPr>
            <a:r>
              <a:rPr lang="en-US" cap="none" dirty="0">
                <a:latin typeface="Calibri" panose="020F0502020204030204" pitchFamily="34" charset="0"/>
              </a:rPr>
              <a:t>Financial intelligence</a:t>
            </a:r>
            <a:br>
              <a:rPr lang="en-US" cap="none" dirty="0">
                <a:latin typeface="Calibri" panose="020F0502020204030204" pitchFamily="34" charset="0"/>
              </a:rPr>
            </a:br>
            <a:r>
              <a:rPr lang="en-US" sz="3000" b="0" cap="none" dirty="0">
                <a:latin typeface="Calibri" panose="020F0502020204030204" pitchFamily="34" charset="0"/>
              </a:rPr>
              <a:t>Knowledge and skills that enable us to make wise financial decisions that build and sustain wealth</a:t>
            </a:r>
          </a:p>
          <a:p>
            <a:pPr>
              <a:lnSpc>
                <a:spcPct val="90000"/>
              </a:lnSpc>
            </a:pPr>
            <a:endParaRPr lang="en-US" sz="3000" b="0" cap="none" dirty="0">
              <a:solidFill>
                <a:schemeClr val="bg1">
                  <a:lumMod val="65000"/>
                </a:schemeClr>
              </a:solidFill>
              <a:latin typeface="Calibri" panose="020F0502020204030204" pitchFamily="34" charset="0"/>
            </a:endParaRPr>
          </a:p>
        </p:txBody>
      </p:sp>
      <p:sp>
        <p:nvSpPr>
          <p:cNvPr id="14" name="Slide Number Placeholder 3">
            <a:extLst>
              <a:ext uri="{FF2B5EF4-FFF2-40B4-BE49-F238E27FC236}">
                <a16:creationId xmlns:a16="http://schemas.microsoft.com/office/drawing/2014/main" id="{C424FE39-F8EF-40A5-861E-384D89A47200}"/>
              </a:ext>
            </a:extLst>
          </p:cNvPr>
          <p:cNvSpPr>
            <a:spLocks noGrp="1"/>
          </p:cNvSpPr>
          <p:nvPr>
            <p:ph type="sldNum" sz="quarter" idx="12"/>
          </p:nvPr>
        </p:nvSpPr>
        <p:spPr/>
        <p:txBody>
          <a:bodyPr vert="horz" lIns="0" tIns="0" rIns="0" bIns="0" rtlCol="0" anchor="ctr"/>
          <a:lstStyle/>
          <a:p>
            <a:fld id="{52E62140-FB5D-204A-81D6-4F5C96E28D51}" type="slidenum">
              <a:rPr lang="en-US" smtClean="0"/>
              <a:t>15</a:t>
            </a:fld>
            <a:endParaRPr lang="en-US" dirty="0"/>
          </a:p>
        </p:txBody>
      </p:sp>
      <p:sp>
        <p:nvSpPr>
          <p:cNvPr id="2" name="TextBox 1">
            <a:extLst>
              <a:ext uri="{FF2B5EF4-FFF2-40B4-BE49-F238E27FC236}">
                <a16:creationId xmlns:a16="http://schemas.microsoft.com/office/drawing/2014/main" id="{A6BAB7A0-C5A5-4BC9-98D6-EA2A188F4748}"/>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pic>
        <p:nvPicPr>
          <p:cNvPr id="3" name="Picture 2">
            <a:extLst>
              <a:ext uri="{FF2B5EF4-FFF2-40B4-BE49-F238E27FC236}">
                <a16:creationId xmlns:a16="http://schemas.microsoft.com/office/drawing/2014/main" id="{484A9B78-CCDA-2343-D20B-23B3812CC705}"/>
              </a:ext>
            </a:extLst>
          </p:cNvPr>
          <p:cNvPicPr>
            <a:picLocks noChangeAspect="1"/>
          </p:cNvPicPr>
          <p:nvPr/>
        </p:nvPicPr>
        <p:blipFill>
          <a:blip r:embed="rId3"/>
          <a:stretch>
            <a:fillRect/>
          </a:stretch>
        </p:blipFill>
        <p:spPr>
          <a:xfrm>
            <a:off x="2971800" y="2286000"/>
            <a:ext cx="982980" cy="1120140"/>
          </a:xfrm>
          <a:prstGeom prst="rect">
            <a:avLst/>
          </a:prstGeom>
        </p:spPr>
      </p:pic>
    </p:spTree>
    <p:extLst>
      <p:ext uri="{BB962C8B-B14F-4D97-AF65-F5344CB8AC3E}">
        <p14:creationId xmlns:p14="http://schemas.microsoft.com/office/powerpoint/2010/main" val="262358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2D99D-F255-6FDA-718E-6AF121543ABD}"/>
              </a:ext>
            </a:extLst>
          </p:cNvPr>
          <p:cNvPicPr>
            <a:picLocks noChangeAspect="1"/>
          </p:cNvPicPr>
          <p:nvPr/>
        </p:nvPicPr>
        <p:blipFill>
          <a:blip r:embed="rId3"/>
          <a:stretch>
            <a:fillRect/>
          </a:stretch>
        </p:blipFill>
        <p:spPr>
          <a:xfrm>
            <a:off x="2256607" y="1711194"/>
            <a:ext cx="7962900" cy="4351020"/>
          </a:xfrm>
          <a:prstGeom prst="rect">
            <a:avLst/>
          </a:prstGeom>
        </p:spPr>
      </p:pic>
      <p:sp>
        <p:nvSpPr>
          <p:cNvPr id="11" name="Title 1">
            <a:extLst>
              <a:ext uri="{FF2B5EF4-FFF2-40B4-BE49-F238E27FC236}">
                <a16:creationId xmlns:a16="http://schemas.microsoft.com/office/drawing/2014/main" id="{0890E082-6044-4F2C-B13B-11FB080B30BA}"/>
              </a:ext>
            </a:extLst>
          </p:cNvPr>
          <p:cNvSpPr>
            <a:spLocks noGrp="1"/>
          </p:cNvSpPr>
          <p:nvPr>
            <p:ph type="title"/>
          </p:nvPr>
        </p:nvSpPr>
        <p:spPr>
          <a:xfrm>
            <a:off x="838200" y="1279525"/>
            <a:ext cx="10515600" cy="1325563"/>
          </a:xfrm>
        </p:spPr>
        <p:txBody>
          <a:bodyPr>
            <a:noAutofit/>
          </a:bodyPr>
          <a:lstStyle/>
          <a:p>
            <a:pPr algn="ctr"/>
            <a:r>
              <a:rPr lang="en-US" sz="4000" b="1" dirty="0"/>
              <a:t>Financial Intelligence Building Blocks </a:t>
            </a:r>
          </a:p>
        </p:txBody>
      </p:sp>
      <p:sp>
        <p:nvSpPr>
          <p:cNvPr id="2" name="Slide Number Placeholder 3">
            <a:extLst>
              <a:ext uri="{FF2B5EF4-FFF2-40B4-BE49-F238E27FC236}">
                <a16:creationId xmlns:a16="http://schemas.microsoft.com/office/drawing/2014/main" id="{C33CB6BF-6240-26FD-9C0E-4912D4833E9F}"/>
              </a:ext>
            </a:extLst>
          </p:cNvPr>
          <p:cNvSpPr>
            <a:spLocks noGrp="1"/>
          </p:cNvSpPr>
          <p:nvPr>
            <p:ph type="sldNum" sz="quarter" idx="12"/>
          </p:nvPr>
        </p:nvSpPr>
        <p:spPr/>
        <p:txBody>
          <a:bodyPr vert="horz" lIns="0" tIns="0" rIns="0" bIns="0" rtlCol="0" anchor="ctr"/>
          <a:lstStyle/>
          <a:p>
            <a:fld id="{52E62140-FB5D-204A-81D6-4F5C96E28D51}" type="slidenum">
              <a:rPr lang="en-US" smtClean="0"/>
              <a:t>16</a:t>
            </a:fld>
            <a:endParaRPr lang="en-US" dirty="0"/>
          </a:p>
        </p:txBody>
      </p:sp>
      <p:sp>
        <p:nvSpPr>
          <p:cNvPr id="3" name="TextBox 2">
            <a:extLst>
              <a:ext uri="{FF2B5EF4-FFF2-40B4-BE49-F238E27FC236}">
                <a16:creationId xmlns:a16="http://schemas.microsoft.com/office/drawing/2014/main" id="{2F65B584-CDC9-D218-AC33-B39030CDB3CB}"/>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spTree>
    <p:extLst>
      <p:ext uri="{BB962C8B-B14F-4D97-AF65-F5344CB8AC3E}">
        <p14:creationId xmlns:p14="http://schemas.microsoft.com/office/powerpoint/2010/main" val="174168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0C5CB-81D2-20C9-12DB-5F2F194EB9D5}"/>
              </a:ext>
            </a:extLst>
          </p:cNvPr>
          <p:cNvSpPr>
            <a:spLocks noGrp="1"/>
          </p:cNvSpPr>
          <p:nvPr>
            <p:ph type="title"/>
          </p:nvPr>
        </p:nvSpPr>
        <p:spPr>
          <a:xfrm>
            <a:off x="838200" y="1250919"/>
            <a:ext cx="10515600" cy="1325563"/>
          </a:xfrm>
        </p:spPr>
        <p:txBody>
          <a:bodyPr>
            <a:noAutofit/>
          </a:bodyPr>
          <a:lstStyle/>
          <a:p>
            <a:pPr algn="ctr"/>
            <a:r>
              <a:rPr kumimoji="0" lang="en-US" sz="4000" b="1" i="0" u="none" strike="noStrike" kern="1200" cap="none" spc="0" normalizeH="0" baseline="0" noProof="0" dirty="0">
                <a:ln>
                  <a:noFill/>
                </a:ln>
                <a:solidFill>
                  <a:prstClr val="black"/>
                </a:solidFill>
                <a:effectLst/>
                <a:uLnTx/>
                <a:uFillTx/>
                <a:latin typeface="Calibri"/>
                <a:ea typeface="+mj-ea"/>
                <a:cs typeface="+mj-cs"/>
              </a:rPr>
              <a:t>Financial Intelligence Exercise: </a:t>
            </a:r>
            <a:br>
              <a:rPr kumimoji="0" lang="en-US" sz="4000" b="1" i="0" u="none" strike="noStrike" kern="1200" cap="none" spc="0" normalizeH="0" baseline="0" noProof="0" dirty="0">
                <a:ln>
                  <a:noFill/>
                </a:ln>
                <a:solidFill>
                  <a:prstClr val="black"/>
                </a:solidFill>
                <a:effectLst/>
                <a:uLnTx/>
                <a:uFillTx/>
                <a:latin typeface="Calibri"/>
                <a:ea typeface="+mj-ea"/>
                <a:cs typeface="+mj-cs"/>
              </a:rPr>
            </a:br>
            <a:r>
              <a:rPr kumimoji="0" lang="en-US" sz="4000" b="1" i="0" u="none" strike="noStrike" kern="1200" cap="none" spc="0" normalizeH="0" baseline="0" noProof="0" dirty="0">
                <a:ln>
                  <a:noFill/>
                </a:ln>
                <a:solidFill>
                  <a:prstClr val="black"/>
                </a:solidFill>
                <a:effectLst/>
                <a:uLnTx/>
                <a:uFillTx/>
                <a:latin typeface="Calibri"/>
                <a:ea typeface="+mj-ea"/>
                <a:cs typeface="+mj-cs"/>
              </a:rPr>
              <a:t>Share a Related Story</a:t>
            </a:r>
            <a:endParaRPr lang="en-US" sz="4000" b="1" dirty="0"/>
          </a:p>
        </p:txBody>
      </p:sp>
      <p:sp>
        <p:nvSpPr>
          <p:cNvPr id="3" name="Slide Number Placeholder 3">
            <a:extLst>
              <a:ext uri="{FF2B5EF4-FFF2-40B4-BE49-F238E27FC236}">
                <a16:creationId xmlns:a16="http://schemas.microsoft.com/office/drawing/2014/main" id="{A0204012-503C-80BE-5F87-519AA5298FC3}"/>
              </a:ext>
            </a:extLst>
          </p:cNvPr>
          <p:cNvSpPr>
            <a:spLocks noGrp="1"/>
          </p:cNvSpPr>
          <p:nvPr>
            <p:ph type="sldNum" sz="quarter" idx="12"/>
          </p:nvPr>
        </p:nvSpPr>
        <p:spPr/>
        <p:txBody>
          <a:bodyPr vert="horz" lIns="0" tIns="0" rIns="0" bIns="0" rtlCol="0" anchor="ctr"/>
          <a:lstStyle/>
          <a:p>
            <a:fld id="{52E62140-FB5D-204A-81D6-4F5C96E28D51}" type="slidenum">
              <a:rPr lang="en-US" smtClean="0"/>
              <a:t>17</a:t>
            </a:fld>
            <a:endParaRPr lang="en-US" dirty="0"/>
          </a:p>
        </p:txBody>
      </p:sp>
      <p:sp>
        <p:nvSpPr>
          <p:cNvPr id="7" name="Title 4">
            <a:extLst>
              <a:ext uri="{FF2B5EF4-FFF2-40B4-BE49-F238E27FC236}">
                <a16:creationId xmlns:a16="http://schemas.microsoft.com/office/drawing/2014/main" id="{B510B4B9-B1BC-4534-BCDA-F4E9BD9E41F8}"/>
              </a:ext>
            </a:extLst>
          </p:cNvPr>
          <p:cNvSpPr txBox="1">
            <a:spLocks/>
          </p:cNvSpPr>
          <p:nvPr/>
        </p:nvSpPr>
        <p:spPr>
          <a:xfrm>
            <a:off x="3843622" y="2809195"/>
            <a:ext cx="6368317" cy="3213846"/>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nSpc>
                <a:spcPct val="90000"/>
              </a:lnSpc>
              <a:spcAft>
                <a:spcPts val="1800"/>
              </a:spcAft>
            </a:pPr>
            <a:r>
              <a:rPr lang="en-US" sz="3200" b="0" cap="none" dirty="0">
                <a:latin typeface="Calibri" panose="020F0502020204030204" pitchFamily="34" charset="0"/>
              </a:rPr>
              <a:t>Your biggest regret</a:t>
            </a:r>
          </a:p>
          <a:p>
            <a:pPr>
              <a:lnSpc>
                <a:spcPct val="90000"/>
              </a:lnSpc>
              <a:spcAft>
                <a:spcPts val="1800"/>
              </a:spcAft>
            </a:pPr>
            <a:r>
              <a:rPr lang="en-US" sz="3200" b="0" cap="none" dirty="0">
                <a:latin typeface="Calibri" panose="020F0502020204030204" pitchFamily="34" charset="0"/>
              </a:rPr>
              <a:t>Your best decision</a:t>
            </a:r>
          </a:p>
          <a:p>
            <a:pPr>
              <a:lnSpc>
                <a:spcPct val="90000"/>
              </a:lnSpc>
              <a:spcAft>
                <a:spcPts val="1800"/>
              </a:spcAft>
            </a:pPr>
            <a:r>
              <a:rPr lang="en-US" sz="3200" b="0" cap="none" dirty="0">
                <a:latin typeface="Calibri" panose="020F0502020204030204" pitchFamily="34" charset="0"/>
              </a:rPr>
              <a:t>A funny situation </a:t>
            </a:r>
          </a:p>
          <a:p>
            <a:pPr>
              <a:lnSpc>
                <a:spcPct val="90000"/>
              </a:lnSpc>
              <a:spcAft>
                <a:spcPts val="1800"/>
              </a:spcAft>
            </a:pPr>
            <a:r>
              <a:rPr lang="en-US" sz="3200" b="0" cap="none" dirty="0">
                <a:latin typeface="Calibri" panose="020F0502020204030204" pitchFamily="34" charset="0"/>
              </a:rPr>
              <a:t>An important lesson you learned</a:t>
            </a:r>
          </a:p>
        </p:txBody>
      </p:sp>
      <p:sp>
        <p:nvSpPr>
          <p:cNvPr id="5" name="TextBox 4">
            <a:extLst>
              <a:ext uri="{FF2B5EF4-FFF2-40B4-BE49-F238E27FC236}">
                <a16:creationId xmlns:a16="http://schemas.microsoft.com/office/drawing/2014/main" id="{F3B6EEDC-1D11-DCE6-DB56-21A0B9940BA4}"/>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pic>
        <p:nvPicPr>
          <p:cNvPr id="6" name="Picture 5">
            <a:extLst>
              <a:ext uri="{FF2B5EF4-FFF2-40B4-BE49-F238E27FC236}">
                <a16:creationId xmlns:a16="http://schemas.microsoft.com/office/drawing/2014/main" id="{048748A4-3245-992C-14AF-9CF9111371B9}"/>
              </a:ext>
            </a:extLst>
          </p:cNvPr>
          <p:cNvPicPr>
            <a:picLocks noChangeAspect="1"/>
          </p:cNvPicPr>
          <p:nvPr/>
        </p:nvPicPr>
        <p:blipFill>
          <a:blip r:embed="rId3"/>
          <a:stretch>
            <a:fillRect/>
          </a:stretch>
        </p:blipFill>
        <p:spPr>
          <a:xfrm>
            <a:off x="3416483" y="2790349"/>
            <a:ext cx="434340" cy="472440"/>
          </a:xfrm>
          <a:prstGeom prst="rect">
            <a:avLst/>
          </a:prstGeom>
        </p:spPr>
      </p:pic>
      <p:pic>
        <p:nvPicPr>
          <p:cNvPr id="9" name="Picture 8">
            <a:extLst>
              <a:ext uri="{FF2B5EF4-FFF2-40B4-BE49-F238E27FC236}">
                <a16:creationId xmlns:a16="http://schemas.microsoft.com/office/drawing/2014/main" id="{68464DCD-08CE-29BB-BFCF-14B48625CA4A}"/>
              </a:ext>
            </a:extLst>
          </p:cNvPr>
          <p:cNvPicPr>
            <a:picLocks noChangeAspect="1"/>
          </p:cNvPicPr>
          <p:nvPr/>
        </p:nvPicPr>
        <p:blipFill>
          <a:blip r:embed="rId4"/>
          <a:stretch>
            <a:fillRect/>
          </a:stretch>
        </p:blipFill>
        <p:spPr>
          <a:xfrm>
            <a:off x="3364224" y="3427237"/>
            <a:ext cx="434340" cy="548640"/>
          </a:xfrm>
          <a:prstGeom prst="rect">
            <a:avLst/>
          </a:prstGeom>
        </p:spPr>
      </p:pic>
      <p:pic>
        <p:nvPicPr>
          <p:cNvPr id="11" name="Picture 10">
            <a:extLst>
              <a:ext uri="{FF2B5EF4-FFF2-40B4-BE49-F238E27FC236}">
                <a16:creationId xmlns:a16="http://schemas.microsoft.com/office/drawing/2014/main" id="{DD8CE2D9-E834-47A4-221B-2B82754A0B37}"/>
              </a:ext>
            </a:extLst>
          </p:cNvPr>
          <p:cNvPicPr>
            <a:picLocks noChangeAspect="1"/>
          </p:cNvPicPr>
          <p:nvPr/>
        </p:nvPicPr>
        <p:blipFill>
          <a:blip r:embed="rId5"/>
          <a:stretch>
            <a:fillRect/>
          </a:stretch>
        </p:blipFill>
        <p:spPr>
          <a:xfrm>
            <a:off x="3421569" y="4223271"/>
            <a:ext cx="365760" cy="365760"/>
          </a:xfrm>
          <a:prstGeom prst="rect">
            <a:avLst/>
          </a:prstGeom>
        </p:spPr>
      </p:pic>
      <p:pic>
        <p:nvPicPr>
          <p:cNvPr id="13" name="Picture 12">
            <a:extLst>
              <a:ext uri="{FF2B5EF4-FFF2-40B4-BE49-F238E27FC236}">
                <a16:creationId xmlns:a16="http://schemas.microsoft.com/office/drawing/2014/main" id="{516BFC3A-0AA5-980B-94D7-81F3995879FB}"/>
              </a:ext>
            </a:extLst>
          </p:cNvPr>
          <p:cNvPicPr>
            <a:picLocks noChangeAspect="1"/>
          </p:cNvPicPr>
          <p:nvPr/>
        </p:nvPicPr>
        <p:blipFill>
          <a:blip r:embed="rId6"/>
          <a:stretch>
            <a:fillRect/>
          </a:stretch>
        </p:blipFill>
        <p:spPr>
          <a:xfrm>
            <a:off x="3339830" y="4782832"/>
            <a:ext cx="518160" cy="579120"/>
          </a:xfrm>
          <a:prstGeom prst="rect">
            <a:avLst/>
          </a:prstGeom>
        </p:spPr>
      </p:pic>
    </p:spTree>
    <p:extLst>
      <p:ext uri="{BB962C8B-B14F-4D97-AF65-F5344CB8AC3E}">
        <p14:creationId xmlns:p14="http://schemas.microsoft.com/office/powerpoint/2010/main" val="2811523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ED489F4C-6107-40B6-9B54-5763DB56DC10}"/>
              </a:ext>
            </a:extLst>
          </p:cNvPr>
          <p:cNvSpPr txBox="1">
            <a:spLocks/>
          </p:cNvSpPr>
          <p:nvPr/>
        </p:nvSpPr>
        <p:spPr>
          <a:xfrm>
            <a:off x="4048935" y="2284661"/>
            <a:ext cx="5638564" cy="2959368"/>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nSpc>
                <a:spcPct val="90000"/>
              </a:lnSpc>
            </a:pPr>
            <a:r>
              <a:rPr lang="en-US" cap="none" dirty="0">
                <a:latin typeface="Calibri" panose="020F0502020204030204" pitchFamily="34" charset="0"/>
              </a:rPr>
              <a:t>Emotional intelligence</a:t>
            </a:r>
            <a:br>
              <a:rPr lang="en-US" cap="none" dirty="0">
                <a:latin typeface="Calibri" panose="020F0502020204030204" pitchFamily="34" charset="0"/>
              </a:rPr>
            </a:br>
            <a:r>
              <a:rPr lang="en-US" sz="3000" b="0" cap="none" dirty="0">
                <a:latin typeface="Calibri" panose="020F0502020204030204" pitchFamily="34" charset="0"/>
              </a:rPr>
              <a:t>Awareness of how our emotions influence our financial decisions and behaviors</a:t>
            </a:r>
          </a:p>
          <a:p>
            <a:pPr>
              <a:lnSpc>
                <a:spcPct val="90000"/>
              </a:lnSpc>
            </a:pPr>
            <a:endParaRPr lang="en-US" sz="3000" b="0" cap="none" dirty="0">
              <a:latin typeface="Calibri" panose="020F0502020204030204" pitchFamily="34" charset="0"/>
            </a:endParaRPr>
          </a:p>
        </p:txBody>
      </p:sp>
      <p:sp>
        <p:nvSpPr>
          <p:cNvPr id="2" name="TextBox 1">
            <a:extLst>
              <a:ext uri="{FF2B5EF4-FFF2-40B4-BE49-F238E27FC236}">
                <a16:creationId xmlns:a16="http://schemas.microsoft.com/office/drawing/2014/main" id="{235434E5-F73F-E55E-59F7-64355AC2D5EE}"/>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sp>
        <p:nvSpPr>
          <p:cNvPr id="14" name="Slide Number Placeholder 3">
            <a:extLst>
              <a:ext uri="{FF2B5EF4-FFF2-40B4-BE49-F238E27FC236}">
                <a16:creationId xmlns:a16="http://schemas.microsoft.com/office/drawing/2014/main" id="{0F4A86F4-E926-4201-B723-6D57979B9C12}"/>
              </a:ext>
            </a:extLst>
          </p:cNvPr>
          <p:cNvSpPr>
            <a:spLocks noGrp="1"/>
          </p:cNvSpPr>
          <p:nvPr>
            <p:ph type="sldNum" sz="quarter" idx="12"/>
          </p:nvPr>
        </p:nvSpPr>
        <p:spPr/>
        <p:txBody>
          <a:bodyPr vert="horz" lIns="0" tIns="0" rIns="0" bIns="0" rtlCol="0" anchor="ctr"/>
          <a:lstStyle/>
          <a:p>
            <a:fld id="{52E62140-FB5D-204A-81D6-4F5C96E28D51}" type="slidenum">
              <a:rPr lang="en-US" smtClean="0"/>
              <a:t>18</a:t>
            </a:fld>
            <a:endParaRPr lang="en-US" dirty="0"/>
          </a:p>
        </p:txBody>
      </p:sp>
      <p:pic>
        <p:nvPicPr>
          <p:cNvPr id="3" name="Picture 2">
            <a:extLst>
              <a:ext uri="{FF2B5EF4-FFF2-40B4-BE49-F238E27FC236}">
                <a16:creationId xmlns:a16="http://schemas.microsoft.com/office/drawing/2014/main" id="{EA7D3F66-915F-8E89-32DC-EC14642AD95F}"/>
              </a:ext>
            </a:extLst>
          </p:cNvPr>
          <p:cNvPicPr>
            <a:picLocks noChangeAspect="1"/>
          </p:cNvPicPr>
          <p:nvPr/>
        </p:nvPicPr>
        <p:blipFill>
          <a:blip r:embed="rId3"/>
          <a:stretch>
            <a:fillRect/>
          </a:stretch>
        </p:blipFill>
        <p:spPr>
          <a:xfrm>
            <a:off x="2895600" y="2209800"/>
            <a:ext cx="982980" cy="1120140"/>
          </a:xfrm>
          <a:prstGeom prst="rect">
            <a:avLst/>
          </a:prstGeom>
        </p:spPr>
      </p:pic>
    </p:spTree>
    <p:extLst>
      <p:ext uri="{BB962C8B-B14F-4D97-AF65-F5344CB8AC3E}">
        <p14:creationId xmlns:p14="http://schemas.microsoft.com/office/powerpoint/2010/main" val="4216913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6B1D4B8-D903-4797-AC0B-103E6D359E05}"/>
              </a:ext>
            </a:extLst>
          </p:cNvPr>
          <p:cNvSpPr>
            <a:spLocks noGrp="1"/>
          </p:cNvSpPr>
          <p:nvPr>
            <p:ph type="title"/>
          </p:nvPr>
        </p:nvSpPr>
        <p:spPr>
          <a:xfrm>
            <a:off x="1997591" y="859071"/>
            <a:ext cx="8229600" cy="1143000"/>
          </a:xfrm>
        </p:spPr>
        <p:txBody>
          <a:bodyPr>
            <a:noAutofit/>
          </a:bodyPr>
          <a:lstStyle/>
          <a:p>
            <a:r>
              <a:rPr lang="en-US" sz="4000" b="1" dirty="0"/>
              <a:t>Emotional Intelligence Exercise: Complete Each of These Thoughts</a:t>
            </a:r>
          </a:p>
        </p:txBody>
      </p:sp>
      <p:sp>
        <p:nvSpPr>
          <p:cNvPr id="13" name="Content Placeholder 2">
            <a:extLst>
              <a:ext uri="{FF2B5EF4-FFF2-40B4-BE49-F238E27FC236}">
                <a16:creationId xmlns:a16="http://schemas.microsoft.com/office/drawing/2014/main" id="{60EE81AE-9DCE-412C-AD38-ED51B12D3E50}"/>
              </a:ext>
            </a:extLst>
          </p:cNvPr>
          <p:cNvSpPr>
            <a:spLocks noGrp="1"/>
          </p:cNvSpPr>
          <p:nvPr>
            <p:ph idx="1"/>
          </p:nvPr>
        </p:nvSpPr>
        <p:spPr>
          <a:xfrm>
            <a:off x="1037471" y="2282896"/>
            <a:ext cx="6232009" cy="4007386"/>
          </a:xfrm>
        </p:spPr>
        <p:txBody>
          <a:bodyPr>
            <a:normAutofit/>
          </a:bodyPr>
          <a:lstStyle/>
          <a:p>
            <a:pPr>
              <a:lnSpc>
                <a:spcPct val="150000"/>
              </a:lnSpc>
              <a:buClr>
                <a:srgbClr val="E77725"/>
              </a:buClr>
              <a:buFont typeface="Wingdings" panose="05000000000000000000" pitchFamily="2" charset="2"/>
              <a:buChar char="§"/>
            </a:pPr>
            <a:r>
              <a:rPr lang="en-US" dirty="0"/>
              <a:t>When I save money, I…</a:t>
            </a:r>
          </a:p>
          <a:p>
            <a:pPr lvl="0">
              <a:buClr>
                <a:srgbClr val="E77725"/>
              </a:buClr>
              <a:buFont typeface="Wingdings" panose="05000000000000000000" pitchFamily="2" charset="2"/>
              <a:buChar char="§"/>
            </a:pPr>
            <a:r>
              <a:rPr lang="en-US" dirty="0"/>
              <a:t>When I spend money, I…</a:t>
            </a:r>
          </a:p>
          <a:p>
            <a:pPr lvl="0">
              <a:buClr>
                <a:srgbClr val="E77725"/>
              </a:buClr>
              <a:buFont typeface="Wingdings" panose="05000000000000000000" pitchFamily="2" charset="2"/>
              <a:buChar char="§"/>
            </a:pPr>
            <a:r>
              <a:rPr lang="en-US" dirty="0"/>
              <a:t>Investing makes me…</a:t>
            </a:r>
          </a:p>
          <a:p>
            <a:pPr lvl="0">
              <a:buClr>
                <a:srgbClr val="E77725"/>
              </a:buClr>
              <a:buFont typeface="Wingdings" panose="05000000000000000000" pitchFamily="2" charset="2"/>
              <a:buChar char="§"/>
            </a:pPr>
            <a:r>
              <a:rPr lang="en-US" dirty="0"/>
              <a:t>When I have debt, I…</a:t>
            </a:r>
          </a:p>
          <a:p>
            <a:pPr lvl="0">
              <a:buClr>
                <a:srgbClr val="E77725"/>
              </a:buClr>
              <a:buFont typeface="Wingdings" panose="05000000000000000000" pitchFamily="2" charset="2"/>
              <a:buChar char="§"/>
            </a:pPr>
            <a:r>
              <a:rPr lang="en-US" dirty="0"/>
              <a:t>Talking about money with my kids (or aging parents) is…</a:t>
            </a:r>
          </a:p>
        </p:txBody>
      </p:sp>
      <p:sp>
        <p:nvSpPr>
          <p:cNvPr id="2" name="TextBox 1">
            <a:extLst>
              <a:ext uri="{FF2B5EF4-FFF2-40B4-BE49-F238E27FC236}">
                <a16:creationId xmlns:a16="http://schemas.microsoft.com/office/drawing/2014/main" id="{DCB3FA71-F1B8-D4E3-7A95-B779BD00A6F5}"/>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sp>
        <p:nvSpPr>
          <p:cNvPr id="16" name="Slide Number Placeholder 3">
            <a:extLst>
              <a:ext uri="{FF2B5EF4-FFF2-40B4-BE49-F238E27FC236}">
                <a16:creationId xmlns:a16="http://schemas.microsoft.com/office/drawing/2014/main" id="{8C03F103-27B3-47EB-9DE1-2E3C9FDF855A}"/>
              </a:ext>
            </a:extLst>
          </p:cNvPr>
          <p:cNvSpPr>
            <a:spLocks noGrp="1"/>
          </p:cNvSpPr>
          <p:nvPr>
            <p:ph type="sldNum" sz="quarter" idx="12"/>
          </p:nvPr>
        </p:nvSpPr>
        <p:spPr>
          <a:xfrm>
            <a:off x="8229600" y="6356351"/>
            <a:ext cx="3546566" cy="365125"/>
          </a:xfrm>
        </p:spPr>
        <p:txBody>
          <a:bodyPr vert="horz" lIns="0" tIns="0" rIns="0" bIns="0" rtlCol="0" anchor="ctr"/>
          <a:lstStyle/>
          <a:p>
            <a:fld id="{52E62140-FB5D-204A-81D6-4F5C96E28D51}" type="slidenum">
              <a:rPr lang="en-US" smtClean="0"/>
              <a:t>19</a:t>
            </a:fld>
            <a:endParaRPr lang="en-US" dirty="0"/>
          </a:p>
        </p:txBody>
      </p:sp>
      <p:pic>
        <p:nvPicPr>
          <p:cNvPr id="4" name="Picture 3">
            <a:extLst>
              <a:ext uri="{FF2B5EF4-FFF2-40B4-BE49-F238E27FC236}">
                <a16:creationId xmlns:a16="http://schemas.microsoft.com/office/drawing/2014/main" id="{AD70815B-3E1C-FF59-6F3C-47C9434A18F8}"/>
              </a:ext>
            </a:extLst>
          </p:cNvPr>
          <p:cNvPicPr>
            <a:picLocks noChangeAspect="1"/>
          </p:cNvPicPr>
          <p:nvPr/>
        </p:nvPicPr>
        <p:blipFill>
          <a:blip r:embed="rId3"/>
          <a:stretch>
            <a:fillRect/>
          </a:stretch>
        </p:blipFill>
        <p:spPr>
          <a:xfrm>
            <a:off x="7505700" y="2133600"/>
            <a:ext cx="4038600" cy="3855720"/>
          </a:xfrm>
          <a:prstGeom prst="rect">
            <a:avLst/>
          </a:prstGeom>
        </p:spPr>
      </p:pic>
    </p:spTree>
    <p:extLst>
      <p:ext uri="{BB962C8B-B14F-4D97-AF65-F5344CB8AC3E}">
        <p14:creationId xmlns:p14="http://schemas.microsoft.com/office/powerpoint/2010/main" val="411570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63D134D-793A-41D3-8127-B7FD2D0DFED0}"/>
              </a:ext>
            </a:extLst>
          </p:cNvPr>
          <p:cNvSpPr txBox="1">
            <a:spLocks/>
          </p:cNvSpPr>
          <p:nvPr/>
        </p:nvSpPr>
        <p:spPr>
          <a:xfrm>
            <a:off x="2133600" y="1621417"/>
            <a:ext cx="3853688" cy="4089082"/>
          </a:xfrm>
          <a:prstGeom prst="rect">
            <a:avLst/>
          </a:prstGeom>
        </p:spPr>
        <p:txBody>
          <a:bodyPr>
            <a:noAutofit/>
          </a:bodyPr>
          <a:lst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a:lstStyle>
          <a:p>
            <a:pPr marL="0" indent="0">
              <a:buNone/>
            </a:pPr>
            <a:r>
              <a:rPr lang="en-US" sz="4000" b="1" cap="none" dirty="0"/>
              <a:t>Kathleen Burns Kingsbury </a:t>
            </a:r>
          </a:p>
          <a:p>
            <a:r>
              <a:rPr lang="en-US" sz="2200" b="0" dirty="0">
                <a:effectLst/>
              </a:rPr>
              <a:t>Wealth </a:t>
            </a:r>
            <a:r>
              <a:rPr lang="en-US" sz="2200" dirty="0"/>
              <a:t>p</a:t>
            </a:r>
            <a:r>
              <a:rPr lang="en-US" sz="2200" b="0" dirty="0">
                <a:effectLst/>
              </a:rPr>
              <a:t>sychology </a:t>
            </a:r>
            <a:r>
              <a:rPr lang="en-US" sz="2200" dirty="0"/>
              <a:t>e</a:t>
            </a:r>
            <a:r>
              <a:rPr lang="en-US" sz="2200" b="0" dirty="0">
                <a:effectLst/>
              </a:rPr>
              <a:t>xpert, author, and coach </a:t>
            </a:r>
            <a:endParaRPr lang="en-US" sz="2200" kern="0" dirty="0"/>
          </a:p>
          <a:p>
            <a:r>
              <a:rPr lang="en-US" sz="2200" cap="none" dirty="0"/>
              <a:t>Passionate about breaking </a:t>
            </a:r>
            <a:r>
              <a:rPr lang="en-US" sz="2200" dirty="0"/>
              <a:t>m</a:t>
            </a:r>
            <a:r>
              <a:rPr lang="en-US" sz="2200" cap="none" dirty="0"/>
              <a:t>oney </a:t>
            </a:r>
            <a:r>
              <a:rPr lang="en-US" sz="2200" dirty="0"/>
              <a:t>s</a:t>
            </a:r>
            <a:r>
              <a:rPr lang="en-US" sz="2200" cap="none" dirty="0"/>
              <a:t>ilence</a:t>
            </a:r>
          </a:p>
          <a:p>
            <a:pPr marL="0" indent="0">
              <a:buNone/>
            </a:pPr>
            <a:endParaRPr lang="en-US" sz="1900" kern="0" dirty="0">
              <a:latin typeface="Calibri" panose="020F0502020204030204" pitchFamily="34" charset="0"/>
            </a:endParaRPr>
          </a:p>
        </p:txBody>
      </p:sp>
      <p:sp>
        <p:nvSpPr>
          <p:cNvPr id="2" name="Slide Number Placeholder 3">
            <a:extLst>
              <a:ext uri="{FF2B5EF4-FFF2-40B4-BE49-F238E27FC236}">
                <a16:creationId xmlns:a16="http://schemas.microsoft.com/office/drawing/2014/main" id="{EAE38B6C-B5F7-791E-15ED-48EEA1E5C910}"/>
              </a:ext>
            </a:extLst>
          </p:cNvPr>
          <p:cNvSpPr>
            <a:spLocks noGrp="1"/>
          </p:cNvSpPr>
          <p:nvPr>
            <p:ph type="sldNum" sz="quarter" idx="12"/>
          </p:nvPr>
        </p:nvSpPr>
        <p:spPr/>
        <p:txBody>
          <a:bodyPr vert="horz" lIns="0" tIns="0" rIns="0" bIns="0" rtlCol="0" anchor="ctr"/>
          <a:lstStyle/>
          <a:p>
            <a:fld id="{52E62140-FB5D-204A-81D6-4F5C96E28D51}" type="slidenum">
              <a:rPr lang="en-US" smtClean="0"/>
              <a:t>2</a:t>
            </a:fld>
            <a:endParaRPr lang="en-US" dirty="0"/>
          </a:p>
        </p:txBody>
      </p:sp>
      <p:sp>
        <p:nvSpPr>
          <p:cNvPr id="4" name="TextBox 3">
            <a:extLst>
              <a:ext uri="{FF2B5EF4-FFF2-40B4-BE49-F238E27FC236}">
                <a16:creationId xmlns:a16="http://schemas.microsoft.com/office/drawing/2014/main" id="{9DD02CCA-7ABE-A572-32C3-87B67E53076E}"/>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pic>
        <p:nvPicPr>
          <p:cNvPr id="3" name="Picture 2">
            <a:extLst>
              <a:ext uri="{FF2B5EF4-FFF2-40B4-BE49-F238E27FC236}">
                <a16:creationId xmlns:a16="http://schemas.microsoft.com/office/drawing/2014/main" id="{C165A6D0-F4AA-7B1A-E542-15D563EE6C7F}"/>
              </a:ext>
            </a:extLst>
          </p:cNvPr>
          <p:cNvPicPr>
            <a:picLocks noChangeAspect="1"/>
          </p:cNvPicPr>
          <p:nvPr/>
        </p:nvPicPr>
        <p:blipFill>
          <a:blip r:embed="rId3"/>
          <a:stretch>
            <a:fillRect/>
          </a:stretch>
        </p:blipFill>
        <p:spPr>
          <a:xfrm>
            <a:off x="7158444" y="1371600"/>
            <a:ext cx="3048000" cy="4114800"/>
          </a:xfrm>
          <a:prstGeom prst="rect">
            <a:avLst/>
          </a:prstGeom>
        </p:spPr>
      </p:pic>
    </p:spTree>
    <p:extLst>
      <p:ext uri="{BB962C8B-B14F-4D97-AF65-F5344CB8AC3E}">
        <p14:creationId xmlns:p14="http://schemas.microsoft.com/office/powerpoint/2010/main" val="4167068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61ADCE-50E7-C520-B7C4-419763469EAA}"/>
              </a:ext>
            </a:extLst>
          </p:cNvPr>
          <p:cNvPicPr>
            <a:picLocks noChangeAspect="1"/>
          </p:cNvPicPr>
          <p:nvPr/>
        </p:nvPicPr>
        <p:blipFill>
          <a:blip r:embed="rId3"/>
          <a:stretch>
            <a:fillRect/>
          </a:stretch>
        </p:blipFill>
        <p:spPr>
          <a:xfrm>
            <a:off x="495300" y="2095500"/>
            <a:ext cx="8412480" cy="2819400"/>
          </a:xfrm>
          <a:prstGeom prst="rect">
            <a:avLst/>
          </a:prstGeom>
        </p:spPr>
      </p:pic>
      <p:sp>
        <p:nvSpPr>
          <p:cNvPr id="13" name="Title 3">
            <a:extLst>
              <a:ext uri="{FF2B5EF4-FFF2-40B4-BE49-F238E27FC236}">
                <a16:creationId xmlns:a16="http://schemas.microsoft.com/office/drawing/2014/main" id="{94E0BBEB-06C0-42CC-8DAF-62EF0D9C68A9}"/>
              </a:ext>
            </a:extLst>
          </p:cNvPr>
          <p:cNvSpPr txBox="1">
            <a:spLocks/>
          </p:cNvSpPr>
          <p:nvPr/>
        </p:nvSpPr>
        <p:spPr>
          <a:xfrm>
            <a:off x="621804" y="1188315"/>
            <a:ext cx="9262784" cy="1290725"/>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fontAlgn="auto">
              <a:lnSpc>
                <a:spcPts val="3700"/>
              </a:lnSpc>
              <a:spcAft>
                <a:spcPts val="0"/>
              </a:spcAft>
              <a:defRPr/>
            </a:pPr>
            <a:r>
              <a:rPr lang="en-US" sz="4000" b="1" dirty="0">
                <a:latin typeface="Calibri"/>
              </a:rPr>
              <a:t>The Connection Between Our Thoughts, Feelings, and Financial Behaviors </a:t>
            </a:r>
            <a:endParaRPr kumimoji="0" lang="en-US" sz="4000" b="1" i="0" u="none" strike="noStrike" kern="1200" cap="none" spc="0" normalizeH="0" baseline="0" noProof="0" dirty="0">
              <a:ln>
                <a:noFill/>
              </a:ln>
              <a:effectLst/>
              <a:uLnTx/>
              <a:uFillTx/>
              <a:latin typeface="Calibri"/>
              <a:ea typeface="+mj-ea"/>
              <a:cs typeface="+mj-cs"/>
            </a:endParaRPr>
          </a:p>
        </p:txBody>
      </p:sp>
      <p:sp>
        <p:nvSpPr>
          <p:cNvPr id="16" name="TextBox 15">
            <a:extLst>
              <a:ext uri="{FF2B5EF4-FFF2-40B4-BE49-F238E27FC236}">
                <a16:creationId xmlns:a16="http://schemas.microsoft.com/office/drawing/2014/main" id="{00BA73C5-A254-426E-A8BA-E39332EBC41E}"/>
              </a:ext>
            </a:extLst>
          </p:cNvPr>
          <p:cNvSpPr txBox="1"/>
          <p:nvPr/>
        </p:nvSpPr>
        <p:spPr>
          <a:xfrm>
            <a:off x="520204" y="3868733"/>
            <a:ext cx="2291592" cy="1569660"/>
          </a:xfrm>
          <a:prstGeom prst="rect">
            <a:avLst/>
          </a:prstGeom>
          <a:noFill/>
        </p:spPr>
        <p:txBody>
          <a:bodyPr wrap="square" rtlCol="0">
            <a:spAutoFit/>
          </a:bodyPr>
          <a:lstStyle/>
          <a:p>
            <a:r>
              <a:rPr lang="en-US" sz="2400" dirty="0"/>
              <a:t>If you can’t </a:t>
            </a:r>
            <a:br>
              <a:rPr lang="en-US" sz="2400" dirty="0"/>
            </a:br>
            <a:r>
              <a:rPr lang="en-US" sz="2400" dirty="0"/>
              <a:t>pay cash for something, don’t buy it</a:t>
            </a:r>
          </a:p>
        </p:txBody>
      </p:sp>
      <p:sp>
        <p:nvSpPr>
          <p:cNvPr id="14" name="TextBox 13">
            <a:extLst>
              <a:ext uri="{FF2B5EF4-FFF2-40B4-BE49-F238E27FC236}">
                <a16:creationId xmlns:a16="http://schemas.microsoft.com/office/drawing/2014/main" id="{47353D7D-6266-46B0-8F1B-888ADE7E90C7}"/>
              </a:ext>
            </a:extLst>
          </p:cNvPr>
          <p:cNvSpPr txBox="1"/>
          <p:nvPr/>
        </p:nvSpPr>
        <p:spPr>
          <a:xfrm>
            <a:off x="2894346" y="3890601"/>
            <a:ext cx="2008118" cy="1569660"/>
          </a:xfrm>
          <a:prstGeom prst="rect">
            <a:avLst/>
          </a:prstGeom>
          <a:noFill/>
        </p:spPr>
        <p:txBody>
          <a:bodyPr wrap="square" rtlCol="0">
            <a:spAutoFit/>
          </a:bodyPr>
          <a:lstStyle/>
          <a:p>
            <a:r>
              <a:rPr lang="en-US" sz="2400" dirty="0"/>
              <a:t>Fearful of spending money unnecessarily</a:t>
            </a:r>
          </a:p>
        </p:txBody>
      </p:sp>
      <p:sp>
        <p:nvSpPr>
          <p:cNvPr id="15" name="TextBox 14">
            <a:extLst>
              <a:ext uri="{FF2B5EF4-FFF2-40B4-BE49-F238E27FC236}">
                <a16:creationId xmlns:a16="http://schemas.microsoft.com/office/drawing/2014/main" id="{50130BB6-0C59-4468-9B2A-2AB53830F898}"/>
              </a:ext>
            </a:extLst>
          </p:cNvPr>
          <p:cNvSpPr txBox="1"/>
          <p:nvPr/>
        </p:nvSpPr>
        <p:spPr>
          <a:xfrm>
            <a:off x="5104916" y="3964542"/>
            <a:ext cx="2711111" cy="738664"/>
          </a:xfrm>
          <a:prstGeom prst="rect">
            <a:avLst/>
          </a:prstGeom>
          <a:noFill/>
        </p:spPr>
        <p:txBody>
          <a:bodyPr wrap="square" rtlCol="0">
            <a:spAutoFit/>
          </a:bodyPr>
          <a:lstStyle/>
          <a:p>
            <a:r>
              <a:rPr lang="en-US" sz="2400" dirty="0"/>
              <a:t>Excessively frugal</a:t>
            </a:r>
          </a:p>
          <a:p>
            <a:pPr algn="ctr"/>
            <a:endParaRPr lang="en-US" dirty="0">
              <a:solidFill>
                <a:srgbClr val="FA7A1E"/>
              </a:solidFill>
            </a:endParaRPr>
          </a:p>
        </p:txBody>
      </p:sp>
      <p:sp>
        <p:nvSpPr>
          <p:cNvPr id="18" name="TextBox 17">
            <a:extLst>
              <a:ext uri="{FF2B5EF4-FFF2-40B4-BE49-F238E27FC236}">
                <a16:creationId xmlns:a16="http://schemas.microsoft.com/office/drawing/2014/main" id="{F5BF4F6D-9302-4FAC-83CF-8D5C95FF757B}"/>
              </a:ext>
            </a:extLst>
          </p:cNvPr>
          <p:cNvSpPr txBox="1"/>
          <p:nvPr/>
        </p:nvSpPr>
        <p:spPr>
          <a:xfrm>
            <a:off x="9024551" y="1862729"/>
            <a:ext cx="1857726" cy="1569660"/>
          </a:xfrm>
          <a:prstGeom prst="rect">
            <a:avLst/>
          </a:prstGeom>
          <a:noFill/>
        </p:spPr>
        <p:txBody>
          <a:bodyPr wrap="square" rtlCol="0">
            <a:spAutoFit/>
          </a:bodyPr>
          <a:lstStyle/>
          <a:p>
            <a:r>
              <a:rPr lang="en-US" sz="2400" dirty="0"/>
              <a:t>Lives debt-free/saves aggressively</a:t>
            </a:r>
            <a:r>
              <a:rPr lang="en-US" sz="2400" dirty="0">
                <a:solidFill>
                  <a:schemeClr val="accent1"/>
                </a:solidFill>
              </a:rPr>
              <a:t>	</a:t>
            </a:r>
          </a:p>
        </p:txBody>
      </p:sp>
      <p:sp>
        <p:nvSpPr>
          <p:cNvPr id="17" name="TextBox 16">
            <a:extLst>
              <a:ext uri="{FF2B5EF4-FFF2-40B4-BE49-F238E27FC236}">
                <a16:creationId xmlns:a16="http://schemas.microsoft.com/office/drawing/2014/main" id="{15F2D6E0-34CC-409E-A6EB-465CAEDC7828}"/>
              </a:ext>
            </a:extLst>
          </p:cNvPr>
          <p:cNvSpPr txBox="1"/>
          <p:nvPr/>
        </p:nvSpPr>
        <p:spPr>
          <a:xfrm>
            <a:off x="9003646" y="3662743"/>
            <a:ext cx="2804898" cy="2703304"/>
          </a:xfrm>
          <a:prstGeom prst="rect">
            <a:avLst/>
          </a:prstGeom>
          <a:noFill/>
        </p:spPr>
        <p:txBody>
          <a:bodyPr wrap="square" rtlCol="0">
            <a:spAutoFit/>
          </a:bodyPr>
          <a:lstStyle/>
          <a:p>
            <a:pPr marL="342900" indent="-342900">
              <a:spcAft>
                <a:spcPts val="200"/>
              </a:spcAft>
              <a:buFont typeface="Arial" panose="020B0604020202020204" pitchFamily="34" charset="0"/>
              <a:buChar char="•"/>
            </a:pPr>
            <a:r>
              <a:rPr lang="en-US" sz="2400" dirty="0"/>
              <a:t>Denies self comfort or convenience</a:t>
            </a:r>
          </a:p>
          <a:p>
            <a:pPr marL="342900" indent="-342900">
              <a:spcAft>
                <a:spcPts val="200"/>
              </a:spcAft>
              <a:buFont typeface="Arial" panose="020B0604020202020204" pitchFamily="34" charset="0"/>
              <a:buChar char="•"/>
            </a:pPr>
            <a:r>
              <a:rPr lang="en-US" sz="2400" dirty="0"/>
              <a:t>Buys lower quality items; spends more money to replace</a:t>
            </a:r>
          </a:p>
        </p:txBody>
      </p:sp>
      <p:sp>
        <p:nvSpPr>
          <p:cNvPr id="2" name="TextBox 1">
            <a:extLst>
              <a:ext uri="{FF2B5EF4-FFF2-40B4-BE49-F238E27FC236}">
                <a16:creationId xmlns:a16="http://schemas.microsoft.com/office/drawing/2014/main" id="{DD7064E4-9FE9-9B20-453B-8C4309CAFFE8}"/>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sp>
        <p:nvSpPr>
          <p:cNvPr id="22" name="Slide Number Placeholder 3">
            <a:extLst>
              <a:ext uri="{FF2B5EF4-FFF2-40B4-BE49-F238E27FC236}">
                <a16:creationId xmlns:a16="http://schemas.microsoft.com/office/drawing/2014/main" id="{C4B43821-05A3-4A59-88A1-0B2C2137C09D}"/>
              </a:ext>
            </a:extLst>
          </p:cNvPr>
          <p:cNvSpPr>
            <a:spLocks noGrp="1"/>
          </p:cNvSpPr>
          <p:nvPr>
            <p:ph type="sldNum" sz="quarter" idx="12"/>
          </p:nvPr>
        </p:nvSpPr>
        <p:spPr/>
        <p:txBody>
          <a:bodyPr vert="horz" lIns="0" tIns="0" rIns="0" bIns="0" rtlCol="0" anchor="ctr"/>
          <a:lstStyle/>
          <a:p>
            <a:fld id="{52E62140-FB5D-204A-81D6-4F5C96E28D51}" type="slidenum">
              <a:rPr lang="en-US" smtClean="0"/>
              <a:t>20</a:t>
            </a:fld>
            <a:endParaRPr lang="en-US" dirty="0"/>
          </a:p>
        </p:txBody>
      </p:sp>
    </p:spTree>
    <p:extLst>
      <p:ext uri="{BB962C8B-B14F-4D97-AF65-F5344CB8AC3E}">
        <p14:creationId xmlns:p14="http://schemas.microsoft.com/office/powerpoint/2010/main" val="766729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6983FBD8-CA3E-42CF-9A6C-7FC75BC4C33D}"/>
              </a:ext>
            </a:extLst>
          </p:cNvPr>
          <p:cNvSpPr txBox="1">
            <a:spLocks/>
          </p:cNvSpPr>
          <p:nvPr/>
        </p:nvSpPr>
        <p:spPr>
          <a:xfrm>
            <a:off x="3774196" y="2441652"/>
            <a:ext cx="5703983" cy="397292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4000" b="1" dirty="0">
                <a:latin typeface="+mn-lt"/>
              </a:rPr>
              <a:t>Family Intelligence</a:t>
            </a:r>
            <a:br>
              <a:rPr lang="en-US" sz="4000" b="1" dirty="0">
                <a:latin typeface="+mn-lt"/>
              </a:rPr>
            </a:br>
            <a:r>
              <a:rPr lang="en-US" sz="4000" dirty="0">
                <a:latin typeface="+mn-lt"/>
              </a:rPr>
              <a:t>Your family history, values, and hopes for the next generation</a:t>
            </a:r>
            <a:br>
              <a:rPr lang="en-US" sz="4000" dirty="0">
                <a:latin typeface="+mn-lt"/>
                <a:cs typeface="Helvetica"/>
              </a:rPr>
            </a:br>
            <a:br>
              <a:rPr lang="en-US" sz="4000" dirty="0">
                <a:latin typeface="+mn-lt"/>
              </a:rPr>
            </a:br>
            <a:br>
              <a:rPr lang="en-US" sz="4000" dirty="0">
                <a:latin typeface="+mn-lt"/>
              </a:rPr>
            </a:br>
            <a:br>
              <a:rPr lang="en-US" sz="4000" b="1" dirty="0">
                <a:latin typeface="+mn-lt"/>
              </a:rPr>
            </a:br>
            <a:endParaRPr lang="en-US" sz="4000" dirty="0">
              <a:latin typeface="+mn-lt"/>
            </a:endParaRPr>
          </a:p>
        </p:txBody>
      </p:sp>
      <p:sp>
        <p:nvSpPr>
          <p:cNvPr id="2" name="TextBox 1">
            <a:extLst>
              <a:ext uri="{FF2B5EF4-FFF2-40B4-BE49-F238E27FC236}">
                <a16:creationId xmlns:a16="http://schemas.microsoft.com/office/drawing/2014/main" id="{2A554B61-0E4B-0700-F2AB-68D3314D97E6}"/>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sp>
        <p:nvSpPr>
          <p:cNvPr id="12" name="Slide Number Placeholder 3">
            <a:extLst>
              <a:ext uri="{FF2B5EF4-FFF2-40B4-BE49-F238E27FC236}">
                <a16:creationId xmlns:a16="http://schemas.microsoft.com/office/drawing/2014/main" id="{5A2F5944-61FD-4067-96D7-BCE53A4B56BF}"/>
              </a:ext>
            </a:extLst>
          </p:cNvPr>
          <p:cNvSpPr>
            <a:spLocks noGrp="1"/>
          </p:cNvSpPr>
          <p:nvPr>
            <p:ph type="sldNum" sz="quarter" idx="12"/>
          </p:nvPr>
        </p:nvSpPr>
        <p:spPr/>
        <p:txBody>
          <a:bodyPr vert="horz" lIns="0" tIns="0" rIns="0" bIns="0" rtlCol="0" anchor="ctr"/>
          <a:lstStyle/>
          <a:p>
            <a:fld id="{52E62140-FB5D-204A-81D6-4F5C96E28D51}" type="slidenum">
              <a:rPr lang="en-US" smtClean="0"/>
              <a:t>21</a:t>
            </a:fld>
            <a:endParaRPr lang="en-US" dirty="0"/>
          </a:p>
        </p:txBody>
      </p:sp>
      <p:pic>
        <p:nvPicPr>
          <p:cNvPr id="3" name="Picture 2">
            <a:extLst>
              <a:ext uri="{FF2B5EF4-FFF2-40B4-BE49-F238E27FC236}">
                <a16:creationId xmlns:a16="http://schemas.microsoft.com/office/drawing/2014/main" id="{92E10A87-DCC9-0CF4-0178-2C27C261750C}"/>
              </a:ext>
            </a:extLst>
          </p:cNvPr>
          <p:cNvPicPr>
            <a:picLocks noChangeAspect="1"/>
          </p:cNvPicPr>
          <p:nvPr/>
        </p:nvPicPr>
        <p:blipFill>
          <a:blip r:embed="rId3"/>
          <a:stretch>
            <a:fillRect/>
          </a:stretch>
        </p:blipFill>
        <p:spPr>
          <a:xfrm>
            <a:off x="2628900" y="2441652"/>
            <a:ext cx="975360" cy="1120140"/>
          </a:xfrm>
          <a:prstGeom prst="rect">
            <a:avLst/>
          </a:prstGeom>
        </p:spPr>
      </p:pic>
    </p:spTree>
    <p:extLst>
      <p:ext uri="{BB962C8B-B14F-4D97-AF65-F5344CB8AC3E}">
        <p14:creationId xmlns:p14="http://schemas.microsoft.com/office/powerpoint/2010/main" val="304018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C48A3-50FF-B393-70B6-8A6A457D0DDD}"/>
              </a:ext>
            </a:extLst>
          </p:cNvPr>
          <p:cNvSpPr txBox="1">
            <a:spLocks/>
          </p:cNvSpPr>
          <p:nvPr/>
        </p:nvSpPr>
        <p:spPr>
          <a:xfrm>
            <a:off x="1981200" y="990433"/>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latin typeface="Calibri" panose="020F0502020204030204" pitchFamily="34" charset="0"/>
              </a:rPr>
              <a:t>The Family Tree Effect</a:t>
            </a:r>
          </a:p>
        </p:txBody>
      </p:sp>
      <p:sp>
        <p:nvSpPr>
          <p:cNvPr id="16" name="Slide Number Placeholder 3">
            <a:extLst>
              <a:ext uri="{FF2B5EF4-FFF2-40B4-BE49-F238E27FC236}">
                <a16:creationId xmlns:a16="http://schemas.microsoft.com/office/drawing/2014/main" id="{98F89BED-D89D-4671-A102-6201DA8E224F}"/>
              </a:ext>
            </a:extLst>
          </p:cNvPr>
          <p:cNvSpPr>
            <a:spLocks noGrp="1"/>
          </p:cNvSpPr>
          <p:nvPr>
            <p:ph type="sldNum" sz="quarter" idx="12"/>
          </p:nvPr>
        </p:nvSpPr>
        <p:spPr/>
        <p:txBody>
          <a:bodyPr vert="horz" lIns="0" tIns="0" rIns="0" bIns="0" rtlCol="0" anchor="ctr"/>
          <a:lstStyle/>
          <a:p>
            <a:fld id="{52E62140-FB5D-204A-81D6-4F5C96E28D51}" type="slidenum">
              <a:rPr lang="en-US" smtClean="0"/>
              <a:t>22</a:t>
            </a:fld>
            <a:endParaRPr lang="en-US" dirty="0"/>
          </a:p>
        </p:txBody>
      </p:sp>
      <p:sp>
        <p:nvSpPr>
          <p:cNvPr id="6" name="TextBox 5">
            <a:extLst>
              <a:ext uri="{FF2B5EF4-FFF2-40B4-BE49-F238E27FC236}">
                <a16:creationId xmlns:a16="http://schemas.microsoft.com/office/drawing/2014/main" id="{C404E1FF-3622-5D8A-7F72-7FC53B8A46B4}"/>
              </a:ext>
            </a:extLst>
          </p:cNvPr>
          <p:cNvSpPr txBox="1"/>
          <p:nvPr/>
        </p:nvSpPr>
        <p:spPr>
          <a:xfrm>
            <a:off x="903514" y="2510287"/>
            <a:ext cx="4278086" cy="2394502"/>
          </a:xfrm>
          <a:prstGeom prst="rect">
            <a:avLst/>
          </a:prstGeom>
          <a:noFill/>
        </p:spPr>
        <p:txBody>
          <a:bodyPr wrap="square">
            <a:spAutoFit/>
          </a:bodyPr>
          <a:lstStyle/>
          <a:p>
            <a:pPr marL="347663" indent="-347663" algn="l">
              <a:lnSpc>
                <a:spcPct val="90000"/>
              </a:lnSpc>
              <a:spcAft>
                <a:spcPts val="1200"/>
              </a:spcAft>
              <a:buClr>
                <a:srgbClr val="E77725"/>
              </a:buClr>
              <a:buFont typeface="Wingdings" panose="05000000000000000000" pitchFamily="2" charset="2"/>
              <a:buChar char="§"/>
            </a:pPr>
            <a:r>
              <a:rPr lang="en-US" sz="2400" dirty="0">
                <a:latin typeface="+mn-lt"/>
              </a:rPr>
              <a:t>Is there a </a:t>
            </a:r>
            <a:r>
              <a:rPr lang="en-US" sz="2400" dirty="0"/>
              <a:t>money belief</a:t>
            </a:r>
            <a:r>
              <a:rPr lang="en-US" sz="2400" b="1" dirty="0">
                <a:solidFill>
                  <a:srgbClr val="FF0000"/>
                </a:solidFill>
              </a:rPr>
              <a:t> </a:t>
            </a:r>
            <a:r>
              <a:rPr lang="en-US" sz="2400" dirty="0">
                <a:latin typeface="+mn-lt"/>
              </a:rPr>
              <a:t>you inherited? </a:t>
            </a:r>
          </a:p>
          <a:p>
            <a:pPr marL="347663" indent="-347663" algn="l">
              <a:lnSpc>
                <a:spcPct val="90000"/>
              </a:lnSpc>
              <a:spcAft>
                <a:spcPts val="1200"/>
              </a:spcAft>
              <a:buClr>
                <a:srgbClr val="E77725"/>
              </a:buClr>
              <a:buFont typeface="Wingdings" panose="05000000000000000000" pitchFamily="2" charset="2"/>
              <a:buChar char="§"/>
            </a:pPr>
            <a:r>
              <a:rPr lang="en-US" sz="2400" dirty="0">
                <a:latin typeface="+mn-lt"/>
              </a:rPr>
              <a:t>Do you embrace it? Resist it? </a:t>
            </a:r>
            <a:endParaRPr lang="en-US" sz="2400" dirty="0">
              <a:highlight>
                <a:srgbClr val="FFFF00"/>
              </a:highlight>
              <a:latin typeface="+mn-lt"/>
            </a:endParaRPr>
          </a:p>
          <a:p>
            <a:pPr marL="347663" indent="-347663" algn="l">
              <a:lnSpc>
                <a:spcPct val="90000"/>
              </a:lnSpc>
              <a:spcAft>
                <a:spcPts val="1200"/>
              </a:spcAft>
              <a:buClr>
                <a:srgbClr val="E77725"/>
              </a:buClr>
              <a:buFont typeface="Wingdings" panose="05000000000000000000" pitchFamily="2" charset="2"/>
              <a:buChar char="§"/>
            </a:pPr>
            <a:r>
              <a:rPr lang="en-US" sz="2400" dirty="0">
                <a:latin typeface="+mn-lt"/>
              </a:rPr>
              <a:t>Did a financial event impact your relationship with money?</a:t>
            </a:r>
          </a:p>
        </p:txBody>
      </p:sp>
      <p:sp>
        <p:nvSpPr>
          <p:cNvPr id="2" name="TextBox 1">
            <a:extLst>
              <a:ext uri="{FF2B5EF4-FFF2-40B4-BE49-F238E27FC236}">
                <a16:creationId xmlns:a16="http://schemas.microsoft.com/office/drawing/2014/main" id="{324A3CC0-6E12-1E51-FF43-55B6F8BFA526}"/>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sp>
        <p:nvSpPr>
          <p:cNvPr id="10" name="Title 1">
            <a:extLst>
              <a:ext uri="{FF2B5EF4-FFF2-40B4-BE49-F238E27FC236}">
                <a16:creationId xmlns:a16="http://schemas.microsoft.com/office/drawing/2014/main" id="{3E9ECF20-CD4C-45FC-975B-2A75C5B79B67}"/>
              </a:ext>
            </a:extLst>
          </p:cNvPr>
          <p:cNvSpPr>
            <a:spLocks noGrp="1"/>
          </p:cNvSpPr>
          <p:nvPr>
            <p:ph type="title"/>
          </p:nvPr>
        </p:nvSpPr>
        <p:spPr/>
        <p:txBody>
          <a:bodyPr>
            <a:normAutofit fontScale="90000"/>
          </a:bodyPr>
          <a:lstStyle/>
          <a:p>
            <a:pPr algn="l"/>
            <a:br>
              <a:rPr lang="en-US" sz="4000" dirty="0"/>
            </a:br>
            <a:br>
              <a:rPr lang="en-US" sz="4000" dirty="0"/>
            </a:br>
            <a:endParaRPr lang="en-US" sz="4000" b="1" dirty="0">
              <a:solidFill>
                <a:srgbClr val="FF0066"/>
              </a:solidFill>
            </a:endParaRPr>
          </a:p>
        </p:txBody>
      </p:sp>
      <p:pic>
        <p:nvPicPr>
          <p:cNvPr id="3" name="Picture 2">
            <a:extLst>
              <a:ext uri="{FF2B5EF4-FFF2-40B4-BE49-F238E27FC236}">
                <a16:creationId xmlns:a16="http://schemas.microsoft.com/office/drawing/2014/main" id="{AD45EE4C-3222-0F26-E95F-C4341C635AC4}"/>
              </a:ext>
            </a:extLst>
          </p:cNvPr>
          <p:cNvPicPr>
            <a:picLocks noChangeAspect="1"/>
          </p:cNvPicPr>
          <p:nvPr/>
        </p:nvPicPr>
        <p:blipFill>
          <a:blip r:embed="rId3"/>
          <a:stretch>
            <a:fillRect/>
          </a:stretch>
        </p:blipFill>
        <p:spPr>
          <a:xfrm>
            <a:off x="6743700" y="2133600"/>
            <a:ext cx="3573780" cy="3962400"/>
          </a:xfrm>
          <a:prstGeom prst="rect">
            <a:avLst/>
          </a:prstGeom>
        </p:spPr>
      </p:pic>
    </p:spTree>
    <p:extLst>
      <p:ext uri="{BB962C8B-B14F-4D97-AF65-F5344CB8AC3E}">
        <p14:creationId xmlns:p14="http://schemas.microsoft.com/office/powerpoint/2010/main" val="1125620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9E89912-4770-4367-8359-0405F154EDD9}"/>
              </a:ext>
            </a:extLst>
          </p:cNvPr>
          <p:cNvSpPr>
            <a:spLocks noGrp="1"/>
          </p:cNvSpPr>
          <p:nvPr>
            <p:ph type="title"/>
          </p:nvPr>
        </p:nvSpPr>
        <p:spPr/>
        <p:txBody>
          <a:bodyPr>
            <a:noAutofit/>
          </a:bodyPr>
          <a:lstStyle/>
          <a:p>
            <a:r>
              <a:rPr lang="en-US" sz="4000" b="1" dirty="0"/>
              <a:t>Family Intelligence Exercise: </a:t>
            </a:r>
            <a:br>
              <a:rPr lang="en-US" sz="4000" b="1" dirty="0"/>
            </a:br>
            <a:r>
              <a:rPr lang="en-US" sz="4000" b="1" dirty="0"/>
              <a:t>Identify Three Core Values </a:t>
            </a:r>
          </a:p>
        </p:txBody>
      </p:sp>
      <p:sp>
        <p:nvSpPr>
          <p:cNvPr id="16" name="Slide Number Placeholder 3">
            <a:extLst>
              <a:ext uri="{FF2B5EF4-FFF2-40B4-BE49-F238E27FC236}">
                <a16:creationId xmlns:a16="http://schemas.microsoft.com/office/drawing/2014/main" id="{98F89BED-D89D-4671-A102-6201DA8E224F}"/>
              </a:ext>
            </a:extLst>
          </p:cNvPr>
          <p:cNvSpPr>
            <a:spLocks noGrp="1"/>
          </p:cNvSpPr>
          <p:nvPr>
            <p:ph type="sldNum" sz="quarter" idx="12"/>
          </p:nvPr>
        </p:nvSpPr>
        <p:spPr/>
        <p:txBody>
          <a:bodyPr vert="horz" lIns="0" tIns="0" rIns="0" bIns="0" rtlCol="0" anchor="ctr"/>
          <a:lstStyle/>
          <a:p>
            <a:fld id="{52E62140-FB5D-204A-81D6-4F5C96E28D51}" type="slidenum">
              <a:rPr lang="en-US" smtClean="0"/>
              <a:t>23</a:t>
            </a:fld>
            <a:endParaRPr lang="en-US" dirty="0"/>
          </a:p>
        </p:txBody>
      </p:sp>
      <p:sp>
        <p:nvSpPr>
          <p:cNvPr id="5" name="Content Placeholder 2">
            <a:extLst>
              <a:ext uri="{FF2B5EF4-FFF2-40B4-BE49-F238E27FC236}">
                <a16:creationId xmlns:a16="http://schemas.microsoft.com/office/drawing/2014/main" id="{8A177007-57C5-9E43-7F69-A45FA36EAEE9}"/>
              </a:ext>
            </a:extLst>
          </p:cNvPr>
          <p:cNvSpPr>
            <a:spLocks noGrp="1"/>
          </p:cNvSpPr>
          <p:nvPr>
            <p:ph idx="4294967295"/>
          </p:nvPr>
        </p:nvSpPr>
        <p:spPr>
          <a:xfrm>
            <a:off x="1477963" y="2754313"/>
            <a:ext cx="10714037" cy="3260725"/>
          </a:xfrm>
        </p:spPr>
        <p:txBody>
          <a:bodyPr numCol="3">
            <a:noAutofit/>
          </a:bodyPr>
          <a:lstStyle/>
          <a:p>
            <a:pPr marL="0" marR="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Adventure</a:t>
            </a:r>
          </a:p>
          <a:p>
            <a:pPr marL="0" marR="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Career/work</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Community</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Creativity</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Ecology/environment</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Self-improvement</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Family</a:t>
            </a:r>
          </a:p>
          <a:p>
            <a:pPr marL="0" marR="0" lvl="0" indent="0">
              <a:spcBef>
                <a:spcPts val="0"/>
              </a:spcBef>
              <a:spcAft>
                <a:spcPts val="6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6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6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Freedom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Friendship</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Health &amp; fitness</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Helping others</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Independence</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Leadership</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Learning &amp; education</a:t>
            </a:r>
          </a:p>
          <a:p>
            <a:pPr marL="0" marR="0" lvl="0" indent="0">
              <a:spcBef>
                <a:spcPts val="0"/>
              </a:spcBef>
              <a:spcAft>
                <a:spcPts val="6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6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Philanthropy</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Play/pleasure </a:t>
            </a:r>
          </a:p>
          <a:p>
            <a:pPr marL="0" marR="0" lvl="0" indent="0">
              <a:spcBef>
                <a:spcPts val="0"/>
              </a:spcBef>
              <a:spcAft>
                <a:spcPts val="6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Power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Religion/spirituality</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Security</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Service</a:t>
            </a:r>
          </a:p>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Travel</a:t>
            </a:r>
          </a:p>
          <a:p>
            <a:endParaRPr lang="en-US" sz="2000" dirty="0"/>
          </a:p>
        </p:txBody>
      </p:sp>
      <p:sp>
        <p:nvSpPr>
          <p:cNvPr id="2" name="TextBox 1">
            <a:extLst>
              <a:ext uri="{FF2B5EF4-FFF2-40B4-BE49-F238E27FC236}">
                <a16:creationId xmlns:a16="http://schemas.microsoft.com/office/drawing/2014/main" id="{6D892186-28EE-56E4-F3D1-E3271856C521}"/>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spTree>
    <p:extLst>
      <p:ext uri="{BB962C8B-B14F-4D97-AF65-F5344CB8AC3E}">
        <p14:creationId xmlns:p14="http://schemas.microsoft.com/office/powerpoint/2010/main" val="3177741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9E89912-4770-4367-8359-0405F154EDD9}"/>
              </a:ext>
            </a:extLst>
          </p:cNvPr>
          <p:cNvSpPr>
            <a:spLocks noGrp="1"/>
          </p:cNvSpPr>
          <p:nvPr>
            <p:ph type="title"/>
          </p:nvPr>
        </p:nvSpPr>
        <p:spPr>
          <a:xfrm>
            <a:off x="1214120" y="2507372"/>
            <a:ext cx="3642360" cy="3698875"/>
          </a:xfrm>
        </p:spPr>
        <p:txBody>
          <a:bodyPr>
            <a:noAutofit/>
          </a:bodyPr>
          <a:lstStyle/>
          <a:p>
            <a:pPr algn="l"/>
            <a:r>
              <a:rPr lang="en-US" sz="4000" b="1" dirty="0"/>
              <a:t>How Do You Honor Your Values?</a:t>
            </a:r>
          </a:p>
        </p:txBody>
      </p:sp>
      <p:sp>
        <p:nvSpPr>
          <p:cNvPr id="16" name="Slide Number Placeholder 3">
            <a:extLst>
              <a:ext uri="{FF2B5EF4-FFF2-40B4-BE49-F238E27FC236}">
                <a16:creationId xmlns:a16="http://schemas.microsoft.com/office/drawing/2014/main" id="{98F89BED-D89D-4671-A102-6201DA8E224F}"/>
              </a:ext>
            </a:extLst>
          </p:cNvPr>
          <p:cNvSpPr>
            <a:spLocks noGrp="1"/>
          </p:cNvSpPr>
          <p:nvPr>
            <p:ph type="sldNum" sz="quarter" idx="12"/>
          </p:nvPr>
        </p:nvSpPr>
        <p:spPr/>
        <p:txBody>
          <a:bodyPr vert="horz" lIns="0" tIns="0" rIns="0" bIns="0" rtlCol="0" anchor="ctr"/>
          <a:lstStyle/>
          <a:p>
            <a:fld id="{52E62140-FB5D-204A-81D6-4F5C96E28D51}" type="slidenum">
              <a:rPr lang="en-US" smtClean="0"/>
              <a:t>24</a:t>
            </a:fld>
            <a:endParaRPr lang="en-US" dirty="0"/>
          </a:p>
        </p:txBody>
      </p:sp>
      <p:sp>
        <p:nvSpPr>
          <p:cNvPr id="2" name="TextBox 1">
            <a:extLst>
              <a:ext uri="{FF2B5EF4-FFF2-40B4-BE49-F238E27FC236}">
                <a16:creationId xmlns:a16="http://schemas.microsoft.com/office/drawing/2014/main" id="{EBB59A05-6CD7-2BE2-DDE2-992AE29969F7}"/>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pic>
        <p:nvPicPr>
          <p:cNvPr id="3" name="Picture 2">
            <a:extLst>
              <a:ext uri="{FF2B5EF4-FFF2-40B4-BE49-F238E27FC236}">
                <a16:creationId xmlns:a16="http://schemas.microsoft.com/office/drawing/2014/main" id="{E89160E7-91B8-E83D-FFDE-26B46D770AE1}"/>
              </a:ext>
            </a:extLst>
          </p:cNvPr>
          <p:cNvPicPr>
            <a:picLocks noChangeAspect="1"/>
          </p:cNvPicPr>
          <p:nvPr/>
        </p:nvPicPr>
        <p:blipFill>
          <a:blip r:embed="rId3"/>
          <a:stretch>
            <a:fillRect/>
          </a:stretch>
        </p:blipFill>
        <p:spPr>
          <a:xfrm>
            <a:off x="5791200" y="1295400"/>
            <a:ext cx="5074920" cy="4861560"/>
          </a:xfrm>
          <a:prstGeom prst="rect">
            <a:avLst/>
          </a:prstGeom>
        </p:spPr>
      </p:pic>
    </p:spTree>
    <p:extLst>
      <p:ext uri="{BB962C8B-B14F-4D97-AF65-F5344CB8AC3E}">
        <p14:creationId xmlns:p14="http://schemas.microsoft.com/office/powerpoint/2010/main" val="345913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89E682-6608-4768-F927-97782551D8AC}"/>
              </a:ext>
            </a:extLst>
          </p:cNvPr>
          <p:cNvPicPr>
            <a:picLocks noChangeAspect="1"/>
          </p:cNvPicPr>
          <p:nvPr/>
        </p:nvPicPr>
        <p:blipFill>
          <a:blip r:embed="rId3"/>
          <a:stretch>
            <a:fillRect/>
          </a:stretch>
        </p:blipFill>
        <p:spPr>
          <a:xfrm>
            <a:off x="-1" y="0"/>
            <a:ext cx="12367261" cy="6858000"/>
          </a:xfrm>
          <a:prstGeom prst="rect">
            <a:avLst/>
          </a:prstGeom>
        </p:spPr>
      </p:pic>
      <p:pic>
        <p:nvPicPr>
          <p:cNvPr id="4" name="Picture 5">
            <a:extLst>
              <a:ext uri="{FF2B5EF4-FFF2-40B4-BE49-F238E27FC236}">
                <a16:creationId xmlns:a16="http://schemas.microsoft.com/office/drawing/2014/main" id="{39458F73-849C-D01A-4C5F-D859A142AD65}"/>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750" r="44000" b="-15529"/>
          <a:stretch/>
        </p:blipFill>
        <p:spPr bwMode="auto">
          <a:xfrm>
            <a:off x="7133735" y="2486503"/>
            <a:ext cx="7126275" cy="170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a:extLst>
              <a:ext uri="{FF2B5EF4-FFF2-40B4-BE49-F238E27FC236}">
                <a16:creationId xmlns:a16="http://schemas.microsoft.com/office/drawing/2014/main" id="{F8038C40-7896-4A0C-BBB9-F9ED924A593B}"/>
              </a:ext>
            </a:extLst>
          </p:cNvPr>
          <p:cNvSpPr txBox="1">
            <a:spLocks/>
          </p:cNvSpPr>
          <p:nvPr/>
        </p:nvSpPr>
        <p:spPr>
          <a:xfrm>
            <a:off x="8014494" y="2752427"/>
            <a:ext cx="3682450" cy="795969"/>
          </a:xfrm>
          <a:prstGeom prst="rect">
            <a:avLst/>
          </a:prstGeom>
        </p:spPr>
        <p:txBody>
          <a:bodyPr>
            <a:noAutofit/>
          </a:bodyPr>
          <a:lstStyle>
            <a:lvl1pPr algn="l" rtl="0" fontAlgn="base">
              <a:spcBef>
                <a:spcPct val="0"/>
              </a:spcBef>
              <a:spcAft>
                <a:spcPct val="0"/>
              </a:spcAft>
              <a:defRPr sz="3500">
                <a:solidFill>
                  <a:schemeClr val="tx1"/>
                </a:solidFill>
                <a:latin typeface="Arial" pitchFamily="34" charset="0"/>
                <a:ea typeface="+mj-ea"/>
                <a:cs typeface="Arial" pitchFamily="34" charset="0"/>
              </a:defRPr>
            </a:lvl1pPr>
            <a:lvl2pPr algn="l" rtl="0" fontAlgn="base">
              <a:spcBef>
                <a:spcPct val="0"/>
              </a:spcBef>
              <a:spcAft>
                <a:spcPct val="0"/>
              </a:spcAft>
              <a:defRPr sz="3500">
                <a:solidFill>
                  <a:schemeClr val="tx1"/>
                </a:solidFill>
                <a:latin typeface="Arial" charset="0"/>
                <a:cs typeface="Arial" charset="0"/>
              </a:defRPr>
            </a:lvl2pPr>
            <a:lvl3pPr algn="l" rtl="0" fontAlgn="base">
              <a:spcBef>
                <a:spcPct val="0"/>
              </a:spcBef>
              <a:spcAft>
                <a:spcPct val="0"/>
              </a:spcAft>
              <a:defRPr sz="3500">
                <a:solidFill>
                  <a:schemeClr val="tx1"/>
                </a:solidFill>
                <a:latin typeface="Arial" charset="0"/>
                <a:cs typeface="Arial" charset="0"/>
              </a:defRPr>
            </a:lvl3pPr>
            <a:lvl4pPr algn="l" rtl="0" fontAlgn="base">
              <a:spcBef>
                <a:spcPct val="0"/>
              </a:spcBef>
              <a:spcAft>
                <a:spcPct val="0"/>
              </a:spcAft>
              <a:defRPr sz="3500">
                <a:solidFill>
                  <a:schemeClr val="tx1"/>
                </a:solidFill>
                <a:latin typeface="Arial" charset="0"/>
                <a:cs typeface="Arial" charset="0"/>
              </a:defRPr>
            </a:lvl4pPr>
            <a:lvl5pPr algn="l" rtl="0" fontAlgn="base">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a:lstStyle>
          <a:p>
            <a:pPr defTabSz="914400">
              <a:lnSpc>
                <a:spcPts val="3300"/>
              </a:lnSpc>
            </a:pPr>
            <a:r>
              <a:rPr lang="en-US" sz="3200" b="1" dirty="0">
                <a:solidFill>
                  <a:srgbClr val="FFFFFF"/>
                </a:solidFill>
                <a:latin typeface="Calibri" panose="020F0502020204030204" pitchFamily="34" charset="0"/>
                <a:cs typeface="Calibri" panose="020F0502020204030204" pitchFamily="34" charset="0"/>
              </a:rPr>
              <a:t>How to Begin  Family Money Talks</a:t>
            </a:r>
          </a:p>
        </p:txBody>
      </p:sp>
      <p:sp>
        <p:nvSpPr>
          <p:cNvPr id="3" name="TextBox 2">
            <a:extLst>
              <a:ext uri="{FF2B5EF4-FFF2-40B4-BE49-F238E27FC236}">
                <a16:creationId xmlns:a16="http://schemas.microsoft.com/office/drawing/2014/main" id="{6A37CC76-C600-AF55-82AE-B3DA4EC56498}"/>
              </a:ext>
            </a:extLst>
          </p:cNvPr>
          <p:cNvSpPr txBox="1"/>
          <p:nvPr/>
        </p:nvSpPr>
        <p:spPr>
          <a:xfrm>
            <a:off x="5169159" y="6459866"/>
            <a:ext cx="6120880" cy="261610"/>
          </a:xfrm>
          <a:prstGeom prst="rect">
            <a:avLst/>
          </a:prstGeom>
          <a:noFill/>
        </p:spPr>
        <p:txBody>
          <a:bodyPr wrap="square">
            <a:spAutoFit/>
          </a:bodyPr>
          <a:lstStyle/>
          <a:p>
            <a:r>
              <a:rPr lang="en-US" sz="1100" dirty="0">
                <a:solidFill>
                  <a:schemeClr val="bg1"/>
                </a:solidFill>
              </a:rPr>
              <a:t>©2023 Hartford Funds</a:t>
            </a:r>
          </a:p>
        </p:txBody>
      </p:sp>
      <p:sp>
        <p:nvSpPr>
          <p:cNvPr id="12" name="Slide Number Placeholder 3">
            <a:extLst>
              <a:ext uri="{FF2B5EF4-FFF2-40B4-BE49-F238E27FC236}">
                <a16:creationId xmlns:a16="http://schemas.microsoft.com/office/drawing/2014/main" id="{B3D0C83D-85DE-4925-BED7-B8D0D42B4D83}"/>
              </a:ext>
            </a:extLst>
          </p:cNvPr>
          <p:cNvSpPr>
            <a:spLocks noGrp="1"/>
          </p:cNvSpPr>
          <p:nvPr>
            <p:ph type="sldNum" sz="quarter" idx="12"/>
          </p:nvPr>
        </p:nvSpPr>
        <p:spPr>
          <a:xfrm>
            <a:off x="8229599" y="6356351"/>
            <a:ext cx="3851031" cy="365125"/>
          </a:xfrm>
        </p:spPr>
        <p:txBody>
          <a:bodyPr vert="horz" lIns="0" tIns="0" rIns="0" bIns="0" rtlCol="0" anchor="ctr"/>
          <a:lstStyle/>
          <a:p>
            <a:fld id="{52E62140-FB5D-204A-81D6-4F5C96E28D51}" type="slidenum">
              <a:rPr lang="en-US" smtClean="0">
                <a:solidFill>
                  <a:schemeClr val="bg1"/>
                </a:solidFill>
              </a:rPr>
              <a:t>25</a:t>
            </a:fld>
            <a:endParaRPr lang="en-US" dirty="0">
              <a:solidFill>
                <a:schemeClr val="bg1"/>
              </a:solidFill>
            </a:endParaRPr>
          </a:p>
        </p:txBody>
      </p:sp>
    </p:spTree>
    <p:extLst>
      <p:ext uri="{BB962C8B-B14F-4D97-AF65-F5344CB8AC3E}">
        <p14:creationId xmlns:p14="http://schemas.microsoft.com/office/powerpoint/2010/main" val="1975611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C9E1-C97C-1558-12B2-54D7DAB0A066}"/>
              </a:ext>
            </a:extLst>
          </p:cNvPr>
          <p:cNvSpPr>
            <a:spLocks noGrp="1"/>
          </p:cNvSpPr>
          <p:nvPr>
            <p:ph type="title"/>
          </p:nvPr>
        </p:nvSpPr>
        <p:spPr>
          <a:xfrm>
            <a:off x="635000" y="1247923"/>
            <a:ext cx="10515600" cy="1325563"/>
          </a:xfrm>
        </p:spPr>
        <p:txBody>
          <a:bodyPr>
            <a:normAutofit/>
          </a:bodyPr>
          <a:lstStyle/>
          <a:p>
            <a:pPr algn="ctr"/>
            <a:r>
              <a:rPr lang="en-US" sz="4000" b="1" dirty="0"/>
              <a:t>Step 1: Introduce the Idea</a:t>
            </a:r>
          </a:p>
        </p:txBody>
      </p:sp>
      <p:sp>
        <p:nvSpPr>
          <p:cNvPr id="6" name="Slide Number Placeholder 3">
            <a:extLst>
              <a:ext uri="{FF2B5EF4-FFF2-40B4-BE49-F238E27FC236}">
                <a16:creationId xmlns:a16="http://schemas.microsoft.com/office/drawing/2014/main" id="{FEEBA01E-C15F-4303-B1B7-868A9D3B1928}"/>
              </a:ext>
            </a:extLst>
          </p:cNvPr>
          <p:cNvSpPr>
            <a:spLocks noGrp="1"/>
          </p:cNvSpPr>
          <p:nvPr>
            <p:ph type="sldNum" sz="quarter" idx="12"/>
          </p:nvPr>
        </p:nvSpPr>
        <p:spPr/>
        <p:txBody>
          <a:bodyPr vert="horz" lIns="0" tIns="0" rIns="0" bIns="0" rtlCol="0" anchor="ctr"/>
          <a:lstStyle/>
          <a:p>
            <a:fld id="{52E62140-FB5D-204A-81D6-4F5C96E28D51}" type="slidenum">
              <a:rPr lang="en-US" smtClean="0"/>
              <a:t>26</a:t>
            </a:fld>
            <a:endParaRPr lang="en-US" dirty="0"/>
          </a:p>
        </p:txBody>
      </p:sp>
      <p:sp>
        <p:nvSpPr>
          <p:cNvPr id="9" name="Content Placeholder 2">
            <a:extLst>
              <a:ext uri="{FF2B5EF4-FFF2-40B4-BE49-F238E27FC236}">
                <a16:creationId xmlns:a16="http://schemas.microsoft.com/office/drawing/2014/main" id="{82AC09B7-C436-BAD0-AB5A-39C8BD052F26}"/>
              </a:ext>
            </a:extLst>
          </p:cNvPr>
          <p:cNvSpPr>
            <a:spLocks noGrp="1"/>
          </p:cNvSpPr>
          <p:nvPr>
            <p:ph idx="4294967295"/>
          </p:nvPr>
        </p:nvSpPr>
        <p:spPr>
          <a:xfrm>
            <a:off x="1280160" y="2400936"/>
            <a:ext cx="9367838" cy="3673475"/>
          </a:xfrm>
        </p:spPr>
        <p:txBody>
          <a:bodyPr>
            <a:normAutofit/>
          </a:bodyPr>
          <a:lstStyle/>
          <a:p>
            <a:pPr lvl="1">
              <a:spcBef>
                <a:spcPts val="0"/>
              </a:spcBef>
              <a:spcAft>
                <a:spcPts val="1200"/>
              </a:spcAft>
              <a:buClr>
                <a:srgbClr val="0086BD"/>
              </a:buClr>
              <a:buFont typeface="Wingdings" panose="05000000000000000000" pitchFamily="2" charset="2"/>
              <a:buChar char="§"/>
            </a:pPr>
            <a:r>
              <a:rPr lang="en-US" sz="2600" dirty="0"/>
              <a:t>We went to a workshop that teaches families how to have productive conversations about money</a:t>
            </a:r>
          </a:p>
          <a:p>
            <a:pPr lvl="1">
              <a:spcBef>
                <a:spcPts val="0"/>
              </a:spcBef>
              <a:spcAft>
                <a:spcPts val="1200"/>
              </a:spcAft>
              <a:buClr>
                <a:srgbClr val="0086BD"/>
              </a:buClr>
              <a:buFont typeface="Wingdings" panose="05000000000000000000" pitchFamily="2" charset="2"/>
              <a:buChar char="§"/>
            </a:pPr>
            <a:r>
              <a:rPr lang="en-US" sz="2600" dirty="0"/>
              <a:t>We realized that we haven’t always talked about money in a helpful way and think it’s important that we start</a:t>
            </a:r>
          </a:p>
          <a:p>
            <a:pPr lvl="1">
              <a:spcBef>
                <a:spcPts val="0"/>
              </a:spcBef>
              <a:spcAft>
                <a:spcPts val="1200"/>
              </a:spcAft>
              <a:buClr>
                <a:srgbClr val="0086BD"/>
              </a:buClr>
              <a:buFont typeface="Wingdings" panose="05000000000000000000" pitchFamily="2" charset="2"/>
              <a:buChar char="§"/>
            </a:pPr>
            <a:r>
              <a:rPr lang="en-US" sz="2600" dirty="0"/>
              <a:t>We’re interested in your thoughts and ideas about money too</a:t>
            </a:r>
          </a:p>
        </p:txBody>
      </p:sp>
      <p:sp>
        <p:nvSpPr>
          <p:cNvPr id="4" name="TextBox 3">
            <a:extLst>
              <a:ext uri="{FF2B5EF4-FFF2-40B4-BE49-F238E27FC236}">
                <a16:creationId xmlns:a16="http://schemas.microsoft.com/office/drawing/2014/main" id="{53BFAF07-81FF-E222-65B0-DB4945B3C48C}"/>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spTree>
    <p:extLst>
      <p:ext uri="{BB962C8B-B14F-4D97-AF65-F5344CB8AC3E}">
        <p14:creationId xmlns:p14="http://schemas.microsoft.com/office/powerpoint/2010/main" val="2144768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754460D-FE28-4428-9596-90DA0568FA30}"/>
              </a:ext>
            </a:extLst>
          </p:cNvPr>
          <p:cNvSpPr txBox="1">
            <a:spLocks/>
          </p:cNvSpPr>
          <p:nvPr/>
        </p:nvSpPr>
        <p:spPr>
          <a:xfrm>
            <a:off x="2209800" y="780443"/>
            <a:ext cx="7772400" cy="134227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dirty="0">
              <a:highlight>
                <a:srgbClr val="FFFF00"/>
              </a:highlight>
            </a:endParaRPr>
          </a:p>
          <a:p>
            <a:r>
              <a:rPr lang="en-US" sz="4000" b="1" dirty="0">
                <a:latin typeface="+mn-lt"/>
              </a:rPr>
              <a:t>Step 2: Explain the Purpose</a:t>
            </a:r>
          </a:p>
          <a:p>
            <a:endParaRPr lang="en-US" sz="4000" dirty="0">
              <a:solidFill>
                <a:srgbClr val="C00000"/>
              </a:solidFill>
            </a:endParaRPr>
          </a:p>
        </p:txBody>
      </p:sp>
      <p:sp>
        <p:nvSpPr>
          <p:cNvPr id="6" name="TextBox 5">
            <a:extLst>
              <a:ext uri="{FF2B5EF4-FFF2-40B4-BE49-F238E27FC236}">
                <a16:creationId xmlns:a16="http://schemas.microsoft.com/office/drawing/2014/main" id="{9C0C12AF-15DA-442E-9A7C-F87500B679D1}"/>
              </a:ext>
            </a:extLst>
          </p:cNvPr>
          <p:cNvSpPr txBox="1"/>
          <p:nvPr/>
        </p:nvSpPr>
        <p:spPr>
          <a:xfrm>
            <a:off x="1513211" y="2090694"/>
            <a:ext cx="1844984" cy="461665"/>
          </a:xfrm>
          <a:prstGeom prst="rect">
            <a:avLst/>
          </a:prstGeom>
          <a:noFill/>
        </p:spPr>
        <p:txBody>
          <a:bodyPr wrap="square" rtlCol="0">
            <a:spAutoFit/>
          </a:bodyPr>
          <a:lstStyle/>
          <a:p>
            <a:r>
              <a:rPr lang="en-US" sz="2400" b="1" dirty="0"/>
              <a:t>What It Is</a:t>
            </a:r>
            <a:endParaRPr lang="en-US" sz="2400" dirty="0"/>
          </a:p>
        </p:txBody>
      </p:sp>
      <p:sp>
        <p:nvSpPr>
          <p:cNvPr id="3" name="TextBox 2">
            <a:extLst>
              <a:ext uri="{FF2B5EF4-FFF2-40B4-BE49-F238E27FC236}">
                <a16:creationId xmlns:a16="http://schemas.microsoft.com/office/drawing/2014/main" id="{DE487D36-D80C-4762-B670-4BABCF774621}"/>
              </a:ext>
            </a:extLst>
          </p:cNvPr>
          <p:cNvSpPr txBox="1"/>
          <p:nvPr/>
        </p:nvSpPr>
        <p:spPr>
          <a:xfrm>
            <a:off x="627014" y="2611171"/>
            <a:ext cx="4193177" cy="3708708"/>
          </a:xfrm>
          <a:prstGeom prst="rect">
            <a:avLst/>
          </a:prstGeom>
          <a:noFill/>
        </p:spPr>
        <p:txBody>
          <a:bodyPr wrap="square" rtlCol="0">
            <a:spAutoFit/>
          </a:bodyPr>
          <a:lstStyle/>
          <a:p>
            <a:pPr marL="342900" indent="-342900" algn="l">
              <a:spcBef>
                <a:spcPts val="600"/>
              </a:spcBef>
              <a:spcAft>
                <a:spcPts val="600"/>
              </a:spcAft>
              <a:buClr>
                <a:srgbClr val="00B050"/>
              </a:buClr>
              <a:buFont typeface="Wingdings" panose="05000000000000000000" pitchFamily="2" charset="2"/>
              <a:buChar char="ü"/>
            </a:pPr>
            <a:r>
              <a:rPr lang="en-US" sz="2400" dirty="0"/>
              <a:t>Share what you learned to help improve family communication about money</a:t>
            </a:r>
          </a:p>
          <a:p>
            <a:pPr marL="342900" indent="-342900" algn="l">
              <a:spcBef>
                <a:spcPts val="600"/>
              </a:spcBef>
              <a:spcAft>
                <a:spcPts val="600"/>
              </a:spcAft>
              <a:buClr>
                <a:srgbClr val="00B050"/>
              </a:buClr>
              <a:buFont typeface="Wingdings" panose="05000000000000000000" pitchFamily="2" charset="2"/>
              <a:buChar char="ü"/>
              <a:defRPr/>
            </a:pPr>
            <a:r>
              <a:rPr lang="en-US" sz="2400" dirty="0"/>
              <a:t>Equip family members with financial wisdom</a:t>
            </a:r>
          </a:p>
          <a:p>
            <a:pPr marL="342900" indent="-342900" algn="l">
              <a:spcBef>
                <a:spcPts val="600"/>
              </a:spcBef>
              <a:spcAft>
                <a:spcPts val="600"/>
              </a:spcAft>
              <a:buClr>
                <a:srgbClr val="00B050"/>
              </a:buClr>
              <a:buFont typeface="Wingdings" panose="05000000000000000000" pitchFamily="2" charset="2"/>
              <a:buChar char="ü"/>
              <a:defRPr/>
            </a:pPr>
            <a:r>
              <a:rPr lang="en-US" sz="2400" dirty="0"/>
              <a:t>Understand each other’s money perspectives and experiences</a:t>
            </a:r>
          </a:p>
          <a:p>
            <a:endParaRPr lang="en-US" dirty="0"/>
          </a:p>
        </p:txBody>
      </p:sp>
      <p:sp>
        <p:nvSpPr>
          <p:cNvPr id="10" name="TextBox 9">
            <a:extLst>
              <a:ext uri="{FF2B5EF4-FFF2-40B4-BE49-F238E27FC236}">
                <a16:creationId xmlns:a16="http://schemas.microsoft.com/office/drawing/2014/main" id="{6B266431-2DC7-4C1D-A23C-6A2391EBE279}"/>
              </a:ext>
            </a:extLst>
          </p:cNvPr>
          <p:cNvSpPr txBox="1"/>
          <p:nvPr/>
        </p:nvSpPr>
        <p:spPr>
          <a:xfrm>
            <a:off x="7919407" y="2096201"/>
            <a:ext cx="1844984" cy="461665"/>
          </a:xfrm>
          <a:prstGeom prst="rect">
            <a:avLst/>
          </a:prstGeom>
          <a:noFill/>
        </p:spPr>
        <p:txBody>
          <a:bodyPr wrap="square" rtlCol="0">
            <a:spAutoFit/>
          </a:bodyPr>
          <a:lstStyle/>
          <a:p>
            <a:r>
              <a:rPr lang="en-US" sz="2400" b="1" dirty="0"/>
              <a:t>What It Isn’t</a:t>
            </a:r>
            <a:endParaRPr lang="en-US" sz="2400" dirty="0"/>
          </a:p>
        </p:txBody>
      </p:sp>
      <p:sp>
        <p:nvSpPr>
          <p:cNvPr id="7" name="TextBox 6">
            <a:extLst>
              <a:ext uri="{FF2B5EF4-FFF2-40B4-BE49-F238E27FC236}">
                <a16:creationId xmlns:a16="http://schemas.microsoft.com/office/drawing/2014/main" id="{641886A1-0B7F-47BE-B62A-E24650AA4E6B}"/>
              </a:ext>
            </a:extLst>
          </p:cNvPr>
          <p:cNvSpPr txBox="1"/>
          <p:nvPr/>
        </p:nvSpPr>
        <p:spPr>
          <a:xfrm>
            <a:off x="6644653" y="2606815"/>
            <a:ext cx="4920333" cy="2754600"/>
          </a:xfrm>
          <a:prstGeom prst="rect">
            <a:avLst/>
          </a:prstGeom>
          <a:noFill/>
        </p:spPr>
        <p:txBody>
          <a:bodyPr wrap="square" rtlCol="0">
            <a:spAutoFit/>
          </a:bodyPr>
          <a:lstStyle/>
          <a:p>
            <a:pPr algn="l">
              <a:spcBef>
                <a:spcPts val="600"/>
              </a:spcBef>
              <a:spcAft>
                <a:spcPts val="600"/>
              </a:spcAft>
            </a:pPr>
            <a:r>
              <a:rPr lang="en-US" sz="2400" b="1" dirty="0">
                <a:solidFill>
                  <a:srgbClr val="FF0000"/>
                </a:solidFill>
              </a:rPr>
              <a:t>X</a:t>
            </a:r>
            <a:r>
              <a:rPr lang="en-US" sz="2400" dirty="0"/>
              <a:t>  Discuss “who gets what”</a:t>
            </a:r>
          </a:p>
          <a:p>
            <a:pPr marL="339725" indent="-339725" algn="l">
              <a:spcBef>
                <a:spcPts val="600"/>
              </a:spcBef>
              <a:spcAft>
                <a:spcPts val="600"/>
              </a:spcAft>
            </a:pPr>
            <a:r>
              <a:rPr lang="en-US" sz="2400" b="1" dirty="0">
                <a:solidFill>
                  <a:srgbClr val="FF0000"/>
                </a:solidFill>
              </a:rPr>
              <a:t>X  </a:t>
            </a:r>
            <a:r>
              <a:rPr lang="en-US" sz="2400" dirty="0"/>
              <a:t>Impose your wishes or dictate  what family members should do</a:t>
            </a:r>
          </a:p>
          <a:p>
            <a:pPr marL="339725" indent="-339725">
              <a:spcBef>
                <a:spcPts val="600"/>
              </a:spcBef>
              <a:spcAft>
                <a:spcPts val="600"/>
              </a:spcAft>
            </a:pPr>
            <a:r>
              <a:rPr lang="en-US" sz="2400" b="1" dirty="0">
                <a:solidFill>
                  <a:srgbClr val="FF0000"/>
                </a:solidFill>
              </a:rPr>
              <a:t>X  </a:t>
            </a:r>
            <a:r>
              <a:rPr lang="en-US" sz="2400" dirty="0"/>
              <a:t>Judge or correct anyone’s behavior</a:t>
            </a:r>
            <a:endParaRPr lang="en-US" sz="2400" b="1" dirty="0">
              <a:solidFill>
                <a:srgbClr val="FF0000"/>
              </a:solidFill>
            </a:endParaRPr>
          </a:p>
          <a:p>
            <a:pPr algn="l">
              <a:spcBef>
                <a:spcPts val="600"/>
              </a:spcBef>
              <a:spcAft>
                <a:spcPts val="600"/>
              </a:spcAft>
            </a:pPr>
            <a:r>
              <a:rPr lang="en-US" sz="2400" b="1" dirty="0">
                <a:solidFill>
                  <a:srgbClr val="FF0000"/>
                </a:solidFill>
              </a:rPr>
              <a:t>X  </a:t>
            </a:r>
            <a:r>
              <a:rPr lang="en-US" sz="2400" dirty="0"/>
              <a:t>Give a financial lecture</a:t>
            </a:r>
          </a:p>
          <a:p>
            <a:endParaRPr lang="en-US" dirty="0"/>
          </a:p>
        </p:txBody>
      </p:sp>
      <p:sp>
        <p:nvSpPr>
          <p:cNvPr id="2" name="TextBox 1">
            <a:extLst>
              <a:ext uri="{FF2B5EF4-FFF2-40B4-BE49-F238E27FC236}">
                <a16:creationId xmlns:a16="http://schemas.microsoft.com/office/drawing/2014/main" id="{52C6ED42-E41F-7CD8-575D-75AAD6312AB9}"/>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sp>
        <p:nvSpPr>
          <p:cNvPr id="11" name="Slide Number Placeholder 3">
            <a:extLst>
              <a:ext uri="{FF2B5EF4-FFF2-40B4-BE49-F238E27FC236}">
                <a16:creationId xmlns:a16="http://schemas.microsoft.com/office/drawing/2014/main" id="{4F7BC68A-F58B-49A6-B9D1-E46EAD70F953}"/>
              </a:ext>
            </a:extLst>
          </p:cNvPr>
          <p:cNvSpPr>
            <a:spLocks noGrp="1"/>
          </p:cNvSpPr>
          <p:nvPr>
            <p:ph type="sldNum" sz="quarter" idx="12"/>
          </p:nvPr>
        </p:nvSpPr>
        <p:spPr/>
        <p:txBody>
          <a:bodyPr vert="horz" lIns="0" tIns="0" rIns="0" bIns="0" rtlCol="0" anchor="ctr"/>
          <a:lstStyle/>
          <a:p>
            <a:fld id="{52E62140-FB5D-204A-81D6-4F5C96E28D51}" type="slidenum">
              <a:rPr lang="en-US" smtClean="0"/>
              <a:t>27</a:t>
            </a:fld>
            <a:endParaRPr lang="en-US" dirty="0"/>
          </a:p>
        </p:txBody>
      </p:sp>
    </p:spTree>
    <p:extLst>
      <p:ext uri="{BB962C8B-B14F-4D97-AF65-F5344CB8AC3E}">
        <p14:creationId xmlns:p14="http://schemas.microsoft.com/office/powerpoint/2010/main" val="2214264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D38CF-53A7-154B-8E03-A6E99DA41ACE}"/>
              </a:ext>
            </a:extLst>
          </p:cNvPr>
          <p:cNvSpPr>
            <a:spLocks noGrp="1"/>
          </p:cNvSpPr>
          <p:nvPr>
            <p:ph type="title"/>
          </p:nvPr>
        </p:nvSpPr>
        <p:spPr>
          <a:xfrm>
            <a:off x="838200" y="944880"/>
            <a:ext cx="10515600" cy="745808"/>
          </a:xfrm>
        </p:spPr>
        <p:txBody>
          <a:bodyPr>
            <a:noAutofit/>
          </a:bodyPr>
          <a:lstStyle/>
          <a:p>
            <a:pPr algn="ctr"/>
            <a:r>
              <a:rPr lang="en-US" sz="4000" b="1" dirty="0"/>
              <a:t>Step 3: Choose an Exercise</a:t>
            </a:r>
            <a:br>
              <a:rPr lang="en-US" sz="4000" b="1" dirty="0"/>
            </a:br>
            <a:endParaRPr lang="en-US" sz="4000" b="1" dirty="0">
              <a:solidFill>
                <a:srgbClr val="FF0066"/>
              </a:solidFill>
            </a:endParaRPr>
          </a:p>
        </p:txBody>
      </p:sp>
      <p:sp>
        <p:nvSpPr>
          <p:cNvPr id="6" name="Slide Number Placeholder 3">
            <a:extLst>
              <a:ext uri="{FF2B5EF4-FFF2-40B4-BE49-F238E27FC236}">
                <a16:creationId xmlns:a16="http://schemas.microsoft.com/office/drawing/2014/main" id="{AC3D161C-2405-4FB9-A6B8-279B30F76507}"/>
              </a:ext>
            </a:extLst>
          </p:cNvPr>
          <p:cNvSpPr>
            <a:spLocks noGrp="1"/>
          </p:cNvSpPr>
          <p:nvPr>
            <p:ph type="sldNum" sz="quarter" idx="12"/>
          </p:nvPr>
        </p:nvSpPr>
        <p:spPr/>
        <p:txBody>
          <a:bodyPr vert="horz" lIns="0" tIns="0" rIns="0" bIns="0" rtlCol="0" anchor="ctr"/>
          <a:lstStyle/>
          <a:p>
            <a:fld id="{52E62140-FB5D-204A-81D6-4F5C96E28D51}" type="slidenum">
              <a:rPr lang="en-US" smtClean="0"/>
              <a:t>28</a:t>
            </a:fld>
            <a:endParaRPr lang="en-US" dirty="0"/>
          </a:p>
        </p:txBody>
      </p:sp>
      <p:sp>
        <p:nvSpPr>
          <p:cNvPr id="8" name="Content Placeholder 2">
            <a:extLst>
              <a:ext uri="{FF2B5EF4-FFF2-40B4-BE49-F238E27FC236}">
                <a16:creationId xmlns:a16="http://schemas.microsoft.com/office/drawing/2014/main" id="{054EBF82-DB20-C390-7DA1-67BDF86C1E85}"/>
              </a:ext>
            </a:extLst>
          </p:cNvPr>
          <p:cNvSpPr>
            <a:spLocks noGrp="1"/>
          </p:cNvSpPr>
          <p:nvPr>
            <p:ph idx="4294967295"/>
          </p:nvPr>
        </p:nvSpPr>
        <p:spPr>
          <a:xfrm>
            <a:off x="420488" y="2305051"/>
            <a:ext cx="5411788" cy="4233862"/>
          </a:xfrm>
        </p:spPr>
        <p:txBody>
          <a:bodyPr>
            <a:normAutofit/>
          </a:bodyPr>
          <a:lstStyle/>
          <a:p>
            <a:pPr lvl="1">
              <a:spcBef>
                <a:spcPts val="0"/>
              </a:spcBef>
              <a:spcAft>
                <a:spcPts val="1200"/>
              </a:spcAft>
              <a:buClr>
                <a:srgbClr val="0086BD"/>
              </a:buClr>
              <a:buFont typeface="Wingdings" panose="05000000000000000000" pitchFamily="2" charset="2"/>
              <a:buChar char="§"/>
            </a:pPr>
            <a:r>
              <a:rPr lang="en-US" sz="2400" dirty="0"/>
              <a:t>Share a Related Story (Financial Intelligence)</a:t>
            </a:r>
          </a:p>
          <a:p>
            <a:pPr lvl="1">
              <a:spcBef>
                <a:spcPts val="0"/>
              </a:spcBef>
              <a:spcAft>
                <a:spcPts val="1200"/>
              </a:spcAft>
              <a:buClr>
                <a:srgbClr val="0086BD"/>
              </a:buClr>
              <a:buFont typeface="Wingdings" panose="05000000000000000000" pitchFamily="2" charset="2"/>
              <a:buChar char="§"/>
            </a:pPr>
            <a:r>
              <a:rPr lang="en-US" sz="2400" dirty="0"/>
              <a:t>Your Money Thought and Behavior Connection (Emotional Intelligence)</a:t>
            </a:r>
          </a:p>
          <a:p>
            <a:pPr lvl="1">
              <a:spcBef>
                <a:spcPts val="0"/>
              </a:spcBef>
              <a:spcAft>
                <a:spcPts val="1200"/>
              </a:spcAft>
              <a:buClr>
                <a:srgbClr val="0086BD"/>
              </a:buClr>
              <a:buFont typeface="Wingdings" panose="05000000000000000000" pitchFamily="2" charset="2"/>
              <a:buChar char="§"/>
            </a:pPr>
            <a:r>
              <a:rPr lang="en-US" sz="2400" dirty="0"/>
              <a:t>Identifying Three Core Values (Family Intelligence)</a:t>
            </a:r>
          </a:p>
        </p:txBody>
      </p:sp>
      <p:sp>
        <p:nvSpPr>
          <p:cNvPr id="5" name="TextBox 4">
            <a:extLst>
              <a:ext uri="{FF2B5EF4-FFF2-40B4-BE49-F238E27FC236}">
                <a16:creationId xmlns:a16="http://schemas.microsoft.com/office/drawing/2014/main" id="{5E055A78-03C8-FF07-E9C1-BE499906AD92}"/>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pic>
        <p:nvPicPr>
          <p:cNvPr id="3" name="Picture 2">
            <a:extLst>
              <a:ext uri="{FF2B5EF4-FFF2-40B4-BE49-F238E27FC236}">
                <a16:creationId xmlns:a16="http://schemas.microsoft.com/office/drawing/2014/main" id="{C2ADD7B2-26F6-93E7-848E-6252583D6845}"/>
              </a:ext>
            </a:extLst>
          </p:cNvPr>
          <p:cNvPicPr>
            <a:picLocks noChangeAspect="1"/>
          </p:cNvPicPr>
          <p:nvPr/>
        </p:nvPicPr>
        <p:blipFill>
          <a:blip r:embed="rId3"/>
          <a:stretch>
            <a:fillRect/>
          </a:stretch>
        </p:blipFill>
        <p:spPr>
          <a:xfrm>
            <a:off x="5901689" y="2005023"/>
            <a:ext cx="5417820" cy="3840480"/>
          </a:xfrm>
          <a:prstGeom prst="rect">
            <a:avLst/>
          </a:prstGeom>
        </p:spPr>
      </p:pic>
    </p:spTree>
    <p:extLst>
      <p:ext uri="{BB962C8B-B14F-4D97-AF65-F5344CB8AC3E}">
        <p14:creationId xmlns:p14="http://schemas.microsoft.com/office/powerpoint/2010/main" val="1988095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581DB9-07F3-14A9-DA09-D3BDF7E74A80}"/>
              </a:ext>
            </a:extLst>
          </p:cNvPr>
          <p:cNvPicPr>
            <a:picLocks noChangeAspect="1"/>
          </p:cNvPicPr>
          <p:nvPr/>
        </p:nvPicPr>
        <p:blipFill>
          <a:blip r:embed="rId3"/>
          <a:stretch>
            <a:fillRect/>
          </a:stretch>
        </p:blipFill>
        <p:spPr>
          <a:xfrm>
            <a:off x="762000" y="2400300"/>
            <a:ext cx="4991100" cy="3276600"/>
          </a:xfrm>
          <a:prstGeom prst="rect">
            <a:avLst/>
          </a:prstGeom>
        </p:spPr>
      </p:pic>
      <p:sp>
        <p:nvSpPr>
          <p:cNvPr id="2" name="Title 1">
            <a:extLst>
              <a:ext uri="{FF2B5EF4-FFF2-40B4-BE49-F238E27FC236}">
                <a16:creationId xmlns:a16="http://schemas.microsoft.com/office/drawing/2014/main" id="{CE54C9E1-C97C-1558-12B2-54D7DAB0A066}"/>
              </a:ext>
            </a:extLst>
          </p:cNvPr>
          <p:cNvSpPr>
            <a:spLocks noGrp="1"/>
          </p:cNvSpPr>
          <p:nvPr>
            <p:ph type="title"/>
          </p:nvPr>
        </p:nvSpPr>
        <p:spPr/>
        <p:txBody>
          <a:bodyPr anchor="t" anchorCtr="0">
            <a:noAutofit/>
          </a:bodyPr>
          <a:lstStyle/>
          <a:p>
            <a:pPr marL="0" indent="0">
              <a:spcBef>
                <a:spcPts val="1000"/>
              </a:spcBef>
              <a:spcAft>
                <a:spcPts val="1200"/>
              </a:spcAft>
              <a:buFont typeface="Arial"/>
              <a:buNone/>
            </a:pPr>
            <a:r>
              <a:rPr lang="en-US" sz="4000" b="1" dirty="0"/>
              <a:t>Meeting Guidelines</a:t>
            </a:r>
            <a:br>
              <a:rPr lang="en-US" sz="4000" b="1" dirty="0"/>
            </a:br>
            <a:endParaRPr lang="en-US" sz="4000" b="1" dirty="0"/>
          </a:p>
        </p:txBody>
      </p:sp>
      <p:sp>
        <p:nvSpPr>
          <p:cNvPr id="6" name="Slide Number Placeholder 3">
            <a:extLst>
              <a:ext uri="{FF2B5EF4-FFF2-40B4-BE49-F238E27FC236}">
                <a16:creationId xmlns:a16="http://schemas.microsoft.com/office/drawing/2014/main" id="{FEEBA01E-C15F-4303-B1B7-868A9D3B1928}"/>
              </a:ext>
            </a:extLst>
          </p:cNvPr>
          <p:cNvSpPr>
            <a:spLocks noGrp="1"/>
          </p:cNvSpPr>
          <p:nvPr>
            <p:ph type="sldNum" sz="quarter" idx="12"/>
          </p:nvPr>
        </p:nvSpPr>
        <p:spPr/>
        <p:txBody>
          <a:bodyPr vert="horz" lIns="0" tIns="0" rIns="0" bIns="0" rtlCol="0" anchor="ctr"/>
          <a:lstStyle/>
          <a:p>
            <a:fld id="{52E62140-FB5D-204A-81D6-4F5C96E28D51}" type="slidenum">
              <a:rPr lang="en-US" smtClean="0"/>
              <a:t>29</a:t>
            </a:fld>
            <a:endParaRPr lang="en-US" dirty="0"/>
          </a:p>
        </p:txBody>
      </p:sp>
      <p:sp>
        <p:nvSpPr>
          <p:cNvPr id="5" name="Content Placeholder 2">
            <a:extLst>
              <a:ext uri="{FF2B5EF4-FFF2-40B4-BE49-F238E27FC236}">
                <a16:creationId xmlns:a16="http://schemas.microsoft.com/office/drawing/2014/main" id="{7B64E9FE-F585-4871-8602-8EB2C26CD3BE}"/>
              </a:ext>
            </a:extLst>
          </p:cNvPr>
          <p:cNvSpPr txBox="1">
            <a:spLocks/>
          </p:cNvSpPr>
          <p:nvPr/>
        </p:nvSpPr>
        <p:spPr>
          <a:xfrm>
            <a:off x="5745480" y="2287661"/>
            <a:ext cx="5580017" cy="364195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0"/>
              </a:spcBef>
              <a:spcAft>
                <a:spcPts val="1200"/>
              </a:spcAft>
              <a:buClr>
                <a:srgbClr val="0086BD"/>
              </a:buClr>
              <a:buFont typeface="Wingdings" panose="05000000000000000000" pitchFamily="2" charset="2"/>
              <a:buChar char="§"/>
            </a:pPr>
            <a:r>
              <a:rPr lang="en-US" sz="2600" dirty="0"/>
              <a:t>Listen and be curious. Ask questions.</a:t>
            </a:r>
          </a:p>
          <a:p>
            <a:pPr lvl="1">
              <a:spcBef>
                <a:spcPts val="0"/>
              </a:spcBef>
              <a:spcAft>
                <a:spcPts val="1200"/>
              </a:spcAft>
              <a:buClr>
                <a:srgbClr val="0086BD"/>
              </a:buClr>
              <a:buFont typeface="Wingdings" panose="05000000000000000000" pitchFamily="2" charset="2"/>
              <a:buChar char="§"/>
            </a:pPr>
            <a:r>
              <a:rPr lang="en-US" sz="2600" dirty="0"/>
              <a:t>Allow each person to be heard—no interrupting. </a:t>
            </a:r>
          </a:p>
          <a:p>
            <a:pPr lvl="1">
              <a:spcBef>
                <a:spcPts val="0"/>
              </a:spcBef>
              <a:spcAft>
                <a:spcPts val="1200"/>
              </a:spcAft>
              <a:buClr>
                <a:srgbClr val="0086BD"/>
              </a:buClr>
              <a:buFont typeface="Wingdings" panose="05000000000000000000" pitchFamily="2" charset="2"/>
              <a:buChar char="§"/>
            </a:pPr>
            <a:r>
              <a:rPr lang="en-US" sz="2600" dirty="0"/>
              <a:t>Be respectful of other’s viewpoints, even if you don’t agree with them.  </a:t>
            </a:r>
          </a:p>
          <a:p>
            <a:pPr lvl="1">
              <a:spcBef>
                <a:spcPts val="0"/>
              </a:spcBef>
              <a:spcAft>
                <a:spcPts val="1200"/>
              </a:spcAft>
              <a:buClr>
                <a:srgbClr val="0086BD"/>
              </a:buClr>
              <a:buFont typeface="Wingdings" panose="05000000000000000000" pitchFamily="2" charset="2"/>
              <a:buChar char="§"/>
            </a:pPr>
            <a:r>
              <a:rPr lang="en-US" sz="2600" dirty="0"/>
              <a:t>Try to avoid reacting or worrying. This is simply a conversation.</a:t>
            </a:r>
          </a:p>
        </p:txBody>
      </p:sp>
      <p:sp>
        <p:nvSpPr>
          <p:cNvPr id="3" name="TextBox 2">
            <a:extLst>
              <a:ext uri="{FF2B5EF4-FFF2-40B4-BE49-F238E27FC236}">
                <a16:creationId xmlns:a16="http://schemas.microsoft.com/office/drawing/2014/main" id="{573A6E5E-7B79-9AAF-D1ED-2876E5BC3035}"/>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spTree>
    <p:extLst>
      <p:ext uri="{BB962C8B-B14F-4D97-AF65-F5344CB8AC3E}">
        <p14:creationId xmlns:p14="http://schemas.microsoft.com/office/powerpoint/2010/main" val="264473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DD425A-B295-43CA-B990-5A20207229B2}"/>
              </a:ext>
            </a:extLst>
          </p:cNvPr>
          <p:cNvSpPr>
            <a:spLocks noGrp="1"/>
          </p:cNvSpPr>
          <p:nvPr>
            <p:ph type="title"/>
          </p:nvPr>
        </p:nvSpPr>
        <p:spPr>
          <a:xfrm>
            <a:off x="1145930" y="2227664"/>
            <a:ext cx="10515600" cy="2402671"/>
          </a:xfrm>
        </p:spPr>
        <p:txBody>
          <a:bodyPr>
            <a:normAutofit/>
          </a:bodyPr>
          <a:lstStyle/>
          <a:p>
            <a:pPr algn="l"/>
            <a:r>
              <a:rPr lang="en-US" b="1" dirty="0"/>
              <a:t>What’s your </a:t>
            </a:r>
            <a:br>
              <a:rPr lang="en-US" b="1" dirty="0"/>
            </a:br>
            <a:r>
              <a:rPr lang="en-US" b="1" dirty="0"/>
              <a:t>favorite </a:t>
            </a:r>
            <a:br>
              <a:rPr lang="en-US" b="1" dirty="0"/>
            </a:br>
            <a:r>
              <a:rPr lang="en-US" b="1" dirty="0"/>
              <a:t>family recipe?</a:t>
            </a:r>
          </a:p>
        </p:txBody>
      </p:sp>
      <p:sp>
        <p:nvSpPr>
          <p:cNvPr id="2" name="Slide Number Placeholder 3">
            <a:extLst>
              <a:ext uri="{FF2B5EF4-FFF2-40B4-BE49-F238E27FC236}">
                <a16:creationId xmlns:a16="http://schemas.microsoft.com/office/drawing/2014/main" id="{6F714CF6-23FC-6501-C7DD-DE97BAC599F8}"/>
              </a:ext>
            </a:extLst>
          </p:cNvPr>
          <p:cNvSpPr>
            <a:spLocks noGrp="1"/>
          </p:cNvSpPr>
          <p:nvPr>
            <p:ph type="sldNum" sz="quarter" idx="12"/>
          </p:nvPr>
        </p:nvSpPr>
        <p:spPr/>
        <p:txBody>
          <a:bodyPr vert="horz" lIns="0" tIns="0" rIns="0" bIns="0" rtlCol="0" anchor="ctr"/>
          <a:lstStyle/>
          <a:p>
            <a:fld id="{52E62140-FB5D-204A-81D6-4F5C96E28D51}" type="slidenum">
              <a:rPr lang="en-US" smtClean="0"/>
              <a:t>3</a:t>
            </a:fld>
            <a:endParaRPr lang="en-US" dirty="0"/>
          </a:p>
        </p:txBody>
      </p:sp>
      <p:sp>
        <p:nvSpPr>
          <p:cNvPr id="3" name="TextBox 2">
            <a:extLst>
              <a:ext uri="{FF2B5EF4-FFF2-40B4-BE49-F238E27FC236}">
                <a16:creationId xmlns:a16="http://schemas.microsoft.com/office/drawing/2014/main" id="{33340E59-2D8D-4632-1B28-5BB9DB80F4B7}"/>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pic>
        <p:nvPicPr>
          <p:cNvPr id="4" name="Picture 3">
            <a:extLst>
              <a:ext uri="{FF2B5EF4-FFF2-40B4-BE49-F238E27FC236}">
                <a16:creationId xmlns:a16="http://schemas.microsoft.com/office/drawing/2014/main" id="{4F7C6406-52EA-EA46-2E94-274E2E1963E9}"/>
              </a:ext>
            </a:extLst>
          </p:cNvPr>
          <p:cNvPicPr>
            <a:picLocks noChangeAspect="1"/>
          </p:cNvPicPr>
          <p:nvPr/>
        </p:nvPicPr>
        <p:blipFill>
          <a:blip r:embed="rId3"/>
          <a:stretch>
            <a:fillRect/>
          </a:stretch>
        </p:blipFill>
        <p:spPr>
          <a:xfrm>
            <a:off x="5791200" y="1818921"/>
            <a:ext cx="4640580" cy="3726180"/>
          </a:xfrm>
          <a:prstGeom prst="rect">
            <a:avLst/>
          </a:prstGeom>
        </p:spPr>
      </p:pic>
    </p:spTree>
    <p:extLst>
      <p:ext uri="{BB962C8B-B14F-4D97-AF65-F5344CB8AC3E}">
        <p14:creationId xmlns:p14="http://schemas.microsoft.com/office/powerpoint/2010/main" val="1371795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D38CF-53A7-154B-8E03-A6E99DA41ACE}"/>
              </a:ext>
            </a:extLst>
          </p:cNvPr>
          <p:cNvSpPr>
            <a:spLocks noGrp="1"/>
          </p:cNvSpPr>
          <p:nvPr>
            <p:ph type="title"/>
          </p:nvPr>
        </p:nvSpPr>
        <p:spPr>
          <a:xfrm>
            <a:off x="774439" y="1330326"/>
            <a:ext cx="10515600" cy="1325563"/>
          </a:xfrm>
        </p:spPr>
        <p:txBody>
          <a:bodyPr>
            <a:normAutofit fontScale="90000"/>
          </a:bodyPr>
          <a:lstStyle/>
          <a:p>
            <a:pPr algn="l"/>
            <a:br>
              <a:rPr lang="en-US" sz="4000" dirty="0"/>
            </a:br>
            <a:r>
              <a:rPr lang="en-US" sz="4000" dirty="0"/>
              <a:t>You may be thinking…</a:t>
            </a:r>
            <a:br>
              <a:rPr lang="en-US" sz="4000" dirty="0"/>
            </a:br>
            <a:endParaRPr lang="en-US" sz="4000" dirty="0">
              <a:solidFill>
                <a:srgbClr val="FF0066"/>
              </a:solidFill>
            </a:endParaRPr>
          </a:p>
        </p:txBody>
      </p:sp>
      <p:sp>
        <p:nvSpPr>
          <p:cNvPr id="6" name="Slide Number Placeholder 3">
            <a:extLst>
              <a:ext uri="{FF2B5EF4-FFF2-40B4-BE49-F238E27FC236}">
                <a16:creationId xmlns:a16="http://schemas.microsoft.com/office/drawing/2014/main" id="{AC3D161C-2405-4FB9-A6B8-279B30F76507}"/>
              </a:ext>
            </a:extLst>
          </p:cNvPr>
          <p:cNvSpPr>
            <a:spLocks noGrp="1"/>
          </p:cNvSpPr>
          <p:nvPr>
            <p:ph type="sldNum" sz="quarter" idx="12"/>
          </p:nvPr>
        </p:nvSpPr>
        <p:spPr/>
        <p:txBody>
          <a:bodyPr vert="horz" lIns="0" tIns="0" rIns="0" bIns="0" rtlCol="0" anchor="ctr"/>
          <a:lstStyle/>
          <a:p>
            <a:fld id="{52E62140-FB5D-204A-81D6-4F5C96E28D51}" type="slidenum">
              <a:rPr lang="en-US" smtClean="0"/>
              <a:t>30</a:t>
            </a:fld>
            <a:endParaRPr lang="en-US" dirty="0"/>
          </a:p>
        </p:txBody>
      </p:sp>
      <p:sp>
        <p:nvSpPr>
          <p:cNvPr id="3" name="Content Placeholder 2">
            <a:extLst>
              <a:ext uri="{FF2B5EF4-FFF2-40B4-BE49-F238E27FC236}">
                <a16:creationId xmlns:a16="http://schemas.microsoft.com/office/drawing/2014/main" id="{9CE650F9-A13D-7945-86C0-A246898F0702}"/>
              </a:ext>
            </a:extLst>
          </p:cNvPr>
          <p:cNvSpPr>
            <a:spLocks noGrp="1"/>
          </p:cNvSpPr>
          <p:nvPr>
            <p:ph idx="4294967295"/>
          </p:nvPr>
        </p:nvSpPr>
        <p:spPr>
          <a:xfrm>
            <a:off x="3962400" y="2547938"/>
            <a:ext cx="8229600" cy="1425575"/>
          </a:xfrm>
        </p:spPr>
        <p:txBody>
          <a:bodyPr>
            <a:normAutofit/>
          </a:bodyPr>
          <a:lstStyle/>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buNone/>
            </a:pPr>
            <a:r>
              <a:rPr lang="en-US" sz="4800" dirty="0"/>
              <a:t>“We won’t see eye-to-eye.”</a:t>
            </a:r>
          </a:p>
          <a:p>
            <a:pPr marL="0" indent="0">
              <a:buNone/>
            </a:pPr>
            <a:endParaRPr lang="en-US" sz="4800" dirty="0"/>
          </a:p>
        </p:txBody>
      </p:sp>
      <p:sp>
        <p:nvSpPr>
          <p:cNvPr id="4" name="TextBox 3">
            <a:extLst>
              <a:ext uri="{FF2B5EF4-FFF2-40B4-BE49-F238E27FC236}">
                <a16:creationId xmlns:a16="http://schemas.microsoft.com/office/drawing/2014/main" id="{DF524C92-36F2-40D1-A6E1-A8619C8646BB}"/>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spTree>
    <p:extLst>
      <p:ext uri="{BB962C8B-B14F-4D97-AF65-F5344CB8AC3E}">
        <p14:creationId xmlns:p14="http://schemas.microsoft.com/office/powerpoint/2010/main" val="2425357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D38CF-53A7-154B-8E03-A6E99DA41ACE}"/>
              </a:ext>
            </a:extLst>
          </p:cNvPr>
          <p:cNvSpPr>
            <a:spLocks noGrp="1"/>
          </p:cNvSpPr>
          <p:nvPr>
            <p:ph type="title"/>
          </p:nvPr>
        </p:nvSpPr>
        <p:spPr>
          <a:xfrm>
            <a:off x="886967" y="913766"/>
            <a:ext cx="10515600" cy="1325563"/>
          </a:xfrm>
        </p:spPr>
        <p:txBody>
          <a:bodyPr>
            <a:normAutofit/>
          </a:bodyPr>
          <a:lstStyle/>
          <a:p>
            <a:pPr algn="ctr"/>
            <a:r>
              <a:rPr lang="en-US" sz="4000" b="1" dirty="0"/>
              <a:t>The Bottom Line</a:t>
            </a:r>
          </a:p>
        </p:txBody>
      </p:sp>
      <p:sp>
        <p:nvSpPr>
          <p:cNvPr id="6" name="Slide Number Placeholder 3">
            <a:extLst>
              <a:ext uri="{FF2B5EF4-FFF2-40B4-BE49-F238E27FC236}">
                <a16:creationId xmlns:a16="http://schemas.microsoft.com/office/drawing/2014/main" id="{AC3D161C-2405-4FB9-A6B8-279B30F76507}"/>
              </a:ext>
            </a:extLst>
          </p:cNvPr>
          <p:cNvSpPr>
            <a:spLocks noGrp="1"/>
          </p:cNvSpPr>
          <p:nvPr>
            <p:ph type="sldNum" sz="quarter" idx="12"/>
          </p:nvPr>
        </p:nvSpPr>
        <p:spPr/>
        <p:txBody>
          <a:bodyPr vert="horz" lIns="0" tIns="0" rIns="0" bIns="0" rtlCol="0" anchor="ctr"/>
          <a:lstStyle/>
          <a:p>
            <a:fld id="{52E62140-FB5D-204A-81D6-4F5C96E28D51}" type="slidenum">
              <a:rPr lang="en-US" smtClean="0"/>
              <a:t>31</a:t>
            </a:fld>
            <a:endParaRPr lang="en-US" dirty="0"/>
          </a:p>
        </p:txBody>
      </p:sp>
      <p:sp>
        <p:nvSpPr>
          <p:cNvPr id="4" name="TextBox 3">
            <a:extLst>
              <a:ext uri="{FF2B5EF4-FFF2-40B4-BE49-F238E27FC236}">
                <a16:creationId xmlns:a16="http://schemas.microsoft.com/office/drawing/2014/main" id="{B4690460-0C6B-AB12-3C92-9C48E89B6E25}"/>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sp>
        <p:nvSpPr>
          <p:cNvPr id="5" name="Content Placeholder 2">
            <a:extLst>
              <a:ext uri="{FF2B5EF4-FFF2-40B4-BE49-F238E27FC236}">
                <a16:creationId xmlns:a16="http://schemas.microsoft.com/office/drawing/2014/main" id="{6B3045FF-CE90-01FF-99C8-81F81F0043BE}"/>
              </a:ext>
            </a:extLst>
          </p:cNvPr>
          <p:cNvSpPr txBox="1">
            <a:spLocks/>
          </p:cNvSpPr>
          <p:nvPr/>
        </p:nvSpPr>
        <p:spPr>
          <a:xfrm>
            <a:off x="2487167" y="2371123"/>
            <a:ext cx="7315201" cy="30449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ea typeface="Times New Roman" panose="02020603050405020304" pitchFamily="18" charset="0"/>
                <a:cs typeface="Segoe UI" panose="020B0502040204020203" pitchFamily="34" charset="0"/>
              </a:rPr>
              <a:t>“Passing on your wisdom with your wealth is one of the greatest gifts you can give the next generation.” </a:t>
            </a:r>
            <a:endParaRPr lang="en-US">
              <a:ea typeface="Times New Roman" panose="02020603050405020304" pitchFamily="18" charset="0"/>
            </a:endParaRPr>
          </a:p>
          <a:p>
            <a:pPr marL="0" indent="0">
              <a:buFont typeface="Arial"/>
              <a:buNone/>
            </a:pPr>
            <a:endParaRPr lang="en-US"/>
          </a:p>
          <a:p>
            <a:pPr marL="0" indent="0">
              <a:buFont typeface="Arial"/>
              <a:buNone/>
            </a:pPr>
            <a:r>
              <a:rPr lang="en-US"/>
              <a:t>Kathleen Burns Kingsbury</a:t>
            </a:r>
            <a:endParaRPr lang="en-US" dirty="0"/>
          </a:p>
        </p:txBody>
      </p:sp>
    </p:spTree>
    <p:extLst>
      <p:ext uri="{BB962C8B-B14F-4D97-AF65-F5344CB8AC3E}">
        <p14:creationId xmlns:p14="http://schemas.microsoft.com/office/powerpoint/2010/main" val="3604707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0194FC-9261-7234-3769-63934624C5E2}"/>
              </a:ext>
            </a:extLst>
          </p:cNvPr>
          <p:cNvSpPr>
            <a:spLocks noGrp="1"/>
          </p:cNvSpPr>
          <p:nvPr>
            <p:ph type="title"/>
          </p:nvPr>
        </p:nvSpPr>
        <p:spPr>
          <a:xfrm>
            <a:off x="12745720" y="2437766"/>
            <a:ext cx="10515600" cy="1325563"/>
          </a:xfrm>
        </p:spPr>
        <p:txBody>
          <a:bodyPr/>
          <a:lstStyle/>
          <a:p>
            <a:r>
              <a:rPr lang="en-US" dirty="0"/>
              <a:t>Summary</a:t>
            </a:r>
          </a:p>
        </p:txBody>
      </p:sp>
      <p:sp>
        <p:nvSpPr>
          <p:cNvPr id="6" name="Slide Number Placeholder 3">
            <a:extLst>
              <a:ext uri="{FF2B5EF4-FFF2-40B4-BE49-F238E27FC236}">
                <a16:creationId xmlns:a16="http://schemas.microsoft.com/office/drawing/2014/main" id="{AC3D161C-2405-4FB9-A6B8-279B30F76507}"/>
              </a:ext>
            </a:extLst>
          </p:cNvPr>
          <p:cNvSpPr>
            <a:spLocks noGrp="1"/>
          </p:cNvSpPr>
          <p:nvPr>
            <p:ph type="sldNum" sz="quarter" idx="12"/>
          </p:nvPr>
        </p:nvSpPr>
        <p:spPr/>
        <p:txBody>
          <a:bodyPr vert="horz" lIns="0" tIns="0" rIns="0" bIns="0" rtlCol="0" anchor="ctr"/>
          <a:lstStyle/>
          <a:p>
            <a:fld id="{52E62140-FB5D-204A-81D6-4F5C96E28D51}" type="slidenum">
              <a:rPr lang="en-US" smtClean="0"/>
              <a:t>32</a:t>
            </a:fld>
            <a:endParaRPr lang="en-US" dirty="0"/>
          </a:p>
        </p:txBody>
      </p:sp>
      <p:sp>
        <p:nvSpPr>
          <p:cNvPr id="3" name="Content Placeholder 2">
            <a:extLst>
              <a:ext uri="{FF2B5EF4-FFF2-40B4-BE49-F238E27FC236}">
                <a16:creationId xmlns:a16="http://schemas.microsoft.com/office/drawing/2014/main" id="{9CE650F9-A13D-7945-86C0-A246898F0702}"/>
              </a:ext>
            </a:extLst>
          </p:cNvPr>
          <p:cNvSpPr>
            <a:spLocks noGrp="1"/>
          </p:cNvSpPr>
          <p:nvPr>
            <p:ph idx="4294967295"/>
          </p:nvPr>
        </p:nvSpPr>
        <p:spPr>
          <a:xfrm>
            <a:off x="734958" y="1931683"/>
            <a:ext cx="5607921" cy="4525962"/>
          </a:xfrm>
        </p:spPr>
        <p:txBody>
          <a:bodyPr>
            <a:normAutofit/>
          </a:bodyPr>
          <a:lstStyle/>
          <a:p>
            <a:pPr marL="0" indent="0">
              <a:buNone/>
            </a:pPr>
            <a:r>
              <a:rPr lang="en-US" sz="2800" b="1" dirty="0">
                <a:solidFill>
                  <a:srgbClr val="009455"/>
                </a:solidFill>
                <a:latin typeface="Calibri" panose="020F0502020204030204" pitchFamily="34" charset="0"/>
                <a:cs typeface="Calibri" panose="020F0502020204030204" pitchFamily="34" charset="0"/>
              </a:rPr>
              <a:t>What a Family Money Talk Is</a:t>
            </a:r>
          </a:p>
          <a:p>
            <a:pPr marL="0" indent="0">
              <a:spcAft>
                <a:spcPts val="1200"/>
              </a:spcAft>
              <a:buNone/>
            </a:pPr>
            <a:r>
              <a:rPr lang="en-US" sz="2400" dirty="0">
                <a:latin typeface="Calibri" panose="020F0502020204030204" pitchFamily="34" charset="0"/>
                <a:cs typeface="Calibri" panose="020F0502020204030204" pitchFamily="34" charset="0"/>
              </a:rPr>
              <a:t>The myths vs. the benefits</a:t>
            </a:r>
          </a:p>
          <a:p>
            <a:pPr marL="0" indent="0">
              <a:buNone/>
            </a:pPr>
            <a:r>
              <a:rPr lang="en-US" sz="2800" b="1" dirty="0">
                <a:solidFill>
                  <a:srgbClr val="E77725"/>
                </a:solidFill>
                <a:latin typeface="Calibri" panose="020F0502020204030204" pitchFamily="34" charset="0"/>
                <a:cs typeface="Calibri" panose="020F0502020204030204" pitchFamily="34" charset="0"/>
              </a:rPr>
              <a:t>Three Types of Intelligence</a:t>
            </a:r>
          </a:p>
          <a:p>
            <a:pPr marL="0" indent="0">
              <a:spcAft>
                <a:spcPts val="1200"/>
              </a:spcAft>
              <a:buNone/>
            </a:pPr>
            <a:r>
              <a:rPr lang="en-US" sz="2400" dirty="0">
                <a:solidFill>
                  <a:srgbClr val="000000"/>
                </a:solidFill>
                <a:latin typeface="Calibri" panose="020F0502020204030204" pitchFamily="34" charset="0"/>
                <a:cs typeface="Calibri" panose="020F0502020204030204" pitchFamily="34" charset="0"/>
              </a:rPr>
              <a:t>Financial, emotional, and family</a:t>
            </a:r>
            <a:endParaRPr lang="en-US" sz="2400" dirty="0">
              <a:solidFill>
                <a:srgbClr val="76BC46"/>
              </a:solidFill>
              <a:latin typeface="Calibri" panose="020F0502020204030204" pitchFamily="34" charset="0"/>
              <a:cs typeface="Calibri" panose="020F0502020204030204" pitchFamily="34" charset="0"/>
            </a:endParaRPr>
          </a:p>
          <a:p>
            <a:pPr marL="0" indent="0">
              <a:spcAft>
                <a:spcPts val="1200"/>
              </a:spcAft>
              <a:buNone/>
            </a:pPr>
            <a:r>
              <a:rPr lang="en-US" sz="2800" b="1" dirty="0">
                <a:solidFill>
                  <a:srgbClr val="0086BD"/>
                </a:solidFill>
                <a:latin typeface="Calibri" panose="020F0502020204030204" pitchFamily="34" charset="0"/>
                <a:cs typeface="Calibri" panose="020F0502020204030204" pitchFamily="34" charset="0"/>
              </a:rPr>
              <a:t>How to Begin a Family Money Talk</a:t>
            </a:r>
            <a:br>
              <a:rPr lang="en-US" sz="3600" dirty="0">
                <a:solidFill>
                  <a:srgbClr val="0086BD"/>
                </a:solidFill>
                <a:latin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cs typeface="Calibri" panose="020F0502020204030204" pitchFamily="34" charset="0"/>
              </a:rPr>
              <a:t>Steps to get started</a:t>
            </a:r>
            <a:endParaRPr lang="en-US" dirty="0"/>
          </a:p>
        </p:txBody>
      </p:sp>
      <p:sp>
        <p:nvSpPr>
          <p:cNvPr id="2" name="TextBox 1">
            <a:extLst>
              <a:ext uri="{FF2B5EF4-FFF2-40B4-BE49-F238E27FC236}">
                <a16:creationId xmlns:a16="http://schemas.microsoft.com/office/drawing/2014/main" id="{5D02F3F2-F03D-A98A-E3DD-4F5AA234AE86}"/>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pic>
        <p:nvPicPr>
          <p:cNvPr id="7" name="Picture 6">
            <a:extLst>
              <a:ext uri="{FF2B5EF4-FFF2-40B4-BE49-F238E27FC236}">
                <a16:creationId xmlns:a16="http://schemas.microsoft.com/office/drawing/2014/main" id="{49D372BC-C550-AF9F-5B2F-A914C93335D7}"/>
              </a:ext>
            </a:extLst>
          </p:cNvPr>
          <p:cNvPicPr>
            <a:picLocks noChangeAspect="1"/>
          </p:cNvPicPr>
          <p:nvPr/>
        </p:nvPicPr>
        <p:blipFill>
          <a:blip r:embed="rId3"/>
          <a:stretch>
            <a:fillRect/>
          </a:stretch>
        </p:blipFill>
        <p:spPr>
          <a:xfrm>
            <a:off x="6342879" y="1866900"/>
            <a:ext cx="5196840" cy="3459480"/>
          </a:xfrm>
          <a:prstGeom prst="rect">
            <a:avLst/>
          </a:prstGeom>
        </p:spPr>
      </p:pic>
    </p:spTree>
    <p:extLst>
      <p:ext uri="{BB962C8B-B14F-4D97-AF65-F5344CB8AC3E}">
        <p14:creationId xmlns:p14="http://schemas.microsoft.com/office/powerpoint/2010/main" val="1769154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4">
            <a:extLst>
              <a:ext uri="{FF2B5EF4-FFF2-40B4-BE49-F238E27FC236}">
                <a16:creationId xmlns:a16="http://schemas.microsoft.com/office/drawing/2014/main" id="{24CB5BEF-F74C-4BBD-8075-58D8FA23551A}"/>
              </a:ext>
            </a:extLst>
          </p:cNvPr>
          <p:cNvSpPr>
            <a:spLocks noChangeArrowheads="1"/>
          </p:cNvSpPr>
          <p:nvPr/>
        </p:nvSpPr>
        <p:spPr bwMode="auto">
          <a:xfrm>
            <a:off x="1383093" y="1643205"/>
            <a:ext cx="4462122" cy="3416320"/>
          </a:xfrm>
          <a:prstGeom prst="rect">
            <a:avLst/>
          </a:prstGeom>
          <a:noFill/>
          <a:ln w="9525">
            <a:noFill/>
            <a:miter lim="800000"/>
            <a:headEnd/>
            <a:tailEnd/>
          </a:ln>
        </p:spPr>
        <p:txBody>
          <a:bodyPr wrap="square">
            <a:spAutoFit/>
          </a:bodyPr>
          <a:lstStyle/>
          <a:p>
            <a:r>
              <a:rPr lang="en-US" sz="4000" b="1" dirty="0">
                <a:latin typeface="Calibri" panose="020F0502020204030204" pitchFamily="34" charset="0"/>
                <a:cs typeface="Calibri" panose="020F0502020204030204" pitchFamily="34" charset="0"/>
              </a:rPr>
              <a:t>Next Steps</a:t>
            </a:r>
          </a:p>
          <a:p>
            <a:endParaRPr lang="en-US" sz="2200" dirty="0">
              <a:latin typeface="Calibri" panose="020F0502020204030204" pitchFamily="34" charset="0"/>
              <a:cs typeface="Calibri" panose="020F0502020204030204" pitchFamily="34" charset="0"/>
            </a:endParaRPr>
          </a:p>
          <a:p>
            <a:pPr marL="457200" indent="-457200">
              <a:buFont typeface="+mj-lt"/>
              <a:buAutoNum type="arabicPeriod"/>
            </a:pPr>
            <a:r>
              <a:rPr lang="en-US" sz="2200" dirty="0">
                <a:latin typeface="Calibri" panose="020F0502020204030204" pitchFamily="34" charset="0"/>
                <a:cs typeface="Calibri" panose="020F0502020204030204" pitchFamily="34" charset="0"/>
              </a:rPr>
              <a:t>Introduce the idea to your family</a:t>
            </a:r>
          </a:p>
          <a:p>
            <a:pPr marL="457200" indent="-457200">
              <a:buFont typeface="+mj-lt"/>
              <a:buAutoNum type="arabicPeriod"/>
            </a:pPr>
            <a:endParaRPr lang="en-US" sz="2200" dirty="0">
              <a:latin typeface="Calibri" panose="020F0502020204030204" pitchFamily="34" charset="0"/>
              <a:cs typeface="Calibri" panose="020F0502020204030204" pitchFamily="34" charset="0"/>
            </a:endParaRPr>
          </a:p>
          <a:p>
            <a:pPr marL="457200" indent="-457200">
              <a:buFont typeface="+mj-lt"/>
              <a:buAutoNum type="arabicPeriod"/>
            </a:pPr>
            <a:r>
              <a:rPr lang="en-US" sz="2200" dirty="0">
                <a:latin typeface="Calibri" panose="020F0502020204030204" pitchFamily="34" charset="0"/>
                <a:cs typeface="Calibri" panose="020F0502020204030204" pitchFamily="34" charset="0"/>
              </a:rPr>
              <a:t>Start by picking one workbook exercise to do</a:t>
            </a:r>
          </a:p>
          <a:p>
            <a:pPr marL="457200" indent="-457200">
              <a:buFont typeface="+mj-lt"/>
              <a:buAutoNum type="arabicPeriod"/>
            </a:pPr>
            <a:endParaRPr lang="en-US" sz="2200" dirty="0">
              <a:latin typeface="Calibri" panose="020F0502020204030204" pitchFamily="34" charset="0"/>
              <a:cs typeface="Calibri" panose="020F0502020204030204" pitchFamily="34" charset="0"/>
            </a:endParaRPr>
          </a:p>
          <a:p>
            <a:pPr marL="457200" indent="-457200">
              <a:buFont typeface="+mj-lt"/>
              <a:buAutoNum type="arabicPeriod"/>
            </a:pPr>
            <a:r>
              <a:rPr lang="en-US" sz="2200" dirty="0">
                <a:solidFill>
                  <a:srgbClr val="000000"/>
                </a:solidFill>
              </a:rPr>
              <a:t>Have a family money talk and learn more about each other</a:t>
            </a:r>
          </a:p>
        </p:txBody>
      </p:sp>
      <p:sp>
        <p:nvSpPr>
          <p:cNvPr id="8" name="Rectangle 7">
            <a:extLst>
              <a:ext uri="{FF2B5EF4-FFF2-40B4-BE49-F238E27FC236}">
                <a16:creationId xmlns:a16="http://schemas.microsoft.com/office/drawing/2014/main" id="{6BB3BCA2-E51B-4533-B90E-F22FCD2251D1}"/>
              </a:ext>
            </a:extLst>
          </p:cNvPr>
          <p:cNvSpPr/>
          <p:nvPr/>
        </p:nvSpPr>
        <p:spPr>
          <a:xfrm>
            <a:off x="1090247" y="5709745"/>
            <a:ext cx="8823696" cy="923330"/>
          </a:xfrm>
          <a:prstGeom prst="rect">
            <a:avLst/>
          </a:prstGeom>
        </p:spPr>
        <p:txBody>
          <a:bodyPr wrap="square">
            <a:spAutoFit/>
          </a:bodyPr>
          <a:lstStyle/>
          <a:p>
            <a:endParaRPr lang="en-US" sz="900" dirty="0">
              <a:latin typeface="Calibri" panose="020F0502020204030204" pitchFamily="34" charset="0"/>
            </a:endParaRPr>
          </a:p>
          <a:p>
            <a:r>
              <a:rPr lang="en-US" sz="900" dirty="0">
                <a:latin typeface="Calibri" panose="020F0502020204030204" pitchFamily="34" charset="0"/>
                <a:cs typeface="Calibri" panose="020F0502020204030204" pitchFamily="34" charset="0"/>
              </a:rPr>
              <a:t>Kathleen Burns Kingsbury is not affiliated with Hartford Funds.</a:t>
            </a:r>
          </a:p>
          <a:p>
            <a:r>
              <a:rPr lang="en-US" sz="900" dirty="0">
                <a:latin typeface="Calibri" panose="020F0502020204030204" pitchFamily="34" charset="0"/>
                <a:cs typeface="Calibri" panose="020F0502020204030204" pitchFamily="34" charset="0"/>
              </a:rPr>
              <a:t>Hartford Funds Distributors, LLC, Member FINRA. </a:t>
            </a:r>
          </a:p>
          <a:p>
            <a:r>
              <a:rPr lang="en-US" sz="900" dirty="0">
                <a:latin typeface="Calibri" panose="020F0502020204030204" pitchFamily="34" charset="0"/>
                <a:cs typeface="Calibri" panose="020F0502020204030204" pitchFamily="34" charset="0"/>
              </a:rPr>
              <a:t>This material is for informational (or educational) purposes only.</a:t>
            </a:r>
          </a:p>
          <a:p>
            <a:br>
              <a:rPr lang="en-US" sz="900" dirty="0">
                <a:latin typeface="Calibri" panose="020F0502020204030204" pitchFamily="34" charset="0"/>
              </a:rPr>
            </a:br>
            <a:r>
              <a:rPr lang="en-US" sz="900" dirty="0">
                <a:latin typeface="Calibri" panose="020F0502020204030204" pitchFamily="34" charset="0"/>
              </a:rPr>
              <a:t> SEM_FAMILY_0823  </a:t>
            </a:r>
            <a:r>
              <a:rPr lang="en-US" sz="900" b="0" i="0" dirty="0">
                <a:solidFill>
                  <a:srgbClr val="212529"/>
                </a:solidFill>
                <a:effectLst/>
                <a:latin typeface="-apple-system"/>
              </a:rPr>
              <a:t>3066477</a:t>
            </a:r>
            <a:endParaRPr lang="en-US" sz="900" dirty="0">
              <a:latin typeface="Calibri" panose="020F0502020204030204" pitchFamily="34" charset="0"/>
            </a:endParaRPr>
          </a:p>
        </p:txBody>
      </p:sp>
      <p:sp>
        <p:nvSpPr>
          <p:cNvPr id="3" name="Google Shape;134;p5">
            <a:extLst>
              <a:ext uri="{FF2B5EF4-FFF2-40B4-BE49-F238E27FC236}">
                <a16:creationId xmlns:a16="http://schemas.microsoft.com/office/drawing/2014/main" id="{B4EB6B5C-EAEB-7DCE-E555-0E95AE099CB9}"/>
              </a:ext>
            </a:extLst>
          </p:cNvPr>
          <p:cNvSpPr/>
          <p:nvPr/>
        </p:nvSpPr>
        <p:spPr>
          <a:xfrm>
            <a:off x="6619749" y="5795091"/>
            <a:ext cx="3058939" cy="246181"/>
          </a:xfrm>
          <a:prstGeom prst="rect">
            <a:avLst/>
          </a:prstGeom>
          <a:noFill/>
          <a:ln>
            <a:noFill/>
          </a:ln>
        </p:spPr>
        <p:txBody>
          <a:bodyPr spcFirstLastPara="1" wrap="square" lIns="91425" tIns="45700" rIns="91425" bIns="45700" anchor="ctr" anchorCtr="0">
            <a:spAutoFit/>
          </a:bodyPr>
          <a:lstStyle/>
          <a:p>
            <a:pPr fontAlgn="base"/>
            <a:r>
              <a:rPr lang="en-US" sz="1000" dirty="0">
                <a:latin typeface="Helvetica" pitchFamily="2" charset="0"/>
                <a:ea typeface="Helvetica Neue"/>
                <a:cs typeface="Helvetica Neue"/>
                <a:sym typeface="Helvetica Neue"/>
              </a:rPr>
              <a:t>Family Money Talks Client Workbook (MAI383)</a:t>
            </a:r>
            <a:endParaRPr lang="en-US" sz="1000" i="1" dirty="0">
              <a:latin typeface="Helvetica" pitchFamily="2" charset="0"/>
              <a:ea typeface="Helvetica Neue"/>
              <a:cs typeface="Helvetica Neue"/>
              <a:sym typeface="Helvetica Neue"/>
            </a:endParaRPr>
          </a:p>
        </p:txBody>
      </p:sp>
      <p:sp>
        <p:nvSpPr>
          <p:cNvPr id="2" name="TextBox 1">
            <a:extLst>
              <a:ext uri="{FF2B5EF4-FFF2-40B4-BE49-F238E27FC236}">
                <a16:creationId xmlns:a16="http://schemas.microsoft.com/office/drawing/2014/main" id="{8C64CAFA-A364-374B-A8AC-D60743BD4E17}"/>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sp>
        <p:nvSpPr>
          <p:cNvPr id="6" name="Slide Number Placeholder 3">
            <a:extLst>
              <a:ext uri="{FF2B5EF4-FFF2-40B4-BE49-F238E27FC236}">
                <a16:creationId xmlns:a16="http://schemas.microsoft.com/office/drawing/2014/main" id="{60EB9D75-3368-4CD3-AF2B-4CB2AEE44567}"/>
              </a:ext>
            </a:extLst>
          </p:cNvPr>
          <p:cNvSpPr>
            <a:spLocks noGrp="1"/>
          </p:cNvSpPr>
          <p:nvPr>
            <p:ph type="sldNum" sz="quarter" idx="12"/>
          </p:nvPr>
        </p:nvSpPr>
        <p:spPr/>
        <p:txBody>
          <a:bodyPr vert="horz" lIns="0" tIns="0" rIns="0" bIns="0" rtlCol="0" anchor="ctr"/>
          <a:lstStyle/>
          <a:p>
            <a:fld id="{52E62140-FB5D-204A-81D6-4F5C96E28D51}" type="slidenum">
              <a:rPr lang="en-US" smtClean="0"/>
              <a:t>33</a:t>
            </a:fld>
            <a:endParaRPr lang="en-US" dirty="0"/>
          </a:p>
        </p:txBody>
      </p:sp>
      <p:pic>
        <p:nvPicPr>
          <p:cNvPr id="9" name="Picture 8">
            <a:extLst>
              <a:ext uri="{FF2B5EF4-FFF2-40B4-BE49-F238E27FC236}">
                <a16:creationId xmlns:a16="http://schemas.microsoft.com/office/drawing/2014/main" id="{6CAE5DD9-7659-EBCB-2E4E-BE9BB4DA4407}"/>
              </a:ext>
            </a:extLst>
          </p:cNvPr>
          <p:cNvPicPr>
            <a:picLocks noChangeAspect="1"/>
          </p:cNvPicPr>
          <p:nvPr/>
        </p:nvPicPr>
        <p:blipFill>
          <a:blip r:embed="rId3"/>
          <a:stretch>
            <a:fillRect/>
          </a:stretch>
        </p:blipFill>
        <p:spPr>
          <a:xfrm>
            <a:off x="6705600" y="1828800"/>
            <a:ext cx="3086100" cy="3924300"/>
          </a:xfrm>
          <a:prstGeom prst="rect">
            <a:avLst/>
          </a:prstGeom>
        </p:spPr>
      </p:pic>
    </p:spTree>
    <p:extLst>
      <p:ext uri="{BB962C8B-B14F-4D97-AF65-F5344CB8AC3E}">
        <p14:creationId xmlns:p14="http://schemas.microsoft.com/office/powerpoint/2010/main" val="19745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F68010A-2DDC-47AB-93F7-CDE63B8A7B99}"/>
              </a:ext>
            </a:extLst>
          </p:cNvPr>
          <p:cNvSpPr>
            <a:spLocks noGrp="1"/>
          </p:cNvSpPr>
          <p:nvPr>
            <p:ph type="title"/>
          </p:nvPr>
        </p:nvSpPr>
        <p:spPr>
          <a:xfrm>
            <a:off x="838200" y="1661001"/>
            <a:ext cx="10515600" cy="644209"/>
          </a:xfrm>
        </p:spPr>
        <p:txBody>
          <a:bodyPr>
            <a:normAutofit fontScale="90000"/>
          </a:bodyPr>
          <a:lstStyle/>
          <a:p>
            <a:r>
              <a:rPr lang="en-US" b="1" dirty="0"/>
              <a:t>Agenda </a:t>
            </a:r>
          </a:p>
        </p:txBody>
      </p:sp>
      <p:sp>
        <p:nvSpPr>
          <p:cNvPr id="3" name="Slide Number Placeholder 3">
            <a:extLst>
              <a:ext uri="{FF2B5EF4-FFF2-40B4-BE49-F238E27FC236}">
                <a16:creationId xmlns:a16="http://schemas.microsoft.com/office/drawing/2014/main" id="{08E0ADB1-F456-B02D-504E-1A7A9FDD71D6}"/>
              </a:ext>
            </a:extLst>
          </p:cNvPr>
          <p:cNvSpPr>
            <a:spLocks noGrp="1"/>
          </p:cNvSpPr>
          <p:nvPr>
            <p:ph type="sldNum" sz="quarter" idx="12"/>
          </p:nvPr>
        </p:nvSpPr>
        <p:spPr/>
        <p:txBody>
          <a:bodyPr vert="horz" lIns="0" tIns="0" rIns="0" bIns="0" rtlCol="0" anchor="ctr"/>
          <a:lstStyle/>
          <a:p>
            <a:fld id="{52E62140-FB5D-204A-81D6-4F5C96E28D51}" type="slidenum">
              <a:rPr lang="en-US" smtClean="0"/>
              <a:t>4</a:t>
            </a:fld>
            <a:endParaRPr lang="en-US" dirty="0"/>
          </a:p>
        </p:txBody>
      </p:sp>
      <p:sp>
        <p:nvSpPr>
          <p:cNvPr id="11" name="Content Placeholder 2">
            <a:extLst>
              <a:ext uri="{FF2B5EF4-FFF2-40B4-BE49-F238E27FC236}">
                <a16:creationId xmlns:a16="http://schemas.microsoft.com/office/drawing/2014/main" id="{3435C086-142B-4611-8A25-335E56C19414}"/>
              </a:ext>
            </a:extLst>
          </p:cNvPr>
          <p:cNvSpPr txBox="1">
            <a:spLocks/>
          </p:cNvSpPr>
          <p:nvPr/>
        </p:nvSpPr>
        <p:spPr>
          <a:xfrm>
            <a:off x="3136232" y="2592977"/>
            <a:ext cx="8229600" cy="410468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9455"/>
              </a:buClr>
              <a:buFont typeface="Wingdings" panose="05000000000000000000" pitchFamily="2" charset="2"/>
              <a:buChar char="§"/>
            </a:pPr>
            <a:r>
              <a:rPr lang="en-US" sz="3600" dirty="0">
                <a:latin typeface="Calibri" panose="020F0502020204030204" pitchFamily="34" charset="0"/>
                <a:cs typeface="Calibri" panose="020F0502020204030204" pitchFamily="34" charset="0"/>
              </a:rPr>
              <a:t>What a family money talk is</a:t>
            </a:r>
          </a:p>
          <a:p>
            <a:pPr>
              <a:buClr>
                <a:srgbClr val="E77725"/>
              </a:buClr>
              <a:buFont typeface="Wingdings" panose="05000000000000000000" pitchFamily="2" charset="2"/>
              <a:buChar char="§"/>
            </a:pPr>
            <a:r>
              <a:rPr lang="en-US" sz="3600" dirty="0"/>
              <a:t>Three types of intelligence </a:t>
            </a:r>
          </a:p>
          <a:p>
            <a:pPr>
              <a:buClr>
                <a:srgbClr val="0086BD"/>
              </a:buClr>
              <a:buFont typeface="Wingdings" panose="05000000000000000000" pitchFamily="2" charset="2"/>
              <a:buChar char="§"/>
            </a:pPr>
            <a:r>
              <a:rPr lang="en-US" sz="3600" dirty="0"/>
              <a:t>How to begin a family money talk</a:t>
            </a:r>
          </a:p>
        </p:txBody>
      </p:sp>
      <p:sp>
        <p:nvSpPr>
          <p:cNvPr id="2" name="TextBox 1">
            <a:extLst>
              <a:ext uri="{FF2B5EF4-FFF2-40B4-BE49-F238E27FC236}">
                <a16:creationId xmlns:a16="http://schemas.microsoft.com/office/drawing/2014/main" id="{473C6436-6562-EE50-28FF-C15A7998294E}"/>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spTree>
    <p:extLst>
      <p:ext uri="{BB962C8B-B14F-4D97-AF65-F5344CB8AC3E}">
        <p14:creationId xmlns:p14="http://schemas.microsoft.com/office/powerpoint/2010/main" val="132201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1B88DD-B90F-FD24-B025-44EE781D6753}"/>
              </a:ext>
            </a:extLst>
          </p:cNvPr>
          <p:cNvPicPr>
            <a:picLocks noChangeAspect="1"/>
          </p:cNvPicPr>
          <p:nvPr/>
        </p:nvPicPr>
        <p:blipFill rotWithShape="1">
          <a:blip r:embed="rId3"/>
          <a:srcRect b="5114"/>
          <a:stretch/>
        </p:blipFill>
        <p:spPr>
          <a:xfrm>
            <a:off x="-6568" y="-1"/>
            <a:ext cx="12198568" cy="6858001"/>
          </a:xfrm>
          <a:prstGeom prst="rect">
            <a:avLst/>
          </a:prstGeom>
        </p:spPr>
      </p:pic>
      <p:sp>
        <p:nvSpPr>
          <p:cNvPr id="10" name="Rectangle 9">
            <a:extLst>
              <a:ext uri="{FF2B5EF4-FFF2-40B4-BE49-F238E27FC236}">
                <a16:creationId xmlns:a16="http://schemas.microsoft.com/office/drawing/2014/main" id="{B39ACB65-8107-4535-9E59-B31FFB6CDD7D}"/>
              </a:ext>
              <a:ext uri="{C183D7F6-B498-43B3-948B-1728B52AA6E4}">
                <adec:decorative xmlns:adec="http://schemas.microsoft.com/office/drawing/2017/decorative" val="1"/>
              </a:ext>
            </a:extLst>
          </p:cNvPr>
          <p:cNvSpPr/>
          <p:nvPr/>
        </p:nvSpPr>
        <p:spPr>
          <a:xfrm>
            <a:off x="8549225" y="2743200"/>
            <a:ext cx="3886200" cy="1318532"/>
          </a:xfrm>
          <a:prstGeom prst="rect">
            <a:avLst/>
          </a:prstGeom>
          <a:blipFill dpi="0" rotWithShape="1">
            <a:blip r:embed="rId4">
              <a:alphaModFix amt="9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itle 1">
            <a:extLst>
              <a:ext uri="{FF2B5EF4-FFF2-40B4-BE49-F238E27FC236}">
                <a16:creationId xmlns:a16="http://schemas.microsoft.com/office/drawing/2014/main" id="{BA06460A-3374-4436-AA75-5DE37E918C38}"/>
              </a:ext>
            </a:extLst>
          </p:cNvPr>
          <p:cNvSpPr txBox="1">
            <a:spLocks/>
          </p:cNvSpPr>
          <p:nvPr/>
        </p:nvSpPr>
        <p:spPr>
          <a:xfrm>
            <a:off x="8853660" y="2971800"/>
            <a:ext cx="3275462" cy="959124"/>
          </a:xfrm>
          <a:prstGeom prst="rect">
            <a:avLst/>
          </a:prstGeom>
        </p:spPr>
        <p:txBody>
          <a:bodyPr>
            <a:noAutofit/>
          </a:bodyPr>
          <a:lstStyle>
            <a:lvl1pPr algn="l" rtl="0" fontAlgn="base">
              <a:spcBef>
                <a:spcPct val="0"/>
              </a:spcBef>
              <a:spcAft>
                <a:spcPct val="0"/>
              </a:spcAft>
              <a:defRPr sz="3500">
                <a:solidFill>
                  <a:schemeClr val="tx1"/>
                </a:solidFill>
                <a:latin typeface="Arial" pitchFamily="34" charset="0"/>
                <a:ea typeface="+mj-ea"/>
                <a:cs typeface="Arial" pitchFamily="34" charset="0"/>
              </a:defRPr>
            </a:lvl1pPr>
            <a:lvl2pPr algn="l" rtl="0" fontAlgn="base">
              <a:spcBef>
                <a:spcPct val="0"/>
              </a:spcBef>
              <a:spcAft>
                <a:spcPct val="0"/>
              </a:spcAft>
              <a:defRPr sz="3500">
                <a:solidFill>
                  <a:schemeClr val="tx1"/>
                </a:solidFill>
                <a:latin typeface="Arial" charset="0"/>
                <a:cs typeface="Arial" charset="0"/>
              </a:defRPr>
            </a:lvl2pPr>
            <a:lvl3pPr algn="l" rtl="0" fontAlgn="base">
              <a:spcBef>
                <a:spcPct val="0"/>
              </a:spcBef>
              <a:spcAft>
                <a:spcPct val="0"/>
              </a:spcAft>
              <a:defRPr sz="3500">
                <a:solidFill>
                  <a:schemeClr val="tx1"/>
                </a:solidFill>
                <a:latin typeface="Arial" charset="0"/>
                <a:cs typeface="Arial" charset="0"/>
              </a:defRPr>
            </a:lvl3pPr>
            <a:lvl4pPr algn="l" rtl="0" fontAlgn="base">
              <a:spcBef>
                <a:spcPct val="0"/>
              </a:spcBef>
              <a:spcAft>
                <a:spcPct val="0"/>
              </a:spcAft>
              <a:defRPr sz="3500">
                <a:solidFill>
                  <a:schemeClr val="tx1"/>
                </a:solidFill>
                <a:latin typeface="Arial" charset="0"/>
                <a:cs typeface="Arial" charset="0"/>
              </a:defRPr>
            </a:lvl4pPr>
            <a:lvl5pPr algn="l" rtl="0" fontAlgn="base">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a:lstStyle>
          <a:p>
            <a:pPr>
              <a:lnSpc>
                <a:spcPts val="3200"/>
              </a:lnSpc>
            </a:pPr>
            <a:r>
              <a:rPr lang="en-US" sz="3200" b="1" kern="0" dirty="0">
                <a:solidFill>
                  <a:schemeClr val="bg1"/>
                </a:solidFill>
                <a:latin typeface="Calibri" panose="020F0502020204030204" pitchFamily="34" charset="0"/>
              </a:rPr>
              <a:t>What a Family Money Talk Is</a:t>
            </a:r>
          </a:p>
        </p:txBody>
      </p:sp>
      <p:sp>
        <p:nvSpPr>
          <p:cNvPr id="3" name="TextBox 2">
            <a:extLst>
              <a:ext uri="{FF2B5EF4-FFF2-40B4-BE49-F238E27FC236}">
                <a16:creationId xmlns:a16="http://schemas.microsoft.com/office/drawing/2014/main" id="{93690131-579E-27D1-C3F4-BDD4B63B290B}"/>
              </a:ext>
            </a:extLst>
          </p:cNvPr>
          <p:cNvSpPr txBox="1"/>
          <p:nvPr/>
        </p:nvSpPr>
        <p:spPr>
          <a:xfrm>
            <a:off x="5169159" y="6459866"/>
            <a:ext cx="6120880" cy="261610"/>
          </a:xfrm>
          <a:prstGeom prst="rect">
            <a:avLst/>
          </a:prstGeom>
          <a:noFill/>
        </p:spPr>
        <p:txBody>
          <a:bodyPr wrap="square">
            <a:spAutoFit/>
          </a:bodyPr>
          <a:lstStyle/>
          <a:p>
            <a:r>
              <a:rPr lang="en-US" sz="1100" dirty="0">
                <a:solidFill>
                  <a:schemeClr val="bg1"/>
                </a:solidFill>
              </a:rPr>
              <a:t>©2023 Hartford Funds</a:t>
            </a:r>
          </a:p>
        </p:txBody>
      </p:sp>
      <p:sp>
        <p:nvSpPr>
          <p:cNvPr id="7" name="Slide Number Placeholder 3">
            <a:extLst>
              <a:ext uri="{FF2B5EF4-FFF2-40B4-BE49-F238E27FC236}">
                <a16:creationId xmlns:a16="http://schemas.microsoft.com/office/drawing/2014/main" id="{FDD9B16F-50D4-4BD2-A134-21A384BFCB44}"/>
              </a:ext>
            </a:extLst>
          </p:cNvPr>
          <p:cNvSpPr>
            <a:spLocks noGrp="1"/>
          </p:cNvSpPr>
          <p:nvPr>
            <p:ph type="sldNum" sz="quarter" idx="12"/>
          </p:nvPr>
        </p:nvSpPr>
        <p:spPr>
          <a:xfrm>
            <a:off x="8229600" y="6356351"/>
            <a:ext cx="3543300" cy="365125"/>
          </a:xfrm>
        </p:spPr>
        <p:txBody>
          <a:bodyPr vert="horz" lIns="0" tIns="0" rIns="0" bIns="0" rtlCol="0" anchor="ctr"/>
          <a:lstStyle/>
          <a:p>
            <a:fld id="{52E62140-FB5D-204A-81D6-4F5C96E28D51}" type="slidenum">
              <a:rPr lang="en-US" smtClean="0">
                <a:solidFill>
                  <a:schemeClr val="bg1"/>
                </a:solidFill>
              </a:rPr>
              <a:t>5</a:t>
            </a:fld>
            <a:endParaRPr lang="en-US" dirty="0">
              <a:solidFill>
                <a:schemeClr val="bg1"/>
              </a:solidFill>
            </a:endParaRPr>
          </a:p>
        </p:txBody>
      </p:sp>
    </p:spTree>
    <p:extLst>
      <p:ext uri="{BB962C8B-B14F-4D97-AF65-F5344CB8AC3E}">
        <p14:creationId xmlns:p14="http://schemas.microsoft.com/office/powerpoint/2010/main" val="1518371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B9DE0E-4B7D-4453-8651-36C08AD8A886}"/>
              </a:ext>
            </a:extLst>
          </p:cNvPr>
          <p:cNvSpPr txBox="1">
            <a:spLocks/>
          </p:cNvSpPr>
          <p:nvPr/>
        </p:nvSpPr>
        <p:spPr>
          <a:xfrm>
            <a:off x="3810201" y="2284661"/>
            <a:ext cx="5459240" cy="2959368"/>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nSpc>
                <a:spcPct val="90000"/>
              </a:lnSpc>
            </a:pPr>
            <a:r>
              <a:rPr lang="en-US" cap="none" dirty="0"/>
              <a:t>Family Money Talks</a:t>
            </a:r>
            <a:br>
              <a:rPr lang="en-US" cap="none" dirty="0"/>
            </a:br>
            <a:endParaRPr lang="en-US" sz="3000" b="0" cap="none" dirty="0"/>
          </a:p>
          <a:p>
            <a:pPr>
              <a:lnSpc>
                <a:spcPct val="90000"/>
              </a:lnSpc>
            </a:pPr>
            <a:r>
              <a:rPr lang="en-US" sz="3000" b="0" cap="none" dirty="0"/>
              <a:t>Conversations with family members about your thoughts, feelings, and beliefs about money and its purpose in your life</a:t>
            </a:r>
          </a:p>
          <a:p>
            <a:pPr>
              <a:lnSpc>
                <a:spcPct val="90000"/>
              </a:lnSpc>
            </a:pPr>
            <a:endParaRPr lang="en-US" sz="3000" cap="none" dirty="0"/>
          </a:p>
        </p:txBody>
      </p:sp>
      <p:sp>
        <p:nvSpPr>
          <p:cNvPr id="2" name="TextBox 1">
            <a:extLst>
              <a:ext uri="{FF2B5EF4-FFF2-40B4-BE49-F238E27FC236}">
                <a16:creationId xmlns:a16="http://schemas.microsoft.com/office/drawing/2014/main" id="{5541386A-A861-2AE2-2B7C-005B1101819B}"/>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sp>
        <p:nvSpPr>
          <p:cNvPr id="4" name="Slide Number Placeholder 3">
            <a:extLst>
              <a:ext uri="{FF2B5EF4-FFF2-40B4-BE49-F238E27FC236}">
                <a16:creationId xmlns:a16="http://schemas.microsoft.com/office/drawing/2014/main" id="{21C07B4A-F8F9-FA3E-1221-4DF4B1341985}"/>
              </a:ext>
            </a:extLst>
          </p:cNvPr>
          <p:cNvSpPr>
            <a:spLocks noGrp="1"/>
          </p:cNvSpPr>
          <p:nvPr>
            <p:ph type="sldNum" sz="quarter" idx="12"/>
          </p:nvPr>
        </p:nvSpPr>
        <p:spPr>
          <a:xfrm>
            <a:off x="8229599" y="6356351"/>
            <a:ext cx="3507377" cy="365125"/>
          </a:xfrm>
        </p:spPr>
        <p:txBody>
          <a:bodyPr vert="horz" lIns="0" tIns="0" rIns="0" bIns="0" rtlCol="0" anchor="ctr"/>
          <a:lstStyle/>
          <a:p>
            <a:fld id="{52E62140-FB5D-204A-81D6-4F5C96E28D51}" type="slidenum">
              <a:rPr lang="en-US" smtClean="0"/>
              <a:t>6</a:t>
            </a:fld>
            <a:endParaRPr lang="en-US" dirty="0"/>
          </a:p>
        </p:txBody>
      </p:sp>
      <p:pic>
        <p:nvPicPr>
          <p:cNvPr id="6" name="Picture 5">
            <a:extLst>
              <a:ext uri="{FF2B5EF4-FFF2-40B4-BE49-F238E27FC236}">
                <a16:creationId xmlns:a16="http://schemas.microsoft.com/office/drawing/2014/main" id="{3AFA34DA-6064-B37E-5D48-6E1F8EBB81F6}"/>
              </a:ext>
            </a:extLst>
          </p:cNvPr>
          <p:cNvPicPr>
            <a:picLocks noChangeAspect="1"/>
          </p:cNvPicPr>
          <p:nvPr/>
        </p:nvPicPr>
        <p:blipFill>
          <a:blip r:embed="rId3"/>
          <a:stretch>
            <a:fillRect/>
          </a:stretch>
        </p:blipFill>
        <p:spPr>
          <a:xfrm>
            <a:off x="2781300" y="2286000"/>
            <a:ext cx="815340" cy="670560"/>
          </a:xfrm>
          <a:prstGeom prst="rect">
            <a:avLst/>
          </a:prstGeom>
        </p:spPr>
      </p:pic>
    </p:spTree>
    <p:extLst>
      <p:ext uri="{BB962C8B-B14F-4D97-AF65-F5344CB8AC3E}">
        <p14:creationId xmlns:p14="http://schemas.microsoft.com/office/powerpoint/2010/main" val="326408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0B579C1-FB58-4168-993D-AFB13D61FDBE}"/>
              </a:ext>
            </a:extLst>
          </p:cNvPr>
          <p:cNvSpPr txBox="1">
            <a:spLocks/>
          </p:cNvSpPr>
          <p:nvPr/>
        </p:nvSpPr>
        <p:spPr>
          <a:xfrm>
            <a:off x="1865380" y="1195054"/>
            <a:ext cx="2992370" cy="11430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Estate Planning</a:t>
            </a:r>
          </a:p>
        </p:txBody>
      </p:sp>
      <p:sp>
        <p:nvSpPr>
          <p:cNvPr id="7" name="Title 1">
            <a:extLst>
              <a:ext uri="{FF2B5EF4-FFF2-40B4-BE49-F238E27FC236}">
                <a16:creationId xmlns:a16="http://schemas.microsoft.com/office/drawing/2014/main" id="{8EFEDBEC-CBD4-4817-8A9A-449B39F18C66}"/>
              </a:ext>
            </a:extLst>
          </p:cNvPr>
          <p:cNvSpPr txBox="1">
            <a:spLocks/>
          </p:cNvSpPr>
          <p:nvPr/>
        </p:nvSpPr>
        <p:spPr>
          <a:xfrm>
            <a:off x="5378167" y="1625724"/>
            <a:ext cx="1453878" cy="11430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vs.</a:t>
            </a:r>
          </a:p>
        </p:txBody>
      </p:sp>
      <p:sp>
        <p:nvSpPr>
          <p:cNvPr id="6" name="Title 1">
            <a:extLst>
              <a:ext uri="{FF2B5EF4-FFF2-40B4-BE49-F238E27FC236}">
                <a16:creationId xmlns:a16="http://schemas.microsoft.com/office/drawing/2014/main" id="{E4D0B555-6743-4CE5-91AF-3608237C7A5C}"/>
              </a:ext>
            </a:extLst>
          </p:cNvPr>
          <p:cNvSpPr txBox="1">
            <a:spLocks/>
          </p:cNvSpPr>
          <p:nvPr/>
        </p:nvSpPr>
        <p:spPr>
          <a:xfrm>
            <a:off x="7059255" y="1169906"/>
            <a:ext cx="3444749" cy="11430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Family </a:t>
            </a:r>
            <a:br>
              <a:rPr lang="en-US" sz="4000" b="1" dirty="0"/>
            </a:br>
            <a:r>
              <a:rPr lang="en-US" sz="4000" b="1" dirty="0"/>
              <a:t>Money Talks</a:t>
            </a:r>
          </a:p>
        </p:txBody>
      </p:sp>
      <p:sp>
        <p:nvSpPr>
          <p:cNvPr id="5" name="TextBox 4">
            <a:extLst>
              <a:ext uri="{FF2B5EF4-FFF2-40B4-BE49-F238E27FC236}">
                <a16:creationId xmlns:a16="http://schemas.microsoft.com/office/drawing/2014/main" id="{CCC09CF2-9307-18FE-4C38-0FA983B341A7}"/>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sp>
        <p:nvSpPr>
          <p:cNvPr id="2" name="Slide Number Placeholder 3">
            <a:extLst>
              <a:ext uri="{FF2B5EF4-FFF2-40B4-BE49-F238E27FC236}">
                <a16:creationId xmlns:a16="http://schemas.microsoft.com/office/drawing/2014/main" id="{408CEC41-B455-C6E3-6591-3DFAB65CCD8F}"/>
              </a:ext>
            </a:extLst>
          </p:cNvPr>
          <p:cNvSpPr>
            <a:spLocks noGrp="1"/>
          </p:cNvSpPr>
          <p:nvPr>
            <p:ph type="sldNum" sz="quarter" idx="12"/>
          </p:nvPr>
        </p:nvSpPr>
        <p:spPr>
          <a:xfrm>
            <a:off x="8229599" y="6356351"/>
            <a:ext cx="3544245" cy="365125"/>
          </a:xfrm>
        </p:spPr>
        <p:txBody>
          <a:bodyPr vert="horz" lIns="0" tIns="0" rIns="0" bIns="0" rtlCol="0" anchor="ctr"/>
          <a:lstStyle/>
          <a:p>
            <a:fld id="{52E62140-FB5D-204A-81D6-4F5C96E28D51}" type="slidenum">
              <a:rPr lang="en-US" smtClean="0"/>
              <a:t>7</a:t>
            </a:fld>
            <a:endParaRPr lang="en-US" dirty="0"/>
          </a:p>
        </p:txBody>
      </p:sp>
      <p:pic>
        <p:nvPicPr>
          <p:cNvPr id="9" name="Picture 8">
            <a:extLst>
              <a:ext uri="{FF2B5EF4-FFF2-40B4-BE49-F238E27FC236}">
                <a16:creationId xmlns:a16="http://schemas.microsoft.com/office/drawing/2014/main" id="{1F042EA9-810C-3B7A-D70F-3CECB991376F}"/>
              </a:ext>
            </a:extLst>
          </p:cNvPr>
          <p:cNvPicPr>
            <a:picLocks noChangeAspect="1"/>
          </p:cNvPicPr>
          <p:nvPr/>
        </p:nvPicPr>
        <p:blipFill>
          <a:blip r:embed="rId3"/>
          <a:stretch>
            <a:fillRect/>
          </a:stretch>
        </p:blipFill>
        <p:spPr>
          <a:xfrm>
            <a:off x="6934200" y="2552700"/>
            <a:ext cx="3558540" cy="2941320"/>
          </a:xfrm>
          <a:prstGeom prst="rect">
            <a:avLst/>
          </a:prstGeom>
        </p:spPr>
      </p:pic>
      <p:pic>
        <p:nvPicPr>
          <p:cNvPr id="10" name="Picture 9">
            <a:extLst>
              <a:ext uri="{FF2B5EF4-FFF2-40B4-BE49-F238E27FC236}">
                <a16:creationId xmlns:a16="http://schemas.microsoft.com/office/drawing/2014/main" id="{6265FC48-4CD4-F6F9-2359-BF11A1530756}"/>
              </a:ext>
            </a:extLst>
          </p:cNvPr>
          <p:cNvPicPr>
            <a:picLocks noChangeAspect="1"/>
          </p:cNvPicPr>
          <p:nvPr/>
        </p:nvPicPr>
        <p:blipFill>
          <a:blip r:embed="rId4"/>
          <a:stretch>
            <a:fillRect/>
          </a:stretch>
        </p:blipFill>
        <p:spPr>
          <a:xfrm>
            <a:off x="2057400" y="2667000"/>
            <a:ext cx="3086100" cy="2781300"/>
          </a:xfrm>
          <a:prstGeom prst="rect">
            <a:avLst/>
          </a:prstGeom>
        </p:spPr>
      </p:pic>
    </p:spTree>
    <p:extLst>
      <p:ext uri="{BB962C8B-B14F-4D97-AF65-F5344CB8AC3E}">
        <p14:creationId xmlns:p14="http://schemas.microsoft.com/office/powerpoint/2010/main" val="359155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27" name="Google Shape;144;p5">
            <a:extLst>
              <a:ext uri="{FF2B5EF4-FFF2-40B4-BE49-F238E27FC236}">
                <a16:creationId xmlns:a16="http://schemas.microsoft.com/office/drawing/2014/main" id="{E51EECEA-BDE8-45F7-9778-C6BA9FDF2692}"/>
              </a:ext>
            </a:extLst>
          </p:cNvPr>
          <p:cNvSpPr txBox="1">
            <a:spLocks/>
          </p:cNvSpPr>
          <p:nvPr/>
        </p:nvSpPr>
        <p:spPr>
          <a:xfrm>
            <a:off x="1752600" y="992371"/>
            <a:ext cx="8686800" cy="755703"/>
          </a:xfrm>
          <a:prstGeom prst="rect">
            <a:avLst/>
          </a:prstGeom>
          <a:noFill/>
          <a:ln>
            <a:noFill/>
          </a:ln>
        </p:spPr>
        <p:txBody>
          <a:bodyPr spcFirstLastPara="1" vert="horz" wrap="square" lIns="91425" tIns="45700" rIns="91425" bIns="4570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chemeClr val="lt1"/>
              </a:buClr>
              <a:buSzPts val="4000"/>
            </a:pPr>
            <a:r>
              <a:rPr lang="en-US" sz="4000" b="1" dirty="0"/>
              <a:t>The Money Talk Taboo</a:t>
            </a:r>
          </a:p>
        </p:txBody>
      </p:sp>
      <p:sp>
        <p:nvSpPr>
          <p:cNvPr id="18" name="TextBox 17">
            <a:extLst>
              <a:ext uri="{FF2B5EF4-FFF2-40B4-BE49-F238E27FC236}">
                <a16:creationId xmlns:a16="http://schemas.microsoft.com/office/drawing/2014/main" id="{7CE336AD-093E-46C9-8BE4-9415181F1364}"/>
              </a:ext>
            </a:extLst>
          </p:cNvPr>
          <p:cNvSpPr txBox="1"/>
          <p:nvPr/>
        </p:nvSpPr>
        <p:spPr>
          <a:xfrm>
            <a:off x="6284605" y="2649480"/>
            <a:ext cx="2768600" cy="1938992"/>
          </a:xfrm>
          <a:prstGeom prst="rect">
            <a:avLst/>
          </a:prstGeom>
          <a:noFill/>
        </p:spPr>
        <p:txBody>
          <a:bodyPr wrap="square">
            <a:spAutoFit/>
          </a:bodyPr>
          <a:lstStyle/>
          <a:p>
            <a:pPr>
              <a:buClr>
                <a:schemeClr val="accent1"/>
              </a:buClr>
              <a:buSzPts val="3000"/>
            </a:pPr>
            <a:r>
              <a:rPr lang="en-US" sz="6000" b="1" dirty="0">
                <a:solidFill>
                  <a:srgbClr val="009455"/>
                </a:solidFill>
                <a:latin typeface="Arial Narrow" panose="020B0606020202030204" pitchFamily="34" charset="0"/>
              </a:rPr>
              <a:t>67%</a:t>
            </a:r>
          </a:p>
          <a:p>
            <a:pPr>
              <a:buClr>
                <a:schemeClr val="accent1"/>
              </a:buClr>
              <a:buSzPts val="3000"/>
            </a:pPr>
            <a:endParaRPr lang="en-US" sz="6000" b="1" dirty="0">
              <a:solidFill>
                <a:srgbClr val="009455"/>
              </a:solidFill>
              <a:latin typeface="Arial Narrow" panose="020B0606020202030204" pitchFamily="34" charset="0"/>
            </a:endParaRPr>
          </a:p>
        </p:txBody>
      </p:sp>
      <p:sp>
        <p:nvSpPr>
          <p:cNvPr id="26" name="Google Shape;143;p5">
            <a:extLst>
              <a:ext uri="{FF2B5EF4-FFF2-40B4-BE49-F238E27FC236}">
                <a16:creationId xmlns:a16="http://schemas.microsoft.com/office/drawing/2014/main" id="{E9224E86-8758-492E-B7EF-7F72C4D6A9B2}"/>
              </a:ext>
            </a:extLst>
          </p:cNvPr>
          <p:cNvSpPr/>
          <p:nvPr/>
        </p:nvSpPr>
        <p:spPr>
          <a:xfrm>
            <a:off x="6339840" y="3507870"/>
            <a:ext cx="2940639" cy="1446509"/>
          </a:xfrm>
          <a:prstGeom prst="rect">
            <a:avLst/>
          </a:prstGeom>
          <a:noFill/>
          <a:ln>
            <a:noFill/>
          </a:ln>
        </p:spPr>
        <p:txBody>
          <a:bodyPr spcFirstLastPara="1" wrap="square" lIns="91425" tIns="45700" rIns="91425" bIns="45700" anchor="ctr" anchorCtr="0">
            <a:spAutoFit/>
          </a:bodyPr>
          <a:lstStyle/>
          <a:p>
            <a:pPr>
              <a:buClr>
                <a:schemeClr val="dk2"/>
              </a:buClr>
              <a:buSzPts val="2200"/>
            </a:pPr>
            <a:r>
              <a:rPr lang="en-US" sz="2200" dirty="0"/>
              <a:t>of affluent Americans haven’t talked to their children about wealth or never will</a:t>
            </a:r>
            <a:r>
              <a:rPr lang="en-US" sz="2200" baseline="30000" dirty="0"/>
              <a:t>1</a:t>
            </a:r>
            <a:endParaRPr sz="2200" baseline="30000" dirty="0"/>
          </a:p>
        </p:txBody>
      </p:sp>
      <p:sp>
        <p:nvSpPr>
          <p:cNvPr id="22" name="Google Shape;134;p5">
            <a:extLst>
              <a:ext uri="{FF2B5EF4-FFF2-40B4-BE49-F238E27FC236}">
                <a16:creationId xmlns:a16="http://schemas.microsoft.com/office/drawing/2014/main" id="{357AA756-F40D-45DA-B09E-9007568859BB}"/>
              </a:ext>
            </a:extLst>
          </p:cNvPr>
          <p:cNvSpPr/>
          <p:nvPr/>
        </p:nvSpPr>
        <p:spPr>
          <a:xfrm>
            <a:off x="632251" y="6194513"/>
            <a:ext cx="6965100" cy="215403"/>
          </a:xfrm>
          <a:prstGeom prst="rect">
            <a:avLst/>
          </a:prstGeom>
          <a:noFill/>
          <a:ln>
            <a:noFill/>
          </a:ln>
        </p:spPr>
        <p:txBody>
          <a:bodyPr spcFirstLastPara="1" wrap="square" lIns="91425" tIns="45700" rIns="91425" bIns="45700" anchor="ctr" anchorCtr="0">
            <a:spAutoFit/>
          </a:bodyPr>
          <a:lstStyle/>
          <a:p>
            <a:pPr fontAlgn="base"/>
            <a:r>
              <a:rPr lang="en-US" sz="800" baseline="30000" dirty="0">
                <a:solidFill>
                  <a:schemeClr val="bg1">
                    <a:lumMod val="50000"/>
                  </a:schemeClr>
                </a:solidFill>
                <a:latin typeface="Helvetica" pitchFamily="2" charset="0"/>
                <a:ea typeface="Helvetica Neue"/>
                <a:cs typeface="Helvetica Neue"/>
                <a:sym typeface="Helvetica Neue"/>
              </a:rPr>
              <a:t>1</a:t>
            </a:r>
            <a:r>
              <a:rPr lang="en-US" sz="800" dirty="0">
                <a:solidFill>
                  <a:schemeClr val="bg1">
                    <a:lumMod val="50000"/>
                  </a:schemeClr>
                </a:solidFill>
                <a:latin typeface="Helvetica" pitchFamily="2" charset="0"/>
              </a:rPr>
              <a:t>4 Reasons Parents Don’t Discuss Money (and Why They Should)</a:t>
            </a:r>
            <a:r>
              <a:rPr lang="en-US" sz="800" dirty="0">
                <a:solidFill>
                  <a:schemeClr val="bg1">
                    <a:lumMod val="50000"/>
                  </a:schemeClr>
                </a:solidFill>
                <a:latin typeface="Helvetica" pitchFamily="2" charset="0"/>
                <a:sym typeface="Helvetica Neue"/>
              </a:rPr>
              <a:t>, </a:t>
            </a:r>
            <a:r>
              <a:rPr lang="en-US" sz="800" dirty="0">
                <a:solidFill>
                  <a:schemeClr val="bg1">
                    <a:lumMod val="50000"/>
                  </a:schemeClr>
                </a:solidFill>
                <a:latin typeface="Helvetica" pitchFamily="2" charset="0"/>
                <a:ea typeface="Helvetica Neue"/>
                <a:cs typeface="Helvetica Neue"/>
                <a:sym typeface="Helvetica Neue"/>
              </a:rPr>
              <a:t>nytimes.com, 8/19</a:t>
            </a:r>
            <a:endParaRPr lang="en-US" sz="800" i="1" dirty="0">
              <a:solidFill>
                <a:schemeClr val="bg1">
                  <a:lumMod val="50000"/>
                </a:schemeClr>
              </a:solidFill>
              <a:latin typeface="Helvetica" pitchFamily="2" charset="0"/>
              <a:ea typeface="Helvetica Neue"/>
              <a:cs typeface="Helvetica Neue"/>
              <a:sym typeface="Helvetica Neue"/>
            </a:endParaRPr>
          </a:p>
        </p:txBody>
      </p:sp>
      <p:sp>
        <p:nvSpPr>
          <p:cNvPr id="3" name="TextBox 2">
            <a:extLst>
              <a:ext uri="{FF2B5EF4-FFF2-40B4-BE49-F238E27FC236}">
                <a16:creationId xmlns:a16="http://schemas.microsoft.com/office/drawing/2014/main" id="{E9089AF7-50C7-9208-C7DE-6D88EB04D2C9}"/>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sp>
        <p:nvSpPr>
          <p:cNvPr id="2" name="Slide Number Placeholder 3">
            <a:extLst>
              <a:ext uri="{FF2B5EF4-FFF2-40B4-BE49-F238E27FC236}">
                <a16:creationId xmlns:a16="http://schemas.microsoft.com/office/drawing/2014/main" id="{C7898728-11C8-8BC9-3A5D-BDD53796D415}"/>
              </a:ext>
            </a:extLst>
          </p:cNvPr>
          <p:cNvSpPr>
            <a:spLocks noGrp="1"/>
          </p:cNvSpPr>
          <p:nvPr>
            <p:ph type="sldNum" sz="quarter" idx="12"/>
          </p:nvPr>
        </p:nvSpPr>
        <p:spPr>
          <a:xfrm>
            <a:off x="8229599" y="6356351"/>
            <a:ext cx="3544245" cy="365125"/>
          </a:xfrm>
        </p:spPr>
        <p:txBody>
          <a:bodyPr vert="horz" lIns="0" tIns="0" rIns="0" bIns="0" rtlCol="0" anchor="ctr"/>
          <a:lstStyle/>
          <a:p>
            <a:fld id="{52E62140-FB5D-204A-81D6-4F5C96E28D51}" type="slidenum">
              <a:rPr lang="en-US" smtClean="0"/>
              <a:t>8</a:t>
            </a:fld>
            <a:endParaRPr lang="en-US" dirty="0"/>
          </a:p>
        </p:txBody>
      </p:sp>
      <p:pic>
        <p:nvPicPr>
          <p:cNvPr id="4" name="Picture 3">
            <a:extLst>
              <a:ext uri="{FF2B5EF4-FFF2-40B4-BE49-F238E27FC236}">
                <a16:creationId xmlns:a16="http://schemas.microsoft.com/office/drawing/2014/main" id="{0EFB6221-900F-D9A1-57D7-E92E0E3F9A9C}"/>
              </a:ext>
            </a:extLst>
          </p:cNvPr>
          <p:cNvPicPr>
            <a:picLocks noChangeAspect="1"/>
          </p:cNvPicPr>
          <p:nvPr/>
        </p:nvPicPr>
        <p:blipFill>
          <a:blip r:embed="rId3"/>
          <a:stretch>
            <a:fillRect/>
          </a:stretch>
        </p:blipFill>
        <p:spPr>
          <a:xfrm>
            <a:off x="2720340" y="2247267"/>
            <a:ext cx="3375660" cy="3375660"/>
          </a:xfrm>
          <a:prstGeom prst="rect">
            <a:avLst/>
          </a:prstGeom>
        </p:spPr>
      </p:pic>
    </p:spTree>
    <p:extLst>
      <p:ext uri="{BB962C8B-B14F-4D97-AF65-F5344CB8AC3E}">
        <p14:creationId xmlns:p14="http://schemas.microsoft.com/office/powerpoint/2010/main" val="201101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8" name="Picture 7">
            <a:extLst>
              <a:ext uri="{FF2B5EF4-FFF2-40B4-BE49-F238E27FC236}">
                <a16:creationId xmlns:a16="http://schemas.microsoft.com/office/drawing/2014/main" id="{71CF7C92-4F1F-EB9A-8E6D-A1E5275AF592}"/>
              </a:ext>
            </a:extLst>
          </p:cNvPr>
          <p:cNvPicPr>
            <a:picLocks noChangeAspect="1"/>
          </p:cNvPicPr>
          <p:nvPr/>
        </p:nvPicPr>
        <p:blipFill>
          <a:blip r:embed="rId3"/>
          <a:stretch>
            <a:fillRect/>
          </a:stretch>
        </p:blipFill>
        <p:spPr>
          <a:xfrm>
            <a:off x="2622855" y="2221149"/>
            <a:ext cx="2621280" cy="3947160"/>
          </a:xfrm>
          <a:prstGeom prst="rect">
            <a:avLst/>
          </a:prstGeom>
        </p:spPr>
      </p:pic>
      <p:pic>
        <p:nvPicPr>
          <p:cNvPr id="7" name="Picture 6">
            <a:extLst>
              <a:ext uri="{FF2B5EF4-FFF2-40B4-BE49-F238E27FC236}">
                <a16:creationId xmlns:a16="http://schemas.microsoft.com/office/drawing/2014/main" id="{19DFE5AB-EF73-C04F-8F45-FF59C9D4B35D}"/>
              </a:ext>
            </a:extLst>
          </p:cNvPr>
          <p:cNvPicPr>
            <a:picLocks noChangeAspect="1"/>
          </p:cNvPicPr>
          <p:nvPr/>
        </p:nvPicPr>
        <p:blipFill>
          <a:blip r:embed="rId4"/>
          <a:stretch>
            <a:fillRect/>
          </a:stretch>
        </p:blipFill>
        <p:spPr>
          <a:xfrm>
            <a:off x="6019800" y="2122669"/>
            <a:ext cx="2621280" cy="3947160"/>
          </a:xfrm>
          <a:prstGeom prst="rect">
            <a:avLst/>
          </a:prstGeom>
        </p:spPr>
      </p:pic>
      <p:sp>
        <p:nvSpPr>
          <p:cNvPr id="134" name="Google Shape;134;p5"/>
          <p:cNvSpPr/>
          <p:nvPr/>
        </p:nvSpPr>
        <p:spPr>
          <a:xfrm>
            <a:off x="543440" y="6449914"/>
            <a:ext cx="6965100" cy="230792"/>
          </a:xfrm>
          <a:prstGeom prst="rect">
            <a:avLst/>
          </a:prstGeom>
          <a:noFill/>
          <a:ln>
            <a:noFill/>
          </a:ln>
        </p:spPr>
        <p:txBody>
          <a:bodyPr spcFirstLastPara="1" wrap="square" lIns="91425" tIns="45700" rIns="91425" bIns="45700" anchor="ctr" anchorCtr="0">
            <a:spAutoFit/>
          </a:bodyPr>
          <a:lstStyle/>
          <a:p>
            <a:pPr fontAlgn="base"/>
            <a:r>
              <a:rPr lang="en-US" sz="900" baseline="30000" dirty="0"/>
              <a:t>1</a:t>
            </a:r>
            <a:r>
              <a:rPr lang="en-US" sz="900" dirty="0"/>
              <a:t>5 Huge Lies About Generational Wealth, finance.yahoo.com, 1/22</a:t>
            </a:r>
            <a:endParaRPr sz="800" dirty="0">
              <a:solidFill>
                <a:schemeClr val="bg1">
                  <a:lumMod val="50000"/>
                </a:schemeClr>
              </a:solidFill>
              <a:latin typeface="Helvetica" pitchFamily="2" charset="0"/>
              <a:ea typeface="Arial Narrow"/>
              <a:cs typeface="Arial Narrow"/>
              <a:sym typeface="Arial Narrow"/>
            </a:endParaRPr>
          </a:p>
        </p:txBody>
      </p:sp>
      <p:sp>
        <p:nvSpPr>
          <p:cNvPr id="16" name="Google Shape;144;p5">
            <a:extLst>
              <a:ext uri="{FF2B5EF4-FFF2-40B4-BE49-F238E27FC236}">
                <a16:creationId xmlns:a16="http://schemas.microsoft.com/office/drawing/2014/main" id="{64A7251F-0397-4427-A0B7-C475CDA1033E}"/>
              </a:ext>
            </a:extLst>
          </p:cNvPr>
          <p:cNvSpPr txBox="1">
            <a:spLocks/>
          </p:cNvSpPr>
          <p:nvPr/>
        </p:nvSpPr>
        <p:spPr>
          <a:xfrm>
            <a:off x="1761653" y="1015842"/>
            <a:ext cx="8686800" cy="755703"/>
          </a:xfrm>
          <a:prstGeom prst="rect">
            <a:avLst/>
          </a:prstGeom>
          <a:noFill/>
          <a:ln>
            <a:noFill/>
          </a:ln>
        </p:spPr>
        <p:txBody>
          <a:bodyPr spcFirstLastPara="1" vert="horz" wrap="square" lIns="91425" tIns="45700" rIns="91425" bIns="4570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chemeClr val="lt1"/>
              </a:buClr>
              <a:buSzPts val="4000"/>
            </a:pPr>
            <a:r>
              <a:rPr lang="en-US" sz="4000" b="1" dirty="0">
                <a:effectLst/>
                <a:latin typeface="+mn-lt"/>
              </a:rPr>
              <a:t>This Can Put Family Wealth at Risk</a:t>
            </a:r>
            <a:endParaRPr lang="en-US" sz="4000" b="1" dirty="0">
              <a:latin typeface="+mn-lt"/>
            </a:endParaRPr>
          </a:p>
        </p:txBody>
      </p:sp>
      <p:sp>
        <p:nvSpPr>
          <p:cNvPr id="3" name="Slide Number Placeholder 3">
            <a:extLst>
              <a:ext uri="{FF2B5EF4-FFF2-40B4-BE49-F238E27FC236}">
                <a16:creationId xmlns:a16="http://schemas.microsoft.com/office/drawing/2014/main" id="{37830026-9FD1-E9AA-0BFC-1E017666A531}"/>
              </a:ext>
            </a:extLst>
          </p:cNvPr>
          <p:cNvSpPr>
            <a:spLocks noGrp="1"/>
          </p:cNvSpPr>
          <p:nvPr>
            <p:ph type="sldNum" sz="quarter" idx="12"/>
          </p:nvPr>
        </p:nvSpPr>
        <p:spPr>
          <a:xfrm>
            <a:off x="8229599" y="6356351"/>
            <a:ext cx="3507377" cy="365125"/>
          </a:xfrm>
        </p:spPr>
        <p:txBody>
          <a:bodyPr vert="horz" lIns="0" tIns="0" rIns="0" bIns="0" rtlCol="0" anchor="ctr"/>
          <a:lstStyle/>
          <a:p>
            <a:fld id="{52E62140-FB5D-204A-81D6-4F5C96E28D51}" type="slidenum">
              <a:rPr lang="en-US" smtClean="0"/>
              <a:t>9</a:t>
            </a:fld>
            <a:endParaRPr lang="en-US" dirty="0"/>
          </a:p>
        </p:txBody>
      </p:sp>
      <p:sp>
        <p:nvSpPr>
          <p:cNvPr id="2" name="TextBox 1">
            <a:extLst>
              <a:ext uri="{FF2B5EF4-FFF2-40B4-BE49-F238E27FC236}">
                <a16:creationId xmlns:a16="http://schemas.microsoft.com/office/drawing/2014/main" id="{C6CAC606-8D55-D96C-1573-E3515155C9B4}"/>
              </a:ext>
            </a:extLst>
          </p:cNvPr>
          <p:cNvSpPr txBox="1"/>
          <p:nvPr/>
        </p:nvSpPr>
        <p:spPr>
          <a:xfrm>
            <a:off x="5169159" y="6459866"/>
            <a:ext cx="6120880" cy="261610"/>
          </a:xfrm>
          <a:prstGeom prst="rect">
            <a:avLst/>
          </a:prstGeom>
          <a:noFill/>
        </p:spPr>
        <p:txBody>
          <a:bodyPr wrap="square">
            <a:spAutoFit/>
          </a:bodyPr>
          <a:lstStyle/>
          <a:p>
            <a:r>
              <a:rPr lang="en-US" sz="1100" dirty="0"/>
              <a:t>©2023 Hartford Funds</a:t>
            </a:r>
          </a:p>
        </p:txBody>
      </p:sp>
      <p:sp>
        <p:nvSpPr>
          <p:cNvPr id="4" name="TextBox 3">
            <a:extLst>
              <a:ext uri="{FF2B5EF4-FFF2-40B4-BE49-F238E27FC236}">
                <a16:creationId xmlns:a16="http://schemas.microsoft.com/office/drawing/2014/main" id="{8B53F8B5-3171-7738-62B9-CAF9FC87040F}"/>
              </a:ext>
              <a:ext uri="{C183D7F6-B498-43B3-948B-1728B52AA6E4}">
                <adec:decorative xmlns:adec="http://schemas.microsoft.com/office/drawing/2017/decorative" val="1"/>
              </a:ext>
            </a:extLst>
          </p:cNvPr>
          <p:cNvSpPr txBox="1"/>
          <p:nvPr/>
        </p:nvSpPr>
        <p:spPr>
          <a:xfrm>
            <a:off x="4386061" y="5522376"/>
            <a:ext cx="539932" cy="246221"/>
          </a:xfrm>
          <a:prstGeom prst="rect">
            <a:avLst/>
          </a:prstGeom>
          <a:noFill/>
        </p:spPr>
        <p:txBody>
          <a:bodyPr wrap="square" rtlCol="0">
            <a:spAutoFit/>
          </a:bodyPr>
          <a:lstStyle/>
          <a:p>
            <a:r>
              <a:rPr lang="en-US" sz="1000" dirty="0"/>
              <a:t>1</a:t>
            </a:r>
          </a:p>
        </p:txBody>
      </p:sp>
      <p:sp>
        <p:nvSpPr>
          <p:cNvPr id="5" name="TextBox 4">
            <a:extLst>
              <a:ext uri="{FF2B5EF4-FFF2-40B4-BE49-F238E27FC236}">
                <a16:creationId xmlns:a16="http://schemas.microsoft.com/office/drawing/2014/main" id="{04289CC8-15CE-5284-D93F-8C868F2CE399}"/>
              </a:ext>
              <a:ext uri="{C183D7F6-B498-43B3-948B-1728B52AA6E4}">
                <adec:decorative xmlns:adec="http://schemas.microsoft.com/office/drawing/2017/decorative" val="1"/>
              </a:ext>
            </a:extLst>
          </p:cNvPr>
          <p:cNvSpPr txBox="1"/>
          <p:nvPr/>
        </p:nvSpPr>
        <p:spPr>
          <a:xfrm>
            <a:off x="7917243" y="5520229"/>
            <a:ext cx="539932" cy="246221"/>
          </a:xfrm>
          <a:prstGeom prst="rect">
            <a:avLst/>
          </a:prstGeom>
          <a:noFill/>
        </p:spPr>
        <p:txBody>
          <a:bodyPr wrap="square" rtlCol="0">
            <a:spAutoFit/>
          </a:bodyPr>
          <a:lstStyle/>
          <a:p>
            <a:r>
              <a:rPr lang="en-US" sz="1000" dirty="0"/>
              <a:t>1</a:t>
            </a:r>
          </a:p>
        </p:txBody>
      </p:sp>
    </p:spTree>
    <p:extLst>
      <p:ext uri="{BB962C8B-B14F-4D97-AF65-F5344CB8AC3E}">
        <p14:creationId xmlns:p14="http://schemas.microsoft.com/office/powerpoint/2010/main" val="255835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AD_HOC" displayName="AD_HOC" id="1c4e3c9e-a1ff-41a8-ba09-c8b9a1401c30" isdomainofvalue="False" dataSourceId="7a256af9-4952-40f4-8bdf-72fcb0409bcc"/>
</file>

<file path=customXml/item10.xml><?xml version="1.0" encoding="utf-8"?>
<VariableListDefinition name="System" displayName="System" id="3cbbe384-0e66-465e-ab42-f624a1c9b7ff" isdomainofvalue="False" dataSourceId="4f2ac450-6b82-4018-86b9-cf48764f758c"/>
</file>

<file path=customXml/item11.xml><?xml version="1.0" encoding="utf-8"?>
<VariableList UniqueId="3cbbe384-0e66-465e-ab42-f624a1c9b7ff" Name="System" ContentType="XML" MajorVersion="0" MinorVersion="1" isLocalCopy="False" IsBaseObject="False" DataSourceId="4f2ac450-6b82-4018-86b9-cf48764f758c" DataSourceMajorVersion="0" DataSourceMinorVersion="1"/>
</file>

<file path=customXml/item12.xml><?xml version="1.0" encoding="utf-8"?>
<DataSourceInfo>
  <Id>4f2ac450-6b82-4018-86b9-cf48764f758c</Id>
  <MajorVersion>0</MajorVersion>
  <MinorVersion>1</MinorVersion>
  <DataSourceType>System</DataSourceType>
  <Name>System</Name>
  <Description/>
  <Filter/>
  <DataFields/>
</DataSourceInfo>
</file>

<file path=customXml/item13.xml><?xml version="1.0" encoding="utf-8"?>
<DataSourceMapping>
  <Id>1b5a5561-761b-4737-827e-14bbc8e6d401</Id>
  <Name>EXPRESSION_VARIABLE_MAPPING</Name>
  <TargetDataSource>4f2ac450-6b82-4018-86b9-cf48764f758c</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4.xml><?xml version="1.0" encoding="utf-8"?>
<VariableListDefinition name="SectionSelectionDs" displayName="SectionSelectionDs" id="8381be1a-72af-4572-9402-14cf9798f07e"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15.xml><?xml version="1.0" encoding="utf-8"?>
<VariableList UniqueId="8381be1a-72af-4572-9402-14cf9798f07e" Name="SectionSelectionDs" ContentType="XML" MajorVersion="0" MinorVersion="1" isLocalCopy="False" IsBaseObject="False" DataSourceId="103" DataSourceMajorVersion="1" DataSourceMinorVersion="0"/>
</file>

<file path=customXml/item16.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17.xml><?xml version="1.0" encoding="utf-8"?>
<DataSourceMapping>
  <Id>49e15397-503e-4678-b158-f09a344ccd98</Id>
  <Name/>
  <TargetDataSource>103</TargetDataSource>
  <SourceType/>
  <IsReadOnly>false</IsReadOnly>
  <SalesforceOrganizationId>00000000-0000-0000-0000-000000000000</SalesforceOrganizationId>
  <SalesforceOrganizationName/>
  <SalesforceApiVersion/>
  <Properties/>
  <RawMappings/>
  <DesignTimeProperties/>
</DataSourceMapping>
</file>

<file path=customXml/item18.xml><?xml version="1.0" encoding="utf-8"?>
<VariableListCustXmlRels>
  <VariableListCustXmlRel variableListName="AD_HOC">
    <VariableListDefCustXmlId>{3861B312-F791-4A96-898D-27AFDCA5AF80}</VariableListDefCustXmlId>
    <LibraryMetadataCustXmlId>{8299CB6F-C1E5-4566-A843-F03D3652614A}</LibraryMetadataCustXmlId>
    <DataSourceInfoCustXmlId>{89B2E295-79D4-4CE1-A77B-4A65221C2ED6}</DataSourceInfoCustXmlId>
    <DataSourceMappingCustXmlId>{7B413A0B-4A02-41ED-A2C1-BBE928DF645F}</DataSourceMappingCustXmlId>
    <SdmcCustXmlId>{352F1F4B-68D2-4006-91C1-E78582D61194}</SdmcCustXmlId>
  </VariableListCustXmlRel>
  <VariableListCustXmlRel variableListName="Computed">
    <VariableListDefCustXmlId>{F93F8D75-EC42-42C0-9C61-44FEEBB84351}</VariableListDefCustXmlId>
    <LibraryMetadataCustXmlId>{DD0FC9CE-BE12-468B-8FC0-6E5B9621A1E2}</LibraryMetadataCustXmlId>
    <DataSourceInfoCustXmlId>{83B0B495-755F-45AF-B3BE-C9CB6120F69F}</DataSourceInfoCustXmlId>
    <DataSourceMappingCustXmlId>{24A93446-4D9F-4775-A815-6A383ACC573E}</DataSourceMappingCustXmlId>
  </VariableListCustXmlRel>
  <VariableListCustXmlRel variableListName="System">
    <VariableListDefCustXmlId>{A8985754-9462-4B86-8195-3D06AE2228FE}</VariableListDefCustXmlId>
    <LibraryMetadataCustXmlId>{46C2F63E-C05B-4ADB-B1EB-87B69CBAD952}</LibraryMetadataCustXmlId>
    <DataSourceInfoCustXmlId>{9D31CF2A-B529-4969-B3A3-43A1D146C7D7}</DataSourceInfoCustXmlId>
    <DataSourceMappingCustXmlId>{639F6CA0-F91D-4E39-A958-BF69A72BFDAC}</DataSourceMappingCustXmlId>
  </VariableListCustXmlRel>
  <VariableListCustXmlRel variableListName="SectionSelectionDs">
    <VariableListDefCustXmlId>{20D00F54-3894-4675-A1BF-224AEC8F7791}</VariableListDefCustXmlId>
    <LibraryMetadataCustXmlId>{469B05DF-322E-43C2-867D-FE5122634C80}</LibraryMetadataCustXmlId>
    <DataSourceInfoCustXmlId>{ADA8A9A2-92D5-4A56-995F-6BADEF069D97}</DataSourceInfoCustXmlId>
    <DataSourceMappingCustXmlId>{B18DD8D9-1250-4504-A20A-43E9A5DD0248}</DataSourceMappingCustXmlId>
  </VariableListCustXmlRel>
</VariableListCustXmlRels>
</file>

<file path=customXml/item19.xml><?xml version="1.0" encoding="utf-8"?>
<AllExternalAdhocVariableMappings/>
</file>

<file path=customXml/item2.xml><?xml version="1.0" encoding="utf-8"?>
<VariableList UniqueId="1c4e3c9e-a1ff-41a8-ba09-c8b9a1401c30" Name="AD_HOC" ContentType="XML" MajorVersion="0" MinorVersion="1" isLocalCopy="False" IsBaseObject="False" DataSourceId="7a256af9-4952-40f4-8bdf-72fcb0409bcc" DataSourceMajorVersion="0" DataSourceMinorVersion="1"/>
</file>

<file path=customXml/item3.xml><?xml version="1.0" encoding="utf-8"?>
<DataSourceInfo>
  <Id>7a256af9-4952-40f4-8bdf-72fcb0409bcc</Id>
  <MajorVersion>0</MajorVersion>
  <MinorVersion>1</MinorVersion>
  <DataSourceType>Ad_Hoc</DataSourceType>
  <Name>AD_HOC</Name>
  <Description/>
  <Filter/>
  <DataFields/>
</DataSourceInfo>
</file>

<file path=customXml/item4.xml><?xml version="1.0" encoding="utf-8"?>
<DataSourceMapping>
  <Id>b152684f-e252-48a6-96f7-2a5e96fb4a07</Id>
  <Name>AD_HOC_MAPPING</Name>
  <TargetDataSource>7a256af9-4952-40f4-8bdf-72fcb0409bcc</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DesignTimeProperties/>
</DataSourceMapping>
</file>

<file path=customXml/item5.xml><?xml version="1.0" encoding="utf-8"?>
<SourceDataModel Name="AD_HOC" TargetDataSourceId="7a256af9-4952-40f4-8bdf-72fcb0409bcc"/>
</file>

<file path=customXml/item6.xml><?xml version="1.0" encoding="utf-8"?>
<VariableListDefinition name="Computed" displayName="Computed" id="309c8d8d-c7e3-48ad-8669-aa8c14c559b6" isdomainofvalue="False" dataSourceId="fc432bf5-2407-45d3-9ac8-523d71867fa1"/>
</file>

<file path=customXml/item7.xml><?xml version="1.0" encoding="utf-8"?>
<VariableList UniqueId="309c8d8d-c7e3-48ad-8669-aa8c14c559b6" Name="Computed" ContentType="XML" MajorVersion="0" MinorVersion="1" isLocalCopy="False" IsBaseObject="False" DataSourceId="fc432bf5-2407-45d3-9ac8-523d71867fa1" DataSourceMajorVersion="0" DataSourceMinorVersion="1"/>
</file>

<file path=customXml/item8.xml><?xml version="1.0" encoding="utf-8"?>
<DataSourceInfo>
  <Id>fc432bf5-2407-45d3-9ac8-523d71867fa1</Id>
  <MajorVersion>0</MajorVersion>
  <MinorVersion>1</MinorVersion>
  <DataSourceType>Expression</DataSourceType>
  <Name>Computed</Name>
  <Description/>
  <Filter/>
  <DataFields/>
</DataSourceInfo>
</file>

<file path=customXml/item9.xml><?xml version="1.0" encoding="utf-8"?>
<DataSourceMapping>
  <Id>16b7cded-2882-479c-97b0-f49ec7da5a42</Id>
  <Name>EXPRESSION_VARIABLE_MAPPING</Name>
  <TargetDataSource>fc432bf5-2407-45d3-9ac8-523d71867fa1</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Props1.xml><?xml version="1.0" encoding="utf-8"?>
<ds:datastoreItem xmlns:ds="http://schemas.openxmlformats.org/officeDocument/2006/customXml" ds:itemID="{3861B312-F791-4A96-898D-27AFDCA5AF80}">
  <ds:schemaRefs/>
</ds:datastoreItem>
</file>

<file path=customXml/itemProps10.xml><?xml version="1.0" encoding="utf-8"?>
<ds:datastoreItem xmlns:ds="http://schemas.openxmlformats.org/officeDocument/2006/customXml" ds:itemID="{A8985754-9462-4B86-8195-3D06AE2228FE}">
  <ds:schemaRefs/>
</ds:datastoreItem>
</file>

<file path=customXml/itemProps11.xml><?xml version="1.0" encoding="utf-8"?>
<ds:datastoreItem xmlns:ds="http://schemas.openxmlformats.org/officeDocument/2006/customXml" ds:itemID="{46C2F63E-C05B-4ADB-B1EB-87B69CBAD952}">
  <ds:schemaRefs/>
</ds:datastoreItem>
</file>

<file path=customXml/itemProps12.xml><?xml version="1.0" encoding="utf-8"?>
<ds:datastoreItem xmlns:ds="http://schemas.openxmlformats.org/officeDocument/2006/customXml" ds:itemID="{9D31CF2A-B529-4969-B3A3-43A1D146C7D7}">
  <ds:schemaRefs/>
</ds:datastoreItem>
</file>

<file path=customXml/itemProps13.xml><?xml version="1.0" encoding="utf-8"?>
<ds:datastoreItem xmlns:ds="http://schemas.openxmlformats.org/officeDocument/2006/customXml" ds:itemID="{639F6CA0-F91D-4E39-A958-BF69A72BFDAC}">
  <ds:schemaRefs/>
</ds:datastoreItem>
</file>

<file path=customXml/itemProps14.xml><?xml version="1.0" encoding="utf-8"?>
<ds:datastoreItem xmlns:ds="http://schemas.openxmlformats.org/officeDocument/2006/customXml" ds:itemID="{20D00F54-3894-4675-A1BF-224AEC8F7791}">
  <ds:schemaRefs/>
</ds:datastoreItem>
</file>

<file path=customXml/itemProps15.xml><?xml version="1.0" encoding="utf-8"?>
<ds:datastoreItem xmlns:ds="http://schemas.openxmlformats.org/officeDocument/2006/customXml" ds:itemID="{469B05DF-322E-43C2-867D-FE5122634C80}">
  <ds:schemaRefs/>
</ds:datastoreItem>
</file>

<file path=customXml/itemProps16.xml><?xml version="1.0" encoding="utf-8"?>
<ds:datastoreItem xmlns:ds="http://schemas.openxmlformats.org/officeDocument/2006/customXml" ds:itemID="{ADA8A9A2-92D5-4A56-995F-6BADEF069D97}">
  <ds:schemaRefs/>
</ds:datastoreItem>
</file>

<file path=customXml/itemProps17.xml><?xml version="1.0" encoding="utf-8"?>
<ds:datastoreItem xmlns:ds="http://schemas.openxmlformats.org/officeDocument/2006/customXml" ds:itemID="{B18DD8D9-1250-4504-A20A-43E9A5DD0248}">
  <ds:schemaRefs/>
</ds:datastoreItem>
</file>

<file path=customXml/itemProps18.xml><?xml version="1.0" encoding="utf-8"?>
<ds:datastoreItem xmlns:ds="http://schemas.openxmlformats.org/officeDocument/2006/customXml" ds:itemID="{B7CFEB15-8341-40AD-951F-A896C0349281}">
  <ds:schemaRefs/>
</ds:datastoreItem>
</file>

<file path=customXml/itemProps19.xml><?xml version="1.0" encoding="utf-8"?>
<ds:datastoreItem xmlns:ds="http://schemas.openxmlformats.org/officeDocument/2006/customXml" ds:itemID="{0729F7F7-485F-4ABD-9EFD-A3F52CA1CB24}">
  <ds:schemaRefs/>
</ds:datastoreItem>
</file>

<file path=customXml/itemProps2.xml><?xml version="1.0" encoding="utf-8"?>
<ds:datastoreItem xmlns:ds="http://schemas.openxmlformats.org/officeDocument/2006/customXml" ds:itemID="{8299CB6F-C1E5-4566-A843-F03D3652614A}">
  <ds:schemaRefs/>
</ds:datastoreItem>
</file>

<file path=customXml/itemProps3.xml><?xml version="1.0" encoding="utf-8"?>
<ds:datastoreItem xmlns:ds="http://schemas.openxmlformats.org/officeDocument/2006/customXml" ds:itemID="{89B2E295-79D4-4CE1-A77B-4A65221C2ED6}">
  <ds:schemaRefs/>
</ds:datastoreItem>
</file>

<file path=customXml/itemProps4.xml><?xml version="1.0" encoding="utf-8"?>
<ds:datastoreItem xmlns:ds="http://schemas.openxmlformats.org/officeDocument/2006/customXml" ds:itemID="{7B413A0B-4A02-41ED-A2C1-BBE928DF645F}">
  <ds:schemaRefs/>
</ds:datastoreItem>
</file>

<file path=customXml/itemProps5.xml><?xml version="1.0" encoding="utf-8"?>
<ds:datastoreItem xmlns:ds="http://schemas.openxmlformats.org/officeDocument/2006/customXml" ds:itemID="{352F1F4B-68D2-4006-91C1-E78582D61194}">
  <ds:schemaRefs/>
</ds:datastoreItem>
</file>

<file path=customXml/itemProps6.xml><?xml version="1.0" encoding="utf-8"?>
<ds:datastoreItem xmlns:ds="http://schemas.openxmlformats.org/officeDocument/2006/customXml" ds:itemID="{F93F8D75-EC42-42C0-9C61-44FEEBB84351}">
  <ds:schemaRefs/>
</ds:datastoreItem>
</file>

<file path=customXml/itemProps7.xml><?xml version="1.0" encoding="utf-8"?>
<ds:datastoreItem xmlns:ds="http://schemas.openxmlformats.org/officeDocument/2006/customXml" ds:itemID="{DD0FC9CE-BE12-468B-8FC0-6E5B9621A1E2}">
  <ds:schemaRefs/>
</ds:datastoreItem>
</file>

<file path=customXml/itemProps8.xml><?xml version="1.0" encoding="utf-8"?>
<ds:datastoreItem xmlns:ds="http://schemas.openxmlformats.org/officeDocument/2006/customXml" ds:itemID="{83B0B495-755F-45AF-B3BE-C9CB6120F69F}">
  <ds:schemaRefs/>
</ds:datastoreItem>
</file>

<file path=customXml/itemProps9.xml><?xml version="1.0" encoding="utf-8"?>
<ds:datastoreItem xmlns:ds="http://schemas.openxmlformats.org/officeDocument/2006/customXml" ds:itemID="{24A93446-4D9F-4775-A815-6A383ACC573E}">
  <ds:schemaRefs/>
</ds:datastoreItem>
</file>

<file path=docProps/app.xml><?xml version="1.0" encoding="utf-8"?>
<Properties xmlns="http://schemas.openxmlformats.org/officeDocument/2006/extended-properties" xmlns:vt="http://schemas.openxmlformats.org/officeDocument/2006/docPropsVTypes">
  <Template>Default Theme</Template>
  <TotalTime>46109</TotalTime>
  <Words>5454</Words>
  <Application>Microsoft Office PowerPoint</Application>
  <PresentationFormat>Widescreen</PresentationFormat>
  <Paragraphs>507</Paragraphs>
  <Slides>33</Slides>
  <Notes>33</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33</vt:i4>
      </vt:variant>
    </vt:vector>
  </HeadingPairs>
  <TitlesOfParts>
    <vt:vector size="49" baseType="lpstr">
      <vt:lpstr>-apple-system</vt:lpstr>
      <vt:lpstr>Arial</vt:lpstr>
      <vt:lpstr>Arial Narrow</vt:lpstr>
      <vt:lpstr>Calibri</vt:lpstr>
      <vt:lpstr>Calibri </vt:lpstr>
      <vt:lpstr>Calibri Light</vt:lpstr>
      <vt:lpstr>Helvetica</vt:lpstr>
      <vt:lpstr>Lato</vt:lpstr>
      <vt:lpstr>Open Sans</vt:lpstr>
      <vt:lpstr>Wingdings</vt:lpstr>
      <vt:lpstr>2_Custom Design</vt:lpstr>
      <vt:lpstr>Default Theme</vt:lpstr>
      <vt:lpstr>Custom Design</vt:lpstr>
      <vt:lpstr>1_Custom Design</vt:lpstr>
      <vt:lpstr>4_Custom Design</vt:lpstr>
      <vt:lpstr>3_Custom Design</vt:lpstr>
      <vt:lpstr>Family Money Talks</vt:lpstr>
      <vt:lpstr>PowerPoint Presentation</vt:lpstr>
      <vt:lpstr>What’s your  favorite  family recipe?</vt:lpstr>
      <vt:lpstr>Agenda </vt:lpstr>
      <vt:lpstr>PowerPoint Presentation</vt:lpstr>
      <vt:lpstr>PowerPoint Presentation</vt:lpstr>
      <vt:lpstr>PowerPoint Presentation</vt:lpstr>
      <vt:lpstr>PowerPoint Presentation</vt:lpstr>
      <vt:lpstr>PowerPoint Presentation</vt:lpstr>
      <vt:lpstr>Common Myths About Holding  Family Money Talks</vt:lpstr>
      <vt:lpstr>Benefits of Family Money Talks</vt:lpstr>
      <vt:lpstr>PowerPoint Presentation</vt:lpstr>
      <vt:lpstr>PowerPoint Presentation</vt:lpstr>
      <vt:lpstr>PowerPoint Presentation</vt:lpstr>
      <vt:lpstr>PowerPoint Presentation</vt:lpstr>
      <vt:lpstr>Financial Intelligence Building Blocks </vt:lpstr>
      <vt:lpstr>Financial Intelligence Exercise:  Share a Related Story</vt:lpstr>
      <vt:lpstr>PowerPoint Presentation</vt:lpstr>
      <vt:lpstr>Emotional Intelligence Exercise: Complete Each of These Thoughts</vt:lpstr>
      <vt:lpstr>PowerPoint Presentation</vt:lpstr>
      <vt:lpstr>PowerPoint Presentation</vt:lpstr>
      <vt:lpstr>  </vt:lpstr>
      <vt:lpstr>Family Intelligence Exercise:  Identify Three Core Values </vt:lpstr>
      <vt:lpstr>How Do You Honor Your Values?</vt:lpstr>
      <vt:lpstr>PowerPoint Presentation</vt:lpstr>
      <vt:lpstr>Step 1: Introduce the Idea</vt:lpstr>
      <vt:lpstr>PowerPoint Presentation</vt:lpstr>
      <vt:lpstr>Step 3: Choose an Exercise </vt:lpstr>
      <vt:lpstr>Meeting Guidelines </vt:lpstr>
      <vt:lpstr> You may be thinking… </vt:lpstr>
      <vt:lpstr>The Bottom Line</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Money Talks</dc:title>
  <dc:creator/>
  <cp:lastModifiedBy>Gutosky, Jennifer L (Hartford Funds)</cp:lastModifiedBy>
  <cp:revision>477</cp:revision>
  <cp:lastPrinted>2022-12-02T19:49:26Z</cp:lastPrinted>
  <dcterms:created xsi:type="dcterms:W3CDTF">2020-03-05T14:08:32Z</dcterms:created>
  <dcterms:modified xsi:type="dcterms:W3CDTF">2023-09-22T15:44:13Z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6b19c09-48dc-483e-8a5f-9e92f1cd9848_Enabled">
    <vt:lpwstr>true</vt:lpwstr>
  </property>
  <property fmtid="{D5CDD505-2E9C-101B-9397-08002B2CF9AE}" pid="3" name="MSIP_Label_36b19c09-48dc-483e-8a5f-9e92f1cd9848_SetDate">
    <vt:lpwstr>2023-09-22T15:44:12Z</vt:lpwstr>
  </property>
  <property fmtid="{D5CDD505-2E9C-101B-9397-08002B2CF9AE}" pid="4" name="MSIP_Label_36b19c09-48dc-483e-8a5f-9e92f1cd9848_Method">
    <vt:lpwstr>Privileged</vt:lpwstr>
  </property>
  <property fmtid="{D5CDD505-2E9C-101B-9397-08002B2CF9AE}" pid="5" name="MSIP_Label_36b19c09-48dc-483e-8a5f-9e92f1cd9848_Name">
    <vt:lpwstr>NC - Hide Footer</vt:lpwstr>
  </property>
  <property fmtid="{D5CDD505-2E9C-101B-9397-08002B2CF9AE}" pid="6" name="MSIP_Label_36b19c09-48dc-483e-8a5f-9e92f1cd9848_SiteId">
    <vt:lpwstr>a311fc62-83f4-45f0-9502-1bb2247d4c8d</vt:lpwstr>
  </property>
  <property fmtid="{D5CDD505-2E9C-101B-9397-08002B2CF9AE}" pid="7" name="MSIP_Label_36b19c09-48dc-483e-8a5f-9e92f1cd9848_ActionId">
    <vt:lpwstr>c75d0f70-c718-47c5-a7cd-0a09fce8f231</vt:lpwstr>
  </property>
  <property fmtid="{D5CDD505-2E9C-101B-9397-08002B2CF9AE}" pid="8" name="MSIP_Label_36b19c09-48dc-483e-8a5f-9e92f1cd9848_ContentBits">
    <vt:lpwstr>0</vt:lpwstr>
  </property>
  <property fmtid="{D5CDD505-2E9C-101B-9397-08002B2CF9AE}" pid="9" name="Keywords">
    <vt:lpwstr>#1nt3rn@l# #H1d3-F00t3r#</vt:lpwstr>
  </property>
  <property fmtid="{D5CDD505-2E9C-101B-9397-08002B2CF9AE}" pid="10" name="x-dataclassification">
    <vt:lpwstr>#1nt3rn@l#</vt:lpwstr>
  </property>
</Properties>
</file>