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5"/>
    <p:sldMasterId id="2147483672" r:id="rId26"/>
    <p:sldMasterId id="2147483675" r:id="rId27"/>
    <p:sldMasterId id="2147483678" r:id="rId28"/>
    <p:sldMasterId id="2147483681" r:id="rId29"/>
  </p:sldMasterIdLst>
  <p:notesMasterIdLst>
    <p:notesMasterId r:id="rId41"/>
  </p:notesMasterIdLst>
  <p:handoutMasterIdLst>
    <p:handoutMasterId r:id="rId42"/>
  </p:handoutMasterIdLst>
  <p:sldIdLst>
    <p:sldId id="320" r:id="rId30"/>
    <p:sldId id="362" r:id="rId31"/>
    <p:sldId id="323" r:id="rId32"/>
    <p:sldId id="325" r:id="rId33"/>
    <p:sldId id="324" r:id="rId34"/>
    <p:sldId id="358" r:id="rId35"/>
    <p:sldId id="357" r:id="rId36"/>
    <p:sldId id="322" r:id="rId37"/>
    <p:sldId id="360" r:id="rId38"/>
    <p:sldId id="361" r:id="rId39"/>
    <p:sldId id="321" r:id="rId40"/>
  </p:sldIdLst>
  <p:sldSz cx="12192000" cy="6858000"/>
  <p:notesSz cx="9906000" cy="12954000"/>
  <p:custDataLst>
    <p:custData r:id="rId3"/>
    <p:custData r:id="rId2"/>
    <p:custData r:id="rId17"/>
    <p:custData r:id="rId22"/>
    <p:custData r:id="rId18"/>
    <p:custData r:id="rId6"/>
    <p:custData r:id="rId23"/>
    <p:custData r:id="rId4"/>
    <p:custData r:id="rId19"/>
    <p:custData r:id="rId11"/>
    <p:custData r:id="rId21"/>
    <p:custData r:id="rId7"/>
    <p:custData r:id="rId10"/>
    <p:custData r:id="rId24"/>
    <p:custData r:id="rId8"/>
    <p:custData r:id="rId16"/>
    <p:custData r:id="rId20"/>
    <p:custData r:id="rId14"/>
    <p:custData r:id="rId9"/>
  </p:custDataLst>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3" orient="horz" pos="3408" userDrawn="1">
          <p15:clr>
            <a:srgbClr val="A4A3A4"/>
          </p15:clr>
        </p15:guide>
        <p15:guide id="4" orient="horz" pos="1416" userDrawn="1">
          <p15:clr>
            <a:srgbClr val="A4A3A4"/>
          </p15:clr>
        </p15:guide>
        <p15:guide id="5" pos="5064" userDrawn="1">
          <p15:clr>
            <a:srgbClr val="A4A3A4"/>
          </p15:clr>
        </p15:guide>
        <p15:guide id="6" pos="7680" userDrawn="1">
          <p15:clr>
            <a:srgbClr val="A4A3A4"/>
          </p15:clr>
        </p15:guide>
        <p15:guide id="7" userDrawn="1">
          <p15:clr>
            <a:srgbClr val="A4A3A4"/>
          </p15:clr>
        </p15:guide>
        <p15:guide id="8" pos="3888" userDrawn="1">
          <p15:clr>
            <a:srgbClr val="A4A3A4"/>
          </p15:clr>
        </p15:guide>
        <p15:guide id="9" pos="4392" userDrawn="1">
          <p15:clr>
            <a:srgbClr val="A4A3A4"/>
          </p15:clr>
        </p15:guide>
        <p15:guide id="11" pos="6576" userDrawn="1">
          <p15:clr>
            <a:srgbClr val="A4A3A4"/>
          </p15:clr>
        </p15:guide>
        <p15:guide id="12" orient="horz" pos="2064" userDrawn="1">
          <p15:clr>
            <a:srgbClr val="A4A3A4"/>
          </p15:clr>
        </p15:guide>
        <p15:guide id="13" pos="6384" userDrawn="1">
          <p15:clr>
            <a:srgbClr val="A4A3A4"/>
          </p15:clr>
        </p15:guide>
        <p15:guide id="14" pos="336" userDrawn="1">
          <p15:clr>
            <a:srgbClr val="A4A3A4"/>
          </p15:clr>
        </p15:guide>
        <p15:guide id="16" orient="horz" pos="2880" userDrawn="1">
          <p15:clr>
            <a:srgbClr val="A4A3A4"/>
          </p15:clr>
        </p15:guide>
        <p15:guide id="19" orient="horz" pos="1584" userDrawn="1">
          <p15:clr>
            <a:srgbClr val="A4A3A4"/>
          </p15:clr>
        </p15:guide>
        <p15:guide id="20" pos="5224" userDrawn="1">
          <p15:clr>
            <a:srgbClr val="A4A3A4"/>
          </p15:clr>
        </p15:guide>
        <p15:guide id="22" pos="2568" userDrawn="1">
          <p15:clr>
            <a:srgbClr val="A4A3A4"/>
          </p15:clr>
        </p15:guide>
        <p15:guide id="23" pos="7632" userDrawn="1">
          <p15:clr>
            <a:srgbClr val="A4A3A4"/>
          </p15:clr>
        </p15:guide>
        <p15:guide id="24" orient="horz" pos="840" userDrawn="1">
          <p15:clr>
            <a:srgbClr val="A4A3A4"/>
          </p15:clr>
        </p15:guide>
        <p15:guide id="25" pos="1080" userDrawn="1">
          <p15:clr>
            <a:srgbClr val="A4A3A4"/>
          </p15:clr>
        </p15:guide>
        <p15:guide id="26" pos="1248" userDrawn="1">
          <p15:clr>
            <a:srgbClr val="A4A3A4"/>
          </p15:clr>
        </p15:guide>
        <p15:guide id="27" pos="1392" userDrawn="1">
          <p15:clr>
            <a:srgbClr val="A4A3A4"/>
          </p15:clr>
        </p15:guide>
        <p15:guide id="28" pos="1556" userDrawn="1">
          <p15:clr>
            <a:srgbClr val="A4A3A4"/>
          </p15:clr>
        </p15:guide>
        <p15:guide id="29" pos="1712" userDrawn="1">
          <p15:clr>
            <a:srgbClr val="A4A3A4"/>
          </p15:clr>
        </p15:guide>
        <p15:guide id="30" pos="1862" userDrawn="1">
          <p15:clr>
            <a:srgbClr val="A4A3A4"/>
          </p15:clr>
        </p15:guide>
        <p15:guide id="31" pos="2012" userDrawn="1">
          <p15:clr>
            <a:srgbClr val="A4A3A4"/>
          </p15:clr>
        </p15:guide>
        <p15:guide id="32" pos="2184" userDrawn="1">
          <p15:clr>
            <a:srgbClr val="A4A3A4"/>
          </p15:clr>
        </p15:guide>
        <p15:guide id="33" pos="4115" userDrawn="1">
          <p15:clr>
            <a:srgbClr val="A4A3A4"/>
          </p15:clr>
        </p15:guide>
      </p15:sldGuideLst>
    </p:ext>
    <p:ext uri="{2D200454-40CA-4A62-9FC3-DE9A4176ACB9}">
      <p15:notesGuideLst xmlns:p15="http://schemas.microsoft.com/office/powerpoint/2012/main">
        <p15:guide id="1" orient="horz" pos="4080" userDrawn="1">
          <p15:clr>
            <a:srgbClr val="A4A3A4"/>
          </p15:clr>
        </p15:guide>
        <p15:guide id="2" pos="1051" userDrawn="1">
          <p15:clr>
            <a:srgbClr val="A4A3A4"/>
          </p15:clr>
        </p15:guide>
        <p15:guide id="3" pos="522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D17AAF-49D7-C008-5A94-05DBB9085977}" name="Tawadros, Fred (Hartford Funds)" initials="TF(F" userId="S::Fred.Tawadros@hartfordfunds.com::7c140f27-2750-4424-a18e-4b867f55d78f" providerId="AD"/>
  <p188:author id="{8FCE4CF7-052B-4518-B755-61CF6096D511}" name="Cromleigh, Katie (Hartford Funds)" initials="CF" userId="S::katherine.cromleigh@hartfordfunds.com::b2549b75-9e35-4bae-8855-d63701ca03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d81831" initials="d" lastIdx="13" clrIdx="0"/>
  <p:cmAuthor id="1" name="sm49180" initials="sjm" lastIdx="1" clrIdx="1"/>
  <p:cmAuthor id="2" name="dd81913" initials="d"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D8EB"/>
    <a:srgbClr val="D9D9D9"/>
    <a:srgbClr val="007DBC"/>
    <a:srgbClr val="F1D5D3"/>
    <a:srgbClr val="BFBFBF"/>
    <a:srgbClr val="662D91"/>
    <a:srgbClr val="F8EBEA"/>
    <a:srgbClr val="CCE5F2"/>
    <a:srgbClr val="CA1F25"/>
    <a:srgbClr val="E35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0EF75-526A-4D28-9B33-B22E1E889216}" v="1" dt="2024-06-03T14:26:56.308"/>
    <p1510:client id="{64EE2395-92C8-4D68-8E4B-113A1229BC34}" v="2" dt="2024-06-03T15:42:45.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128"/>
        <p:guide orient="horz" pos="3408"/>
        <p:guide orient="horz" pos="1416"/>
        <p:guide pos="5064"/>
        <p:guide pos="7680"/>
        <p:guide/>
        <p:guide pos="3888"/>
        <p:guide pos="4392"/>
        <p:guide pos="6576"/>
        <p:guide orient="horz" pos="2064"/>
        <p:guide pos="6384"/>
        <p:guide pos="336"/>
        <p:guide orient="horz" pos="2880"/>
        <p:guide orient="horz" pos="1584"/>
        <p:guide pos="5224"/>
        <p:guide pos="2568"/>
        <p:guide pos="7632"/>
        <p:guide orient="horz" pos="840"/>
        <p:guide pos="1080"/>
        <p:guide pos="1248"/>
        <p:guide pos="1392"/>
        <p:guide pos="1556"/>
        <p:guide pos="1712"/>
        <p:guide pos="1862"/>
        <p:guide pos="2012"/>
        <p:guide pos="2184"/>
        <p:guide pos="4115"/>
      </p:guideLst>
    </p:cSldViewPr>
  </p:slideViewPr>
  <p:notesViewPr>
    <p:cSldViewPr snapToGrid="0">
      <p:cViewPr>
        <p:scale>
          <a:sx n="1" d="2"/>
          <a:sy n="1" d="2"/>
        </p:scale>
        <p:origin x="0" y="0"/>
      </p:cViewPr>
      <p:guideLst>
        <p:guide orient="horz" pos="4080"/>
        <p:guide pos="1051"/>
        <p:guide pos="522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2.xml"/><Relationship Id="rId39" Type="http://schemas.openxmlformats.org/officeDocument/2006/relationships/slide" Target="slides/slide10.xml"/><Relationship Id="rId21" Type="http://schemas.openxmlformats.org/officeDocument/2006/relationships/customXml" Target="../customXml/item21.xml"/><Relationship Id="rId34" Type="http://schemas.openxmlformats.org/officeDocument/2006/relationships/slide" Target="slides/slide5.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5.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4.xml"/><Relationship Id="rId36" Type="http://schemas.openxmlformats.org/officeDocument/2006/relationships/slide" Target="slides/slide7.xml"/><Relationship Id="rId49" Type="http://schemas.microsoft.com/office/2015/10/relationships/revisionInfo" Target="revisionInfo.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theme" Target="theme/theme1.xml"/><Relationship Id="rId20" Type="http://schemas.openxmlformats.org/officeDocument/2006/relationships/customXml" Target="../customXml/item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hl, Don (Hartford Funds)" userId="1eff87ee-846b-43ad-bf13-c86ba672480a" providerId="ADAL" clId="{5DF589D5-D13D-44F8-B25E-48BF557B86A7}"/>
    <pc:docChg chg="modSld">
      <pc:chgData name="Diehl, Don (Hartford Funds)" userId="1eff87ee-846b-43ad-bf13-c86ba672480a" providerId="ADAL" clId="{5DF589D5-D13D-44F8-B25E-48BF557B86A7}" dt="2024-05-13T14:15:38.847" v="8" actId="20577"/>
      <pc:docMkLst>
        <pc:docMk/>
      </pc:docMkLst>
      <pc:sldChg chg="modSp mod">
        <pc:chgData name="Diehl, Don (Hartford Funds)" userId="1eff87ee-846b-43ad-bf13-c86ba672480a" providerId="ADAL" clId="{5DF589D5-D13D-44F8-B25E-48BF557B86A7}" dt="2024-05-13T14:15:38.847" v="8" actId="20577"/>
        <pc:sldMkLst>
          <pc:docMk/>
          <pc:sldMk cId="908312769" sldId="320"/>
        </pc:sldMkLst>
        <pc:spChg chg="mod">
          <ac:chgData name="Diehl, Don (Hartford Funds)" userId="1eff87ee-846b-43ad-bf13-c86ba672480a" providerId="ADAL" clId="{5DF589D5-D13D-44F8-B25E-48BF557B86A7}" dt="2024-05-13T14:15:38.847" v="8" actId="20577"/>
          <ac:spMkLst>
            <pc:docMk/>
            <pc:sldMk cId="908312769" sldId="320"/>
            <ac:spMk id="4" creationId="{413DB1DE-F80A-0758-A22C-5875A99C224F}"/>
          </ac:spMkLst>
        </pc:spChg>
      </pc:sldChg>
    </pc:docChg>
  </pc:docChgLst>
  <pc:docChgLst>
    <pc:chgData name="TOSCANO, ANDREA (Hartford Funds)" userId="37f9abee-e9c9-49e9-9334-055690429351" providerId="ADAL" clId="{915114B2-1543-4442-9221-908CB550E36F}"/>
    <pc:docChg chg="modSld modNotesMaster modHandout">
      <pc:chgData name="TOSCANO, ANDREA (Hartford Funds)" userId="37f9abee-e9c9-49e9-9334-055690429351" providerId="ADAL" clId="{915114B2-1543-4442-9221-908CB550E36F}" dt="2024-05-13T15:16:03.913" v="1"/>
      <pc:docMkLst>
        <pc:docMk/>
      </pc:docMkLst>
      <pc:sldChg chg="modNotes">
        <pc:chgData name="TOSCANO, ANDREA (Hartford Funds)" userId="37f9abee-e9c9-49e9-9334-055690429351" providerId="ADAL" clId="{915114B2-1543-4442-9221-908CB550E36F}" dt="2024-05-13T15:16:03.913" v="1"/>
        <pc:sldMkLst>
          <pc:docMk/>
          <pc:sldMk cId="908312769" sldId="320"/>
        </pc:sldMkLst>
      </pc:sldChg>
      <pc:sldChg chg="modNotes">
        <pc:chgData name="TOSCANO, ANDREA (Hartford Funds)" userId="37f9abee-e9c9-49e9-9334-055690429351" providerId="ADAL" clId="{915114B2-1543-4442-9221-908CB550E36F}" dt="2024-05-13T15:16:03.913" v="1"/>
        <pc:sldMkLst>
          <pc:docMk/>
          <pc:sldMk cId="3227455204" sldId="321"/>
        </pc:sldMkLst>
      </pc:sldChg>
      <pc:sldChg chg="modNotes">
        <pc:chgData name="TOSCANO, ANDREA (Hartford Funds)" userId="37f9abee-e9c9-49e9-9334-055690429351" providerId="ADAL" clId="{915114B2-1543-4442-9221-908CB550E36F}" dt="2024-05-13T15:16:03.913" v="1"/>
        <pc:sldMkLst>
          <pc:docMk/>
          <pc:sldMk cId="1745015468" sldId="322"/>
        </pc:sldMkLst>
      </pc:sldChg>
      <pc:sldChg chg="modNotes">
        <pc:chgData name="TOSCANO, ANDREA (Hartford Funds)" userId="37f9abee-e9c9-49e9-9334-055690429351" providerId="ADAL" clId="{915114B2-1543-4442-9221-908CB550E36F}" dt="2024-05-13T15:16:03.913" v="1"/>
        <pc:sldMkLst>
          <pc:docMk/>
          <pc:sldMk cId="3259207696" sldId="323"/>
        </pc:sldMkLst>
      </pc:sldChg>
    </pc:docChg>
  </pc:docChgLst>
  <pc:docChgLst>
    <pc:chgData name="TOSCANO, ANDREA (Hartford Funds)" userId="37f9abee-e9c9-49e9-9334-055690429351" providerId="ADAL" clId="{78B37EC8-4001-46B2-9389-DCA7D9842865}"/>
    <pc:docChg chg="modSld modNotesMaster modHandout">
      <pc:chgData name="TOSCANO, ANDREA (Hartford Funds)" userId="37f9abee-e9c9-49e9-9334-055690429351" providerId="ADAL" clId="{78B37EC8-4001-46B2-9389-DCA7D9842865}" dt="2024-05-13T13:42:05.659" v="1"/>
      <pc:docMkLst>
        <pc:docMk/>
      </pc:docMkLst>
      <pc:sldChg chg="modNotes">
        <pc:chgData name="TOSCANO, ANDREA (Hartford Funds)" userId="37f9abee-e9c9-49e9-9334-055690429351" providerId="ADAL" clId="{78B37EC8-4001-46B2-9389-DCA7D9842865}" dt="2024-05-13T13:42:05.659" v="1"/>
        <pc:sldMkLst>
          <pc:docMk/>
          <pc:sldMk cId="908312769" sldId="320"/>
        </pc:sldMkLst>
      </pc:sldChg>
      <pc:sldChg chg="modSp mod modNotes">
        <pc:chgData name="TOSCANO, ANDREA (Hartford Funds)" userId="37f9abee-e9c9-49e9-9334-055690429351" providerId="ADAL" clId="{78B37EC8-4001-46B2-9389-DCA7D9842865}" dt="2024-05-13T13:42:05.659" v="1"/>
        <pc:sldMkLst>
          <pc:docMk/>
          <pc:sldMk cId="3227455204" sldId="321"/>
        </pc:sldMkLst>
        <pc:spChg chg="mod">
          <ac:chgData name="TOSCANO, ANDREA (Hartford Funds)" userId="37f9abee-e9c9-49e9-9334-055690429351" providerId="ADAL" clId="{78B37EC8-4001-46B2-9389-DCA7D9842865}" dt="2024-05-13T13:36:17.359" v="0"/>
          <ac:spMkLst>
            <pc:docMk/>
            <pc:sldMk cId="3227455204" sldId="321"/>
            <ac:spMk id="4" creationId="{00000000-0000-0000-0000-000000000000}"/>
          </ac:spMkLst>
        </pc:spChg>
      </pc:sldChg>
      <pc:sldChg chg="modNotes">
        <pc:chgData name="TOSCANO, ANDREA (Hartford Funds)" userId="37f9abee-e9c9-49e9-9334-055690429351" providerId="ADAL" clId="{78B37EC8-4001-46B2-9389-DCA7D9842865}" dt="2024-05-13T13:42:05.659" v="1"/>
        <pc:sldMkLst>
          <pc:docMk/>
          <pc:sldMk cId="1745015468" sldId="322"/>
        </pc:sldMkLst>
      </pc:sldChg>
      <pc:sldChg chg="modNotes">
        <pc:chgData name="TOSCANO, ANDREA (Hartford Funds)" userId="37f9abee-e9c9-49e9-9334-055690429351" providerId="ADAL" clId="{78B37EC8-4001-46B2-9389-DCA7D9842865}" dt="2024-05-13T13:42:05.659" v="1"/>
        <pc:sldMkLst>
          <pc:docMk/>
          <pc:sldMk cId="3259207696" sldId="323"/>
        </pc:sldMkLst>
      </pc:sldChg>
    </pc:docChg>
  </pc:docChgLst>
  <pc:docChgLst>
    <pc:chgData name="TOSCANO, ANDREA (Hartford Funds)" userId="37f9abee-e9c9-49e9-9334-055690429351" providerId="ADAL" clId="{3617BA1E-2168-44BE-9EC2-B2F6D3BC3BFD}"/>
    <pc:docChg chg="modSld">
      <pc:chgData name="TOSCANO, ANDREA (Hartford Funds)" userId="37f9abee-e9c9-49e9-9334-055690429351" providerId="ADAL" clId="{3617BA1E-2168-44BE-9EC2-B2F6D3BC3BFD}" dt="2024-05-10T18:56:14.968" v="3" actId="20577"/>
      <pc:docMkLst>
        <pc:docMk/>
      </pc:docMkLst>
      <pc:sldChg chg="modSp mod">
        <pc:chgData name="TOSCANO, ANDREA (Hartford Funds)" userId="37f9abee-e9c9-49e9-9334-055690429351" providerId="ADAL" clId="{3617BA1E-2168-44BE-9EC2-B2F6D3BC3BFD}" dt="2024-05-10T18:56:14.968" v="3" actId="20577"/>
        <pc:sldMkLst>
          <pc:docMk/>
          <pc:sldMk cId="194803425" sldId="360"/>
        </pc:sldMkLst>
        <pc:spChg chg="mod">
          <ac:chgData name="TOSCANO, ANDREA (Hartford Funds)" userId="37f9abee-e9c9-49e9-9334-055690429351" providerId="ADAL" clId="{3617BA1E-2168-44BE-9EC2-B2F6D3BC3BFD}" dt="2024-05-10T18:56:14.968" v="3" actId="20577"/>
          <ac:spMkLst>
            <pc:docMk/>
            <pc:sldMk cId="194803425" sldId="360"/>
            <ac:spMk id="24" creationId="{0A065882-908E-5AFB-32FB-EF63A09D9776}"/>
          </ac:spMkLst>
        </pc:spChg>
      </pc:sldChg>
    </pc:docChg>
  </pc:docChgLst>
  <pc:docChgLst>
    <pc:chgData name="Diehl, Don (Hartford Funds)" userId="1eff87ee-846b-43ad-bf13-c86ba672480a" providerId="ADAL" clId="{5C4A6CB6-8C0C-4FB0-B41C-C9D1B88560F0}"/>
    <pc:docChg chg="modSld">
      <pc:chgData name="Diehl, Don (Hartford Funds)" userId="1eff87ee-846b-43ad-bf13-c86ba672480a" providerId="ADAL" clId="{5C4A6CB6-8C0C-4FB0-B41C-C9D1B88560F0}" dt="2024-05-24T13:53:44.947" v="7" actId="20577"/>
      <pc:docMkLst>
        <pc:docMk/>
      </pc:docMkLst>
      <pc:sldChg chg="modSp mod">
        <pc:chgData name="Diehl, Don (Hartford Funds)" userId="1eff87ee-846b-43ad-bf13-c86ba672480a" providerId="ADAL" clId="{5C4A6CB6-8C0C-4FB0-B41C-C9D1B88560F0}" dt="2024-05-24T13:53:44.947" v="7" actId="20577"/>
        <pc:sldMkLst>
          <pc:docMk/>
          <pc:sldMk cId="3227455204" sldId="321"/>
        </pc:sldMkLst>
        <pc:spChg chg="mod">
          <ac:chgData name="Diehl, Don (Hartford Funds)" userId="1eff87ee-846b-43ad-bf13-c86ba672480a" providerId="ADAL" clId="{5C4A6CB6-8C0C-4FB0-B41C-C9D1B88560F0}" dt="2024-05-24T13:53:44.947" v="7" actId="20577"/>
          <ac:spMkLst>
            <pc:docMk/>
            <pc:sldMk cId="3227455204" sldId="321"/>
            <ac:spMk id="4" creationId="{00000000-0000-0000-0000-000000000000}"/>
          </ac:spMkLst>
        </pc:spChg>
      </pc:sldChg>
    </pc:docChg>
  </pc:docChgLst>
  <pc:docChgLst>
    <pc:chgData name="TOSCANO, ANDREA (Hartford Funds)" userId="37f9abee-e9c9-49e9-9334-055690429351" providerId="ADAL" clId="{64EE2395-92C8-4D68-8E4B-113A1229BC34}"/>
    <pc:docChg chg="modSld modNotesMaster modHandout">
      <pc:chgData name="TOSCANO, ANDREA (Hartford Funds)" userId="37f9abee-e9c9-49e9-9334-055690429351" providerId="ADAL" clId="{64EE2395-92C8-4D68-8E4B-113A1229BC34}" dt="2024-06-03T15:42:45.216" v="1"/>
      <pc:docMkLst>
        <pc:docMk/>
      </pc:docMkLst>
      <pc:sldChg chg="modNotes">
        <pc:chgData name="TOSCANO, ANDREA (Hartford Funds)" userId="37f9abee-e9c9-49e9-9334-055690429351" providerId="ADAL" clId="{64EE2395-92C8-4D68-8E4B-113A1229BC34}" dt="2024-06-03T15:42:45.216" v="1"/>
        <pc:sldMkLst>
          <pc:docMk/>
          <pc:sldMk cId="908312769" sldId="320"/>
        </pc:sldMkLst>
      </pc:sldChg>
      <pc:sldChg chg="modNotes">
        <pc:chgData name="TOSCANO, ANDREA (Hartford Funds)" userId="37f9abee-e9c9-49e9-9334-055690429351" providerId="ADAL" clId="{64EE2395-92C8-4D68-8E4B-113A1229BC34}" dt="2024-06-03T15:42:45.216" v="1"/>
        <pc:sldMkLst>
          <pc:docMk/>
          <pc:sldMk cId="3227455204" sldId="321"/>
        </pc:sldMkLst>
      </pc:sldChg>
      <pc:sldChg chg="modNotes">
        <pc:chgData name="TOSCANO, ANDREA (Hartford Funds)" userId="37f9abee-e9c9-49e9-9334-055690429351" providerId="ADAL" clId="{64EE2395-92C8-4D68-8E4B-113A1229BC34}" dt="2024-06-03T15:42:45.216" v="1"/>
        <pc:sldMkLst>
          <pc:docMk/>
          <pc:sldMk cId="1745015468" sldId="322"/>
        </pc:sldMkLst>
      </pc:sldChg>
      <pc:sldChg chg="modNotes">
        <pc:chgData name="TOSCANO, ANDREA (Hartford Funds)" userId="37f9abee-e9c9-49e9-9334-055690429351" providerId="ADAL" clId="{64EE2395-92C8-4D68-8E4B-113A1229BC34}" dt="2024-06-03T15:42:45.216" v="1"/>
        <pc:sldMkLst>
          <pc:docMk/>
          <pc:sldMk cId="3259207696" sldId="323"/>
        </pc:sldMkLst>
      </pc:sldChg>
    </pc:docChg>
  </pc:docChgLst>
  <pc:docChgLst>
    <pc:chgData name="Diehl, Don (Hartford Funds)" userId="1eff87ee-846b-43ad-bf13-c86ba672480a" providerId="ADAL" clId="{0740EF75-526A-4D28-9B33-B22E1E889216}"/>
    <pc:docChg chg="custSel modSld">
      <pc:chgData name="Diehl, Don (Hartford Funds)" userId="1eff87ee-846b-43ad-bf13-c86ba672480a" providerId="ADAL" clId="{0740EF75-526A-4D28-9B33-B22E1E889216}" dt="2024-06-03T14:27:04.838" v="7" actId="1076"/>
      <pc:docMkLst>
        <pc:docMk/>
      </pc:docMkLst>
      <pc:sldChg chg="addSp delSp modSp mod">
        <pc:chgData name="Diehl, Don (Hartford Funds)" userId="1eff87ee-846b-43ad-bf13-c86ba672480a" providerId="ADAL" clId="{0740EF75-526A-4D28-9B33-B22E1E889216}" dt="2024-06-03T14:27:04.838" v="7" actId="1076"/>
        <pc:sldMkLst>
          <pc:docMk/>
          <pc:sldMk cId="3812976841" sldId="325"/>
        </pc:sldMkLst>
        <pc:graphicFrameChg chg="modGraphic">
          <ac:chgData name="Diehl, Don (Hartford Funds)" userId="1eff87ee-846b-43ad-bf13-c86ba672480a" providerId="ADAL" clId="{0740EF75-526A-4D28-9B33-B22E1E889216}" dt="2024-06-03T14:23:43.782" v="3" actId="20577"/>
          <ac:graphicFrameMkLst>
            <pc:docMk/>
            <pc:sldMk cId="3812976841" sldId="325"/>
            <ac:graphicFrameMk id="8" creationId="{945C1ACD-490C-1560-1F25-D70E3E3301C6}"/>
          </ac:graphicFrameMkLst>
        </pc:graphicFrameChg>
        <pc:picChg chg="add mod">
          <ac:chgData name="Diehl, Don (Hartford Funds)" userId="1eff87ee-846b-43ad-bf13-c86ba672480a" providerId="ADAL" clId="{0740EF75-526A-4D28-9B33-B22E1E889216}" dt="2024-06-03T14:27:04.838" v="7" actId="1076"/>
          <ac:picMkLst>
            <pc:docMk/>
            <pc:sldMk cId="3812976841" sldId="325"/>
            <ac:picMk id="3" creationId="{9EEE8686-E9AA-3FEF-5CE1-C151240B4220}"/>
          </ac:picMkLst>
        </pc:picChg>
        <pc:picChg chg="del">
          <ac:chgData name="Diehl, Don (Hartford Funds)" userId="1eff87ee-846b-43ad-bf13-c86ba672480a" providerId="ADAL" clId="{0740EF75-526A-4D28-9B33-B22E1E889216}" dt="2024-06-03T14:26:26.542" v="4" actId="478"/>
          <ac:picMkLst>
            <pc:docMk/>
            <pc:sldMk cId="3812976841" sldId="325"/>
            <ac:picMk id="7" creationId="{05DFAE16-F874-7A58-21C6-B42900119FD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65_8E3B5B3A.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52387915797807E-2"/>
          <c:y val="4.5818799994804794E-2"/>
          <c:w val="0.9319047465852448"/>
          <c:h val="0.8991986400114294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38543"/>
              </a:solidFill>
              <a:ln>
                <a:noFill/>
              </a:ln>
              <a:effectLst/>
            </c:spPr>
            <c:extLst>
              <c:ext xmlns:c16="http://schemas.microsoft.com/office/drawing/2014/chart" uri="{C3380CC4-5D6E-409C-BE32-E72D297353CC}">
                <c16:uniqueId val="{00000004-92D9-4822-B44F-2F20C30487B7}"/>
              </c:ext>
            </c:extLst>
          </c:dPt>
          <c:dPt>
            <c:idx val="1"/>
            <c:invertIfNegative val="0"/>
            <c:bubble3D val="0"/>
            <c:spPr>
              <a:solidFill>
                <a:srgbClr val="E35326"/>
              </a:solidFill>
              <a:ln>
                <a:noFill/>
              </a:ln>
              <a:effectLst/>
            </c:spPr>
            <c:extLst>
              <c:ext xmlns:c16="http://schemas.microsoft.com/office/drawing/2014/chart" uri="{C3380CC4-5D6E-409C-BE32-E72D297353CC}">
                <c16:uniqueId val="{00000003-92D9-4822-B44F-2F20C30487B7}"/>
              </c:ext>
            </c:extLst>
          </c:dPt>
          <c:dLbls>
            <c:dLbl>
              <c:idx val="0"/>
              <c:numFmt formatCode="0.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0.23494397861506833"/>
                      <c:h val="0.17223286918047123"/>
                    </c:manualLayout>
                  </c15:layout>
                </c:ext>
                <c:ext xmlns:c16="http://schemas.microsoft.com/office/drawing/2014/chart" uri="{C3380CC4-5D6E-409C-BE32-E72D297353CC}">
                  <c16:uniqueId val="{00000004-92D9-4822-B44F-2F20C30487B7}"/>
                </c:ext>
              </c:extLst>
            </c:dLbl>
            <c:dLbl>
              <c:idx val="1"/>
              <c:numFmt formatCode="0.0%" sourceLinked="0"/>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0.2380392174066481"/>
                      <c:h val="0.15390534918254931"/>
                    </c:manualLayout>
                  </c15:layout>
                </c:ext>
                <c:ext xmlns:c16="http://schemas.microsoft.com/office/drawing/2014/chart" uri="{C3380CC4-5D6E-409C-BE32-E72D297353CC}">
                  <c16:uniqueId val="{00000003-92D9-4822-B44F-2F20C30487B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Sheet1!$B$2:$B$3</c:f>
              <c:numCache>
                <c:formatCode>0.00%</c:formatCode>
                <c:ptCount val="2"/>
                <c:pt idx="0">
                  <c:v>0.11700000000000001</c:v>
                </c:pt>
                <c:pt idx="1">
                  <c:v>0.1085</c:v>
                </c:pt>
              </c:numCache>
            </c:numRef>
          </c:val>
          <c:extLst>
            <c:ext xmlns:c16="http://schemas.microsoft.com/office/drawing/2014/chart" uri="{C3380CC4-5D6E-409C-BE32-E72D297353CC}">
              <c16:uniqueId val="{00000000-92D9-4822-B44F-2F20C30487B7}"/>
            </c:ext>
          </c:extLst>
        </c:ser>
        <c:dLbls>
          <c:showLegendKey val="0"/>
          <c:showVal val="0"/>
          <c:showCatName val="0"/>
          <c:showSerName val="0"/>
          <c:showPercent val="0"/>
          <c:showBubbleSize val="0"/>
        </c:dLbls>
        <c:gapWidth val="30"/>
        <c:overlap val="-92"/>
        <c:axId val="1987269279"/>
        <c:axId val="483800927"/>
      </c:barChart>
      <c:catAx>
        <c:axId val="1987269279"/>
        <c:scaling>
          <c:orientation val="minMax"/>
        </c:scaling>
        <c:delete val="0"/>
        <c:axPos val="b"/>
        <c:numFmt formatCode="General" sourceLinked="1"/>
        <c:majorTickMark val="none"/>
        <c:minorTickMark val="none"/>
        <c:tickLblPos val="none"/>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800927"/>
        <c:crosses val="autoZero"/>
        <c:auto val="1"/>
        <c:lblAlgn val="ctr"/>
        <c:lblOffset val="100"/>
        <c:noMultiLvlLbl val="0"/>
      </c:catAx>
      <c:valAx>
        <c:axId val="483800927"/>
        <c:scaling>
          <c:orientation val="minMax"/>
          <c:min val="0"/>
        </c:scaling>
        <c:delete val="1"/>
        <c:axPos val="l"/>
        <c:majorGridlines>
          <c:spPr>
            <a:ln w="9525" cap="flat" cmpd="sng" algn="ctr">
              <a:noFill/>
              <a:round/>
            </a:ln>
            <a:effectLst/>
          </c:spPr>
        </c:majorGridlines>
        <c:numFmt formatCode="0.00%" sourceLinked="1"/>
        <c:majorTickMark val="out"/>
        <c:minorTickMark val="none"/>
        <c:tickLblPos val="nextTo"/>
        <c:crossAx val="19872692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5"/>
            <a:ext cx="4293031" cy="646842"/>
          </a:xfrm>
          <a:prstGeom prst="rect">
            <a:avLst/>
          </a:prstGeom>
        </p:spPr>
        <p:txBody>
          <a:bodyPr vert="horz" lIns="127474" tIns="63734" rIns="127474" bIns="63734" rtlCol="0"/>
          <a:lstStyle>
            <a:lvl1pPr algn="l">
              <a:defRPr sz="1600">
                <a:latin typeface="Arial" charset="0"/>
              </a:defRPr>
            </a:lvl1pPr>
          </a:lstStyle>
          <a:p>
            <a:pPr>
              <a:defRPr/>
            </a:pPr>
            <a:endParaRPr lang="en-US">
              <a:latin typeface="Calibri" panose="020F0502020204030204" pitchFamily="34" charset="0"/>
            </a:endParaRPr>
          </a:p>
        </p:txBody>
      </p:sp>
      <p:sp>
        <p:nvSpPr>
          <p:cNvPr id="3" name="Date Placeholder 2"/>
          <p:cNvSpPr>
            <a:spLocks noGrp="1"/>
          </p:cNvSpPr>
          <p:nvPr>
            <p:ph type="dt" sz="quarter" idx="1"/>
          </p:nvPr>
        </p:nvSpPr>
        <p:spPr>
          <a:xfrm>
            <a:off x="5610820" y="5"/>
            <a:ext cx="4293031" cy="646842"/>
          </a:xfrm>
          <a:prstGeom prst="rect">
            <a:avLst/>
          </a:prstGeom>
        </p:spPr>
        <p:txBody>
          <a:bodyPr vert="horz" lIns="127474" tIns="63734" rIns="127474" bIns="63734" rtlCol="0"/>
          <a:lstStyle>
            <a:lvl1pPr algn="r">
              <a:defRPr sz="1600">
                <a:latin typeface="Arial" charset="0"/>
              </a:defRPr>
            </a:lvl1pPr>
          </a:lstStyle>
          <a:p>
            <a:pPr>
              <a:defRPr/>
            </a:pPr>
            <a:fld id="{1F380165-60F6-4824-8EF0-EE6E49DC2731}" type="datetimeFigureOut">
              <a:rPr lang="en-US">
                <a:latin typeface="Calibri" panose="020F0502020204030204" pitchFamily="34" charset="0"/>
              </a:rPr>
              <a:pPr>
                <a:defRPr/>
              </a:pPr>
              <a:t>6/3/2024</a:t>
            </a:fld>
            <a:endParaRPr lang="en-US">
              <a:latin typeface="Calibri" panose="020F0502020204030204" pitchFamily="34" charset="0"/>
            </a:endParaRPr>
          </a:p>
        </p:txBody>
      </p:sp>
      <p:sp>
        <p:nvSpPr>
          <p:cNvPr id="4" name="Footer Placeholder 3"/>
          <p:cNvSpPr>
            <a:spLocks noGrp="1"/>
          </p:cNvSpPr>
          <p:nvPr>
            <p:ph type="ftr" sz="quarter" idx="2"/>
          </p:nvPr>
        </p:nvSpPr>
        <p:spPr>
          <a:xfrm>
            <a:off x="4" y="12305020"/>
            <a:ext cx="4293031" cy="646842"/>
          </a:xfrm>
          <a:prstGeom prst="rect">
            <a:avLst/>
          </a:prstGeom>
        </p:spPr>
        <p:txBody>
          <a:bodyPr vert="horz" lIns="127474" tIns="63734" rIns="127474" bIns="63734" rtlCol="0" anchor="b"/>
          <a:lstStyle>
            <a:lvl1pPr algn="l">
              <a:defRPr sz="1600">
                <a:latin typeface="Arial" charset="0"/>
              </a:defRPr>
            </a:lvl1pPr>
          </a:lstStyle>
          <a:p>
            <a:pPr>
              <a:defRPr/>
            </a:pPr>
            <a:endParaRPr lang="en-US">
              <a:latin typeface="Calibri" panose="020F0502020204030204" pitchFamily="34" charset="0"/>
            </a:endParaRPr>
          </a:p>
        </p:txBody>
      </p:sp>
      <p:sp>
        <p:nvSpPr>
          <p:cNvPr id="5" name="Slide Number Placeholder 4"/>
          <p:cNvSpPr>
            <a:spLocks noGrp="1"/>
          </p:cNvSpPr>
          <p:nvPr>
            <p:ph type="sldNum" sz="quarter" idx="3"/>
          </p:nvPr>
        </p:nvSpPr>
        <p:spPr>
          <a:xfrm>
            <a:off x="5610820" y="12305020"/>
            <a:ext cx="4293031" cy="646842"/>
          </a:xfrm>
          <a:prstGeom prst="rect">
            <a:avLst/>
          </a:prstGeom>
        </p:spPr>
        <p:txBody>
          <a:bodyPr vert="horz" lIns="127474" tIns="63734" rIns="127474" bIns="63734" rtlCol="0" anchor="b"/>
          <a:lstStyle>
            <a:lvl1pPr algn="r">
              <a:defRPr sz="1600">
                <a:latin typeface="Arial" charset="0"/>
              </a:defRPr>
            </a:lvl1pPr>
          </a:lstStyle>
          <a:p>
            <a:pPr>
              <a:defRPr/>
            </a:pPr>
            <a:fld id="{0BCECBB4-7DAB-49D4-AD46-215BB4A3E6DF}"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40842434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5"/>
            <a:ext cx="4293031" cy="646842"/>
          </a:xfrm>
          <a:prstGeom prst="rect">
            <a:avLst/>
          </a:prstGeom>
          <a:noFill/>
          <a:ln w="9525">
            <a:noFill/>
            <a:miter lim="800000"/>
            <a:headEnd/>
            <a:tailEnd/>
          </a:ln>
          <a:effectLst/>
        </p:spPr>
        <p:txBody>
          <a:bodyPr vert="horz" wrap="square" lIns="130505" tIns="65249" rIns="130505" bIns="65249" numCol="1" anchor="t" anchorCtr="0" compatLnSpc="1">
            <a:prstTxWarp prst="textNoShape">
              <a:avLst/>
            </a:prstTxWarp>
          </a:bodyPr>
          <a:lstStyle>
            <a:lvl1pPr>
              <a:defRPr sz="1600" b="0">
                <a:latin typeface="Calibri" panose="020F0502020204030204" pitchFamily="34" charset="0"/>
              </a:defRPr>
            </a:lvl1pPr>
          </a:lstStyle>
          <a:p>
            <a:pPr>
              <a:defRPr/>
            </a:pPr>
            <a:endParaRPr lang="en-US"/>
          </a:p>
        </p:txBody>
      </p:sp>
      <p:sp>
        <p:nvSpPr>
          <p:cNvPr id="4099" name="Rectangle 3"/>
          <p:cNvSpPr>
            <a:spLocks noGrp="1" noChangeArrowheads="1"/>
          </p:cNvSpPr>
          <p:nvPr>
            <p:ph type="dt" idx="1"/>
          </p:nvPr>
        </p:nvSpPr>
        <p:spPr bwMode="auto">
          <a:xfrm>
            <a:off x="5610820" y="5"/>
            <a:ext cx="4293031" cy="646842"/>
          </a:xfrm>
          <a:prstGeom prst="rect">
            <a:avLst/>
          </a:prstGeom>
          <a:noFill/>
          <a:ln w="9525">
            <a:noFill/>
            <a:miter lim="800000"/>
            <a:headEnd/>
            <a:tailEnd/>
          </a:ln>
          <a:effectLst/>
        </p:spPr>
        <p:txBody>
          <a:bodyPr vert="horz" wrap="square" lIns="130505" tIns="65249" rIns="130505" bIns="65249" numCol="1" anchor="t" anchorCtr="0" compatLnSpc="1">
            <a:prstTxWarp prst="textNoShape">
              <a:avLst/>
            </a:prstTxWarp>
          </a:bodyPr>
          <a:lstStyle>
            <a:lvl1pPr algn="r">
              <a:defRPr sz="1600" b="0">
                <a:latin typeface="Calibri" panose="020F0502020204030204" pitchFamily="34"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635000" y="973138"/>
            <a:ext cx="8636000" cy="4857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91039" y="6153585"/>
            <a:ext cx="7923940" cy="5828014"/>
          </a:xfrm>
          <a:prstGeom prst="rect">
            <a:avLst/>
          </a:prstGeom>
          <a:noFill/>
          <a:ln w="9525">
            <a:noFill/>
            <a:miter lim="800000"/>
            <a:headEnd/>
            <a:tailEnd/>
          </a:ln>
          <a:effectLst/>
        </p:spPr>
        <p:txBody>
          <a:bodyPr vert="horz" wrap="square" lIns="130505" tIns="65249" rIns="130505" bIns="652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4" y="12305020"/>
            <a:ext cx="4293031" cy="646842"/>
          </a:xfrm>
          <a:prstGeom prst="rect">
            <a:avLst/>
          </a:prstGeom>
          <a:noFill/>
          <a:ln w="9525">
            <a:noFill/>
            <a:miter lim="800000"/>
            <a:headEnd/>
            <a:tailEnd/>
          </a:ln>
          <a:effectLst/>
        </p:spPr>
        <p:txBody>
          <a:bodyPr vert="horz" wrap="square" lIns="130505" tIns="65249" rIns="130505" bIns="65249" numCol="1" anchor="b" anchorCtr="0" compatLnSpc="1">
            <a:prstTxWarp prst="textNoShape">
              <a:avLst/>
            </a:prstTxWarp>
          </a:bodyPr>
          <a:lstStyle>
            <a:lvl1pPr>
              <a:defRPr sz="1600" b="0">
                <a:latin typeface="Calibri" panose="020F0502020204030204"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5610820" y="12305020"/>
            <a:ext cx="4293031" cy="646842"/>
          </a:xfrm>
          <a:prstGeom prst="rect">
            <a:avLst/>
          </a:prstGeom>
          <a:noFill/>
          <a:ln w="9525">
            <a:noFill/>
            <a:miter lim="800000"/>
            <a:headEnd/>
            <a:tailEnd/>
          </a:ln>
          <a:effectLst/>
        </p:spPr>
        <p:txBody>
          <a:bodyPr vert="horz" wrap="square" lIns="130505" tIns="65249" rIns="130505" bIns="65249" numCol="1" anchor="b" anchorCtr="0" compatLnSpc="1">
            <a:prstTxWarp prst="textNoShape">
              <a:avLst/>
            </a:prstTxWarp>
          </a:bodyPr>
          <a:lstStyle>
            <a:lvl1pPr algn="r">
              <a:defRPr sz="1600" b="0">
                <a:latin typeface="Calibri" panose="020F0502020204030204" pitchFamily="34" charset="0"/>
              </a:defRPr>
            </a:lvl1pPr>
          </a:lstStyle>
          <a:p>
            <a:pPr>
              <a:defRPr/>
            </a:pPr>
            <a:fld id="{F9CC64C5-72B8-48B3-9F32-B70947D2168E}" type="slidenum">
              <a:rPr lang="en-US" smtClean="0"/>
              <a:pPr>
                <a:defRPr/>
              </a:pPr>
              <a:t>‹#›</a:t>
            </a:fld>
            <a:endParaRPr lang="en-US"/>
          </a:p>
        </p:txBody>
      </p:sp>
    </p:spTree>
    <p:extLst>
      <p:ext uri="{BB962C8B-B14F-4D97-AF65-F5344CB8AC3E}">
        <p14:creationId xmlns:p14="http://schemas.microsoft.com/office/powerpoint/2010/main" val="222208635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5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xfrm>
            <a:off x="635000" y="485775"/>
            <a:ext cx="8636000" cy="4857750"/>
          </a:xfrm>
          <a:ln/>
        </p:spPr>
      </p:sp>
      <p:sp>
        <p:nvSpPr>
          <p:cNvPr id="22532" name="Rectangle 3"/>
          <p:cNvSpPr>
            <a:spLocks noGrp="1" noChangeArrowheads="1"/>
          </p:cNvSpPr>
          <p:nvPr>
            <p:ph type="body" idx="1"/>
          </p:nvPr>
        </p:nvSpPr>
        <p:spPr>
          <a:xfrm>
            <a:off x="576722" y="5916073"/>
            <a:ext cx="8862143" cy="6225127"/>
          </a:xfrm>
          <a:noFill/>
          <a:ln/>
        </p:spPr>
        <p:txBody>
          <a:bodyPr/>
          <a:lstStyle/>
          <a:p>
            <a:pPr defTabSz="1384797">
              <a:spcBef>
                <a:spcPts val="0"/>
              </a:spcBef>
              <a:spcAft>
                <a:spcPts val="600"/>
              </a:spcAft>
              <a:defRPr/>
            </a:pPr>
            <a:r>
              <a:rPr lang="en-US" sz="1600">
                <a:latin typeface="+mn-lt"/>
              </a:rPr>
              <a:t>Good morning/afternoon everyone. My name is __________, and I’m a [insert title] with Hartford Funds. Thank you for taking time out of your schedule to attend our event on “The Election and Client Portfolios.”</a:t>
            </a:r>
          </a:p>
        </p:txBody>
      </p:sp>
      <p:sp>
        <p:nvSpPr>
          <p:cNvPr id="22533" name="Rectangle 4"/>
          <p:cNvSpPr>
            <a:spLocks noChangeArrowheads="1"/>
          </p:cNvSpPr>
          <p:nvPr/>
        </p:nvSpPr>
        <p:spPr bwMode="auto">
          <a:xfrm>
            <a:off x="8" y="-173111"/>
            <a:ext cx="88759" cy="346225"/>
          </a:xfrm>
          <a:prstGeom prst="rect">
            <a:avLst/>
          </a:prstGeom>
          <a:noFill/>
          <a:ln w="9525">
            <a:noFill/>
            <a:miter lim="800000"/>
            <a:headEnd/>
            <a:tailEnd/>
          </a:ln>
        </p:spPr>
        <p:txBody>
          <a:bodyPr wrap="none" lIns="87837" tIns="68557" rIns="0" bIns="0" anchor="ctr">
            <a:spAutoFit/>
          </a:bodyPr>
          <a:lstStyle/>
          <a:p>
            <a:endParaRPr lang="en-US" b="0">
              <a:solidFill>
                <a:prstClr val="black"/>
              </a:solidFill>
              <a:latin typeface="Calibri" panose="020F0502020204030204" pitchFamily="34" charset="0"/>
            </a:endParaRPr>
          </a:p>
        </p:txBody>
      </p:sp>
      <p:sp>
        <p:nvSpPr>
          <p:cNvPr id="2" name="Slide Number Placeholder 1"/>
          <p:cNvSpPr>
            <a:spLocks noGrp="1"/>
          </p:cNvSpPr>
          <p:nvPr>
            <p:ph type="sldNum" sz="quarter" idx="10"/>
          </p:nvPr>
        </p:nvSpPr>
        <p:spPr/>
        <p:txBody>
          <a:bodyPr/>
          <a:lstStyle/>
          <a:p>
            <a:pPr>
              <a:defRPr/>
            </a:pPr>
            <a:fld id="{F9CC64C5-72B8-48B3-9F32-B70947D2168E}" type="slidenum">
              <a:rPr lang="en-US" smtClean="0"/>
              <a:pPr>
                <a:defRPr/>
              </a:pPr>
              <a:t>1</a:t>
            </a:fld>
            <a:endParaRPr lang="en-US"/>
          </a:p>
        </p:txBody>
      </p:sp>
    </p:spTree>
    <p:extLst>
      <p:ext uri="{BB962C8B-B14F-4D97-AF65-F5344CB8AC3E}">
        <p14:creationId xmlns:p14="http://schemas.microsoft.com/office/powerpoint/2010/main" val="1262609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800"/>
              </a:spcAft>
            </a:pPr>
            <a:r>
              <a:rPr lang="en-US" sz="1600" b="1" kern="0">
                <a:latin typeface="+mj-lt"/>
                <a:ea typeface="Calibri" panose="020F0502020204030204" pitchFamily="34" charset="0"/>
                <a:cs typeface="Gotham-Light" pitchFamily="50" charset="0"/>
              </a:rPr>
              <a:t>Presidential Priorities: The Next </a:t>
            </a:r>
            <a:r>
              <a:rPr lang="en-US" sz="1600" b="1" u="sng" kern="0">
                <a:latin typeface="+mj-lt"/>
                <a:ea typeface="Calibri" panose="020F0502020204030204" pitchFamily="34" charset="0"/>
                <a:cs typeface="Gotham-Light" pitchFamily="50" charset="0"/>
              </a:rPr>
              <a:t>4 Years</a:t>
            </a:r>
            <a:endParaRPr lang="en-US" sz="1600" b="1" u="sng" kern="100">
              <a:latin typeface="+mj-l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kern="0">
                <a:latin typeface="+mj-lt"/>
                <a:ea typeface="Calibri" panose="020F0502020204030204" pitchFamily="34" charset="0"/>
                <a:cs typeface="Gotham-Light" pitchFamily="50" charset="0"/>
              </a:rPr>
              <a:t>We all expect presidential candidates to discuss certain issues. Their positions on these issues create the platform on which they run. Topics range from domestic to international concerns, and the candidates’ views often determine how people vote. </a:t>
            </a:r>
          </a:p>
          <a:p>
            <a:pPr>
              <a:lnSpc>
                <a:spcPct val="107000"/>
              </a:lnSpc>
              <a:spcBef>
                <a:spcPts val="0"/>
              </a:spcBef>
              <a:spcAft>
                <a:spcPts val="800"/>
              </a:spcAft>
            </a:pPr>
            <a:endParaRPr lang="en-US" sz="1600" kern="100">
              <a:latin typeface="+mj-l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600" b="1" kern="0">
                <a:latin typeface="+mj-lt"/>
                <a:ea typeface="Calibri" panose="020F0502020204030204" pitchFamily="34" charset="0"/>
                <a:cs typeface="Gotham-Light" pitchFamily="50" charset="0"/>
              </a:rPr>
              <a:t>Your Priorities: The Next </a:t>
            </a:r>
            <a:r>
              <a:rPr lang="en-US" sz="1600" b="1" u="sng" kern="0">
                <a:latin typeface="+mj-lt"/>
                <a:ea typeface="Calibri" panose="020F0502020204030204" pitchFamily="34" charset="0"/>
                <a:cs typeface="Gotham-Light" pitchFamily="50" charset="0"/>
              </a:rPr>
              <a:t>40 Years</a:t>
            </a:r>
            <a:endParaRPr lang="en-US" sz="1600" b="1" u="sng" kern="100">
              <a:latin typeface="+mj-lt"/>
              <a:ea typeface="Calibri" panose="020F0502020204030204" pitchFamily="34" charset="0"/>
              <a:cs typeface="Times New Roman" panose="02020603050405020304" pitchFamily="18" charset="0"/>
            </a:endParaRPr>
          </a:p>
          <a:p>
            <a:r>
              <a:rPr lang="en-US" sz="1600" kern="0">
                <a:latin typeface="+mj-lt"/>
                <a:ea typeface="Calibri" panose="020F0502020204030204" pitchFamily="34" charset="0"/>
                <a:cs typeface="Gotham-Light" pitchFamily="50" charset="0"/>
              </a:rPr>
              <a:t>Presidential candidates have a four-year vision. We the people, on the other hand, need to plan for the next 40+ years. </a:t>
            </a:r>
            <a:r>
              <a:rPr lang="en-US" sz="1600">
                <a:latin typeface="+mj-lt"/>
              </a:rPr>
              <a:t>Planning your finances for retirement is crucial to ensure you can enjoy those golden years with financial security.</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10</a:t>
            </a:fld>
            <a:endParaRPr lang="en-US"/>
          </a:p>
        </p:txBody>
      </p:sp>
    </p:spTree>
    <p:extLst>
      <p:ext uri="{BB962C8B-B14F-4D97-AF65-F5344CB8AC3E}">
        <p14:creationId xmlns:p14="http://schemas.microsoft.com/office/powerpoint/2010/main" val="168982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827088" y="773113"/>
            <a:ext cx="8137525" cy="4576762"/>
          </a:xfrm>
          <a:ln/>
        </p:spPr>
      </p:sp>
      <p:sp>
        <p:nvSpPr>
          <p:cNvPr id="55299" name="Notes Placeholder 2"/>
          <p:cNvSpPr>
            <a:spLocks noGrp="1"/>
          </p:cNvSpPr>
          <p:nvPr>
            <p:ph type="body" idx="1"/>
          </p:nvPr>
        </p:nvSpPr>
        <p:spPr>
          <a:noFill/>
          <a:ln/>
        </p:spPr>
        <p:txBody>
          <a:bodyPr/>
          <a:lstStyle/>
          <a:p>
            <a:endParaRPr lang="en-US"/>
          </a:p>
        </p:txBody>
      </p:sp>
      <p:sp>
        <p:nvSpPr>
          <p:cNvPr id="2" name="Slide Number Placeholder 1"/>
          <p:cNvSpPr>
            <a:spLocks noGrp="1"/>
          </p:cNvSpPr>
          <p:nvPr>
            <p:ph type="sldNum" sz="quarter" idx="10"/>
          </p:nvPr>
        </p:nvSpPr>
        <p:spPr/>
        <p:txBody>
          <a:bodyPr/>
          <a:lstStyle/>
          <a:p>
            <a:pPr>
              <a:defRPr/>
            </a:pPr>
            <a:fld id="{F9CC64C5-72B8-48B3-9F32-B70947D2168E}" type="slidenum">
              <a:rPr lang="en-US" smtClean="0"/>
              <a:pPr>
                <a:defRPr/>
              </a:pPr>
              <a:t>11</a:t>
            </a:fld>
            <a:endParaRPr lang="en-US"/>
          </a:p>
        </p:txBody>
      </p:sp>
    </p:spTree>
    <p:extLst>
      <p:ext uri="{BB962C8B-B14F-4D97-AF65-F5344CB8AC3E}">
        <p14:creationId xmlns:p14="http://schemas.microsoft.com/office/powerpoint/2010/main" val="177664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5">
              <a:defRPr/>
            </a:pPr>
            <a:r>
              <a:rPr lang="en-US" sz="1600">
                <a:latin typeface="+mj-lt"/>
              </a:rPr>
              <a:t>Discuss the ubiquitous nature of election news.</a:t>
            </a:r>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2</a:t>
            </a:fld>
            <a:endParaRPr lang="en-US"/>
          </a:p>
        </p:txBody>
      </p:sp>
    </p:spTree>
    <p:extLst>
      <p:ext uri="{BB962C8B-B14F-4D97-AF65-F5344CB8AC3E}">
        <p14:creationId xmlns:p14="http://schemas.microsoft.com/office/powerpoint/2010/main" val="1095191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35000" y="973138"/>
            <a:ext cx="8636000" cy="4857750"/>
          </a:xfrm>
          <a:ln/>
        </p:spPr>
      </p:sp>
      <p:sp>
        <p:nvSpPr>
          <p:cNvPr id="55299" name="Notes Placeholder 2"/>
          <p:cNvSpPr>
            <a:spLocks noGrp="1"/>
          </p:cNvSpPr>
          <p:nvPr>
            <p:ph type="body" idx="1"/>
          </p:nvPr>
        </p:nvSpPr>
        <p:spPr>
          <a:noFill/>
          <a:ln/>
        </p:spPr>
        <p:txBody>
          <a:bodyPr/>
          <a:lstStyle/>
          <a:p>
            <a:r>
              <a:rPr lang="en-US" sz="1600">
                <a:latin typeface="+mj-lt"/>
              </a:rPr>
              <a:t>Read slide</a:t>
            </a:r>
            <a:endParaRPr lang="en-US" sz="1600" baseline="30000">
              <a:latin typeface="+mj-lt"/>
            </a:endParaRPr>
          </a:p>
        </p:txBody>
      </p:sp>
      <p:sp>
        <p:nvSpPr>
          <p:cNvPr id="2" name="Slide Number Placeholder 1"/>
          <p:cNvSpPr>
            <a:spLocks noGrp="1"/>
          </p:cNvSpPr>
          <p:nvPr>
            <p:ph type="sldNum" sz="quarter" idx="10"/>
          </p:nvPr>
        </p:nvSpPr>
        <p:spPr/>
        <p:txBody>
          <a:bodyPr/>
          <a:lstStyle/>
          <a:p>
            <a:pPr>
              <a:defRPr/>
            </a:pPr>
            <a:fld id="{F9CC64C5-72B8-48B3-9F32-B70947D2168E}" type="slidenum">
              <a:rPr lang="en-US" smtClean="0"/>
              <a:pPr>
                <a:defRPr/>
              </a:pPr>
              <a:t>3</a:t>
            </a:fld>
            <a:endParaRPr lang="en-US"/>
          </a:p>
        </p:txBody>
      </p:sp>
    </p:spTree>
    <p:extLst>
      <p:ext uri="{BB962C8B-B14F-4D97-AF65-F5344CB8AC3E}">
        <p14:creationId xmlns:p14="http://schemas.microsoft.com/office/powerpoint/2010/main" val="425163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Discuss slide.</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4</a:t>
            </a:fld>
            <a:endParaRPr lang="en-US"/>
          </a:p>
        </p:txBody>
      </p:sp>
    </p:spTree>
    <p:extLst>
      <p:ext uri="{BB962C8B-B14F-4D97-AF65-F5344CB8AC3E}">
        <p14:creationId xmlns:p14="http://schemas.microsoft.com/office/powerpoint/2010/main" val="285969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sz="1600">
                <a:latin typeface="+mj-lt"/>
              </a:rPr>
              <a:t>All 435 House seats are up for election. Interestingly, only about 40 of those are even competitive and only less than 25 are truly toss-up races. Think about that—only 25 seats out of 435 in the House of Representatives are truly toss-ups. </a:t>
            </a:r>
          </a:p>
          <a:p>
            <a:pPr algn="l" latinLnBrk="0"/>
            <a:endParaRPr lang="en-US" sz="1600">
              <a:latin typeface="+mj-lt"/>
            </a:endParaRPr>
          </a:p>
          <a:p>
            <a:pPr algn="l" latinLnBrk="0"/>
            <a:r>
              <a:rPr lang="en-US" sz="1600">
                <a:latin typeface="+mj-lt"/>
              </a:rPr>
              <a:t>Currently, the House is controlled by a very slim Republican majority. The problem for the Republicans is that in 2022, they picked up 14 seats in districts that President Joe Biden won in 2020.</a:t>
            </a:r>
          </a:p>
          <a:p>
            <a:pPr algn="l" latinLnBrk="0"/>
            <a:endParaRPr lang="en-US" sz="1600">
              <a:latin typeface="+mj-lt"/>
            </a:endParaRPr>
          </a:p>
          <a:p>
            <a:pPr algn="l" latinLnBrk="0"/>
            <a:r>
              <a:rPr lang="en-US" sz="1600">
                <a:latin typeface="+mj-lt"/>
              </a:rPr>
              <a:t>As a result, according to JT Taylor, </a:t>
            </a:r>
            <a:r>
              <a:rPr lang="en-US" sz="1600"/>
              <a:t>with Senior Policy Analyst with </a:t>
            </a:r>
            <a:r>
              <a:rPr lang="en-US" sz="1600" err="1"/>
              <a:t>Hedgeye</a:t>
            </a:r>
            <a:r>
              <a:rPr lang="en-US" sz="1600"/>
              <a:t> Potomac Research</a:t>
            </a:r>
            <a:r>
              <a:rPr lang="en-US" sz="1600">
                <a:latin typeface="+mj-lt"/>
              </a:rPr>
              <a:t>, it's likely that in the November elections, all else given as it exists today, the House could flip from a Republican to a Democratic majority.</a:t>
            </a:r>
          </a:p>
          <a:p>
            <a:br>
              <a:rPr lang="en-US" sz="1600">
                <a:latin typeface="+mj-lt"/>
              </a:rPr>
            </a:br>
            <a:endParaRPr lang="en-US" sz="1600">
              <a:latin typeface="+mj-lt"/>
            </a:endParaRP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5</a:t>
            </a:fld>
            <a:endParaRPr lang="en-US"/>
          </a:p>
        </p:txBody>
      </p:sp>
    </p:spTree>
    <p:extLst>
      <p:ext uri="{BB962C8B-B14F-4D97-AF65-F5344CB8AC3E}">
        <p14:creationId xmlns:p14="http://schemas.microsoft.com/office/powerpoint/2010/main" val="167622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5">
              <a:defRPr/>
            </a:pPr>
            <a:r>
              <a:rPr lang="en-US" sz="1600">
                <a:latin typeface="+mj-lt"/>
              </a:rPr>
              <a:t>JT also thinks the Senate could flip from a Democratic majority to a Republican majority because Democrats will be defending three Senate seats in states won by former President Donald Trump during the 2020 presidential election.</a:t>
            </a:r>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6</a:t>
            </a:fld>
            <a:endParaRPr lang="en-US"/>
          </a:p>
        </p:txBody>
      </p:sp>
    </p:spTree>
    <p:extLst>
      <p:ext uri="{BB962C8B-B14F-4D97-AF65-F5344CB8AC3E}">
        <p14:creationId xmlns:p14="http://schemas.microsoft.com/office/powerpoint/2010/main" val="1545588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Read slide</a:t>
            </a:r>
          </a:p>
        </p:txBody>
      </p:sp>
      <p:sp>
        <p:nvSpPr>
          <p:cNvPr id="4" name="Slide Number Placeholder 3"/>
          <p:cNvSpPr>
            <a:spLocks noGrp="1"/>
          </p:cNvSpPr>
          <p:nvPr>
            <p:ph type="sldNum" sz="quarter" idx="10"/>
          </p:nvPr>
        </p:nvSpPr>
        <p:spPr/>
        <p:txBody>
          <a:bodyPr/>
          <a:lstStyle/>
          <a:p>
            <a:pPr>
              <a:defRPr/>
            </a:pPr>
            <a:fld id="{F9CC64C5-72B8-48B3-9F32-B70947D2168E}" type="slidenum">
              <a:rPr lang="en-US" smtClean="0"/>
              <a:pPr>
                <a:defRPr/>
              </a:pPr>
              <a:t>7</a:t>
            </a:fld>
            <a:endParaRPr lang="en-US"/>
          </a:p>
        </p:txBody>
      </p:sp>
    </p:spTree>
    <p:extLst>
      <p:ext uri="{BB962C8B-B14F-4D97-AF65-F5344CB8AC3E}">
        <p14:creationId xmlns:p14="http://schemas.microsoft.com/office/powerpoint/2010/main" val="172984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35000" y="973138"/>
            <a:ext cx="8636000" cy="4857750"/>
          </a:xfrm>
          <a:ln/>
        </p:spPr>
      </p:sp>
      <p:sp>
        <p:nvSpPr>
          <p:cNvPr id="55299" name="Notes Placeholder 2"/>
          <p:cNvSpPr>
            <a:spLocks noGrp="1"/>
          </p:cNvSpPr>
          <p:nvPr>
            <p:ph type="body" idx="1"/>
          </p:nvPr>
        </p:nvSpPr>
        <p:spPr>
          <a:noFill/>
          <a:ln/>
        </p:spPr>
        <p:txBody>
          <a:bodyPr/>
          <a:lstStyle/>
          <a:p>
            <a:pPr algn="l"/>
            <a:r>
              <a:rPr lang="en-US" sz="1600">
                <a:latin typeface="+mn-lt"/>
              </a:rPr>
              <a:t>Discuss how market returns are more dependent on the outlook for the economy than on the outcome of an election.</a:t>
            </a:r>
          </a:p>
        </p:txBody>
      </p:sp>
      <p:sp>
        <p:nvSpPr>
          <p:cNvPr id="2" name="Slide Number Placeholder 1"/>
          <p:cNvSpPr>
            <a:spLocks noGrp="1"/>
          </p:cNvSpPr>
          <p:nvPr>
            <p:ph type="sldNum" sz="quarter" idx="10"/>
          </p:nvPr>
        </p:nvSpPr>
        <p:spPr/>
        <p:txBody>
          <a:bodyPr/>
          <a:lstStyle/>
          <a:p>
            <a:pPr>
              <a:defRPr/>
            </a:pPr>
            <a:fld id="{F9CC64C5-72B8-48B3-9F32-B70947D2168E}" type="slidenum">
              <a:rPr lang="en-US" smtClean="0"/>
              <a:pPr>
                <a:defRPr/>
              </a:pPr>
              <a:t>8</a:t>
            </a:fld>
            <a:endParaRPr lang="en-US"/>
          </a:p>
        </p:txBody>
      </p:sp>
    </p:spTree>
    <p:extLst>
      <p:ext uri="{BB962C8B-B14F-4D97-AF65-F5344CB8AC3E}">
        <p14:creationId xmlns:p14="http://schemas.microsoft.com/office/powerpoint/2010/main" val="298398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5">
              <a:defRPr/>
            </a:pPr>
            <a:r>
              <a:rPr lang="en-US" sz="1600">
                <a:latin typeface="+mj-lt"/>
              </a:rPr>
              <a:t>Discuss how p</a:t>
            </a:r>
            <a:r>
              <a:rPr lang="en-US" sz="1600" kern="100">
                <a:latin typeface="+mj-lt"/>
                <a:ea typeface="Calibri" panose="020F0502020204030204" pitchFamily="34" charset="0"/>
                <a:cs typeface="Times New Roman" panose="02020603050405020304" pitchFamily="18" charset="0"/>
              </a:rPr>
              <a:t>residential election years have been good for investors, and how elections can create uncertainty, but sitting on the sidelines could be a costly mistake.</a:t>
            </a:r>
          </a:p>
          <a:p>
            <a:endParaRPr lang="en-US"/>
          </a:p>
          <a:p>
            <a:endParaRPr lang="en-US"/>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pPr>
              <a:defRPr/>
            </a:pPr>
            <a:fld id="{F9CC64C5-72B8-48B3-9F32-B70947D2168E}" type="slidenum">
              <a:rPr lang="en-US" smtClean="0"/>
              <a:pPr>
                <a:defRPr/>
              </a:pPr>
              <a:t>9</a:t>
            </a:fld>
            <a:endParaRPr lang="en-US"/>
          </a:p>
        </p:txBody>
      </p:sp>
    </p:spTree>
    <p:extLst>
      <p:ext uri="{BB962C8B-B14F-4D97-AF65-F5344CB8AC3E}">
        <p14:creationId xmlns:p14="http://schemas.microsoft.com/office/powerpoint/2010/main" val="324026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964965D-EB9D-E72D-903F-791E5336E421}"/>
              </a:ext>
            </a:extLst>
          </p:cNvPr>
          <p:cNvSpPr>
            <a:spLocks noGrp="1"/>
          </p:cNvSpPr>
          <p:nvPr>
            <p:ph type="ftr" sz="quarter" idx="3"/>
          </p:nvPr>
        </p:nvSpPr>
        <p:spPr>
          <a:xfrm>
            <a:off x="4038600" y="6480175"/>
            <a:ext cx="4114800" cy="365125"/>
          </a:xfrm>
          <a:prstGeom prst="rect">
            <a:avLst/>
          </a:prstGeom>
        </p:spPr>
        <p:txBody>
          <a:bodyPr vert="horz" lIns="91440" tIns="45720" rIns="91440" bIns="45720" rtlCol="0" anchor="ctr"/>
          <a:lstStyle>
            <a:lvl1pPr algn="ctr">
              <a:defRPr sz="1200">
                <a:solidFill>
                  <a:schemeClr val="tx1"/>
                </a:solidFill>
              </a:defRPr>
            </a:lvl1pPr>
          </a:lstStyle>
          <a:p>
            <a:pPr eaLnBrk="0" hangingPunct="0">
              <a:defRPr/>
            </a:pPr>
            <a:r>
              <a:rPr lang="en-US" sz="800" b="0"/>
              <a:t>For use only with CPAs, attorneys and financial services professionals. Only for continuing education purposes</a:t>
            </a:r>
            <a:endParaRPr lang="en-US" sz="1800" b="0">
              <a:latin typeface="Calibri" panose="020F0502020204030204" pitchFamily="34" charset="0"/>
              <a:cs typeface="ＭＳ Ｐゴシック"/>
            </a:endParaRPr>
          </a:p>
        </p:txBody>
      </p:sp>
      <p:sp>
        <p:nvSpPr>
          <p:cNvPr id="3" name="Slide Number Placeholder 5">
            <a:extLst>
              <a:ext uri="{FF2B5EF4-FFF2-40B4-BE49-F238E27FC236}">
                <a16:creationId xmlns:a16="http://schemas.microsoft.com/office/drawing/2014/main" id="{51B896BC-C088-D0A7-9485-EFA0921631F1}"/>
              </a:ext>
            </a:extLst>
          </p:cNvPr>
          <p:cNvSpPr>
            <a:spLocks noGrp="1"/>
          </p:cNvSpPr>
          <p:nvPr>
            <p:ph type="sldNum" sz="quarter" idx="4"/>
          </p:nvPr>
        </p:nvSpPr>
        <p:spPr>
          <a:xfrm>
            <a:off x="8610599" y="6481042"/>
            <a:ext cx="33241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spTree>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AFC2-EE0A-A78A-F37B-E4235E4E4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C07C2A-D317-FDEF-5DF0-D2D4534503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53FAA3A-B22C-E388-8267-DF5F58283252}"/>
              </a:ext>
            </a:extLst>
          </p:cNvPr>
          <p:cNvSpPr>
            <a:spLocks noGrp="1"/>
          </p:cNvSpPr>
          <p:nvPr>
            <p:ph type="sldNum" sz="quarter" idx="10"/>
          </p:nvPr>
        </p:nvSpPr>
        <p:spPr/>
        <p:txBody>
          <a:bodyPr/>
          <a:lstStyle/>
          <a:p>
            <a:pPr>
              <a:defRPr/>
            </a:pPr>
            <a:fld id="{098F27AE-F8A1-453E-8C2F-3FD5FC6AA2AE}" type="slidenum">
              <a:rPr lang="en-US" smtClean="0"/>
              <a:pPr>
                <a:defRPr/>
              </a:pPr>
              <a:t>‹#›</a:t>
            </a:fld>
            <a:endParaRPr lang="en-US"/>
          </a:p>
        </p:txBody>
      </p:sp>
      <p:sp>
        <p:nvSpPr>
          <p:cNvPr id="5" name="Footer Placeholder 4">
            <a:extLst>
              <a:ext uri="{FF2B5EF4-FFF2-40B4-BE49-F238E27FC236}">
                <a16:creationId xmlns:a16="http://schemas.microsoft.com/office/drawing/2014/main" id="{C0F34DE3-568D-E20B-18E8-79FEB5F44022}"/>
              </a:ext>
            </a:extLst>
          </p:cNvPr>
          <p:cNvSpPr>
            <a:spLocks noGrp="1"/>
          </p:cNvSpPr>
          <p:nvPr>
            <p:ph type="ftr" sz="quarter" idx="11"/>
          </p:nvPr>
        </p:nvSpPr>
        <p:spPr/>
        <p:txBody>
          <a:bodyPr/>
          <a:lstStyle/>
          <a:p>
            <a:pPr eaLnBrk="0" hangingPunct="0">
              <a:defRPr/>
            </a:pPr>
            <a:r>
              <a:rPr lang="en-US" sz="800" b="0"/>
              <a:t>For use only with CPAs, attorneys and financial services professionals. Only for continuing education purposes</a:t>
            </a:r>
            <a:endParaRPr lang="en-US" sz="1800" b="0">
              <a:latin typeface="Calibri" panose="020F0502020204030204" pitchFamily="34" charset="0"/>
              <a:cs typeface="ＭＳ Ｐゴシック"/>
            </a:endParaRPr>
          </a:p>
        </p:txBody>
      </p:sp>
    </p:spTree>
    <p:extLst>
      <p:ext uri="{BB962C8B-B14F-4D97-AF65-F5344CB8AC3E}">
        <p14:creationId xmlns:p14="http://schemas.microsoft.com/office/powerpoint/2010/main" val="38321220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04C1-0441-E0E9-70B1-83D29245E76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7C0C07-AF34-3711-6376-0677DA8579D2}"/>
              </a:ext>
            </a:extLst>
          </p:cNvPr>
          <p:cNvSpPr>
            <a:spLocks noGrp="1"/>
          </p:cNvSpPr>
          <p:nvPr>
            <p:ph type="sldNum" sz="quarter" idx="10"/>
          </p:nvPr>
        </p:nvSpPr>
        <p:spPr>
          <a:xfrm>
            <a:off x="9321259" y="6294198"/>
            <a:ext cx="2844800" cy="476250"/>
          </a:xfrm>
          <a:prstGeom prst="rect">
            <a:avLst/>
          </a:prstGeom>
        </p:spPr>
        <p:txBody>
          <a:bodyPr/>
          <a:lstStyle/>
          <a:p>
            <a:pPr>
              <a:defRPr/>
            </a:pPr>
            <a:fld id="{098F27AE-F8A1-453E-8C2F-3FD5FC6AA2AE}" type="slidenum">
              <a:rPr lang="en-US" smtClean="0"/>
              <a:pPr>
                <a:defRPr/>
              </a:pPr>
              <a:t>‹#›</a:t>
            </a:fld>
            <a:endParaRPr lang="en-US"/>
          </a:p>
        </p:txBody>
      </p:sp>
      <p:sp>
        <p:nvSpPr>
          <p:cNvPr id="4" name="Footer Placeholder 3">
            <a:extLst>
              <a:ext uri="{FF2B5EF4-FFF2-40B4-BE49-F238E27FC236}">
                <a16:creationId xmlns:a16="http://schemas.microsoft.com/office/drawing/2014/main" id="{90AFF45F-B4C1-C631-A12A-3C8BE5EFA93B}"/>
              </a:ext>
            </a:extLst>
          </p:cNvPr>
          <p:cNvSpPr>
            <a:spLocks noGrp="1"/>
          </p:cNvSpPr>
          <p:nvPr>
            <p:ph type="ftr" sz="quarter" idx="11"/>
          </p:nvPr>
        </p:nvSpPr>
        <p:spPr>
          <a:xfrm>
            <a:off x="3561548" y="6492875"/>
            <a:ext cx="5282659" cy="365125"/>
          </a:xfrm>
        </p:spPr>
        <p:txBody>
          <a:bodyPr/>
          <a:lstStyle/>
          <a:p>
            <a:pPr eaLnBrk="0" hangingPunct="0">
              <a:defRPr/>
            </a:pPr>
            <a:r>
              <a:rPr lang="en-US" sz="1000" b="0"/>
              <a:t>For use only with CPAs, attorneys and financial services professionals. Only for continuing education purposes</a:t>
            </a:r>
            <a:endParaRPr lang="en-US" sz="2400" b="0">
              <a:latin typeface="Calibri" panose="020F0502020204030204" pitchFamily="34" charset="0"/>
              <a:cs typeface="ＭＳ Ｐゴシック"/>
            </a:endParaRPr>
          </a:p>
        </p:txBody>
      </p:sp>
    </p:spTree>
    <p:extLst>
      <p:ext uri="{BB962C8B-B14F-4D97-AF65-F5344CB8AC3E}">
        <p14:creationId xmlns:p14="http://schemas.microsoft.com/office/powerpoint/2010/main" val="11904959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311B-D2DA-EDD1-4A62-687DDFEF9C4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2AE70CC-AC1B-2220-BD98-248FD83D4D5A}"/>
              </a:ext>
            </a:extLst>
          </p:cNvPr>
          <p:cNvSpPr>
            <a:spLocks noGrp="1"/>
          </p:cNvSpPr>
          <p:nvPr>
            <p:ph type="ftr" sz="quarter" idx="10"/>
          </p:nvPr>
        </p:nvSpPr>
        <p:spPr>
          <a:xfrm>
            <a:off x="2926079" y="6473226"/>
            <a:ext cx="5976851" cy="365125"/>
          </a:xfrm>
        </p:spPr>
        <p:txBody>
          <a:bodyPr/>
          <a:lstStyle/>
          <a:p>
            <a:pPr eaLnBrk="0" hangingPunct="0">
              <a:defRPr/>
            </a:pPr>
            <a:r>
              <a:rPr lang="en-US" sz="1000" b="0"/>
              <a:t>For use only with CPAs, attorneys and financial services professionals. Only for continuing education purposes</a:t>
            </a:r>
            <a:endParaRPr lang="en-US" sz="2400" b="0">
              <a:latin typeface="Calibri" panose="020F0502020204030204" pitchFamily="34" charset="0"/>
              <a:cs typeface="ＭＳ Ｐゴシック"/>
            </a:endParaRPr>
          </a:p>
        </p:txBody>
      </p:sp>
      <p:sp>
        <p:nvSpPr>
          <p:cNvPr id="4" name="Slide Number Placeholder 3">
            <a:extLst>
              <a:ext uri="{FF2B5EF4-FFF2-40B4-BE49-F238E27FC236}">
                <a16:creationId xmlns:a16="http://schemas.microsoft.com/office/drawing/2014/main" id="{AC4E25EA-E938-DFD3-D184-860BB94E53ED}"/>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spTree>
    <p:extLst>
      <p:ext uri="{BB962C8B-B14F-4D97-AF65-F5344CB8AC3E}">
        <p14:creationId xmlns:p14="http://schemas.microsoft.com/office/powerpoint/2010/main" val="381400221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BCFD-E1BE-61E3-D4D9-E471CE77606F}"/>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79712E1-1B9E-0E28-CAE4-DF6B1795B93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sp>
        <p:nvSpPr>
          <p:cNvPr id="5" name="Rectangle 24">
            <a:extLst>
              <a:ext uri="{FF2B5EF4-FFF2-40B4-BE49-F238E27FC236}">
                <a16:creationId xmlns:a16="http://schemas.microsoft.com/office/drawing/2014/main" id="{C13C9D96-0AA2-18E1-46D8-080AC2E732A5}"/>
              </a:ext>
            </a:extLst>
          </p:cNvPr>
          <p:cNvSpPr>
            <a:spLocks noChangeArrowheads="1"/>
          </p:cNvSpPr>
          <p:nvPr userDrawn="1"/>
        </p:nvSpPr>
        <p:spPr bwMode="auto">
          <a:xfrm>
            <a:off x="3093194" y="6556286"/>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i="1">
                <a:solidFill>
                  <a:schemeClr val="tx1"/>
                </a:solidFill>
                <a:latin typeface="Calibri" panose="020F0502020204030204" pitchFamily="34" charset="0"/>
                <a:cs typeface="ＭＳ Ｐゴシック"/>
              </a:rPr>
              <a:t>© 2024 by Hartford Funds</a:t>
            </a:r>
            <a:endParaRPr lang="en-US" sz="800" b="0">
              <a:solidFill>
                <a:schemeClr val="tx1"/>
              </a:solidFill>
              <a:latin typeface="Calibri" panose="020F0502020204030204" pitchFamily="34" charset="0"/>
              <a:cs typeface="ＭＳ Ｐゴシック"/>
            </a:endParaRPr>
          </a:p>
        </p:txBody>
      </p:sp>
    </p:spTree>
    <p:extLst>
      <p:ext uri="{BB962C8B-B14F-4D97-AF65-F5344CB8AC3E}">
        <p14:creationId xmlns:p14="http://schemas.microsoft.com/office/powerpoint/2010/main" val="4162360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DD07D-6923-36B4-2D3E-2385198CB79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flipH="1">
            <a:off x="-1" y="-29690"/>
            <a:ext cx="12192000" cy="765958"/>
          </a:xfrm>
          <a:prstGeom prst="rect">
            <a:avLst/>
          </a:prstGeom>
        </p:spPr>
      </p:pic>
      <p:pic>
        <p:nvPicPr>
          <p:cNvPr id="47" name="Picture 46">
            <a:extLst>
              <a:ext uri="{FF2B5EF4-FFF2-40B4-BE49-F238E27FC236}">
                <a16:creationId xmlns:a16="http://schemas.microsoft.com/office/drawing/2014/main" id="{BA983583-A25F-4802-B3D0-BCF4AD9910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8801" y="148841"/>
            <a:ext cx="2190907" cy="411481"/>
          </a:xfrm>
          <a:prstGeom prst="rect">
            <a:avLst/>
          </a:prstGeom>
        </p:spPr>
      </p:pic>
      <p:sp>
        <p:nvSpPr>
          <p:cNvPr id="4" name="Footer Placeholder 3">
            <a:extLst>
              <a:ext uri="{FF2B5EF4-FFF2-40B4-BE49-F238E27FC236}">
                <a16:creationId xmlns:a16="http://schemas.microsoft.com/office/drawing/2014/main" id="{1F02F875-892C-6960-63EC-E911FE2C3221}"/>
              </a:ext>
            </a:extLst>
          </p:cNvPr>
          <p:cNvSpPr>
            <a:spLocks noGrp="1"/>
          </p:cNvSpPr>
          <p:nvPr>
            <p:ph type="ftr" sz="quarter" idx="3"/>
          </p:nvPr>
        </p:nvSpPr>
        <p:spPr>
          <a:xfrm>
            <a:off x="3174274" y="6312540"/>
            <a:ext cx="5658394" cy="365125"/>
          </a:xfrm>
          <a:prstGeom prst="rect">
            <a:avLst/>
          </a:prstGeom>
        </p:spPr>
        <p:txBody>
          <a:bodyPr vert="horz" lIns="91440" tIns="45720" rIns="91440" bIns="45720" rtlCol="0" anchor="ctr"/>
          <a:lstStyle>
            <a:lvl1pPr algn="ctr">
              <a:defRPr sz="1200" b="0">
                <a:solidFill>
                  <a:schemeClr val="tx1"/>
                </a:solidFill>
              </a:defRPr>
            </a:lvl1pPr>
          </a:lstStyle>
          <a:p>
            <a:pPr eaLnBrk="0" hangingPunct="0">
              <a:defRPr/>
            </a:pPr>
            <a:r>
              <a:rPr lang="en-US" sz="800" i="1">
                <a:latin typeface="Calibri" panose="020F0502020204030204" pitchFamily="34" charset="0"/>
                <a:cs typeface="ＭＳ Ｐゴシック"/>
              </a:rPr>
              <a:t>© 2024 by Hartford Funds. </a:t>
            </a:r>
            <a:r>
              <a:rPr lang="en-US" sz="800">
                <a:latin typeface="Calibri" panose="020F0502020204030204" pitchFamily="34" charset="0"/>
                <a:ea typeface="ＭＳ Ｐゴシック" pitchFamily="34" charset="-128"/>
              </a:rPr>
              <a:t>FOR FINANCIAL PROFESSIONAL/INSTITUTIONAL INVESTOR USE ONLY. NOT FOR USE WITH THE PUBLIC</a:t>
            </a:r>
            <a:r>
              <a:rPr lang="en-US" sz="800" i="1">
                <a:solidFill>
                  <a:srgbClr val="FFFFFF"/>
                </a:solidFill>
                <a:latin typeface="Calibri" panose="020F0502020204030204" pitchFamily="34" charset="0"/>
                <a:cs typeface="ＭＳ Ｐゴシック"/>
              </a:rPr>
              <a:t>.</a:t>
            </a:r>
            <a:r>
              <a:rPr lang="en-US" sz="800">
                <a:solidFill>
                  <a:srgbClr val="FFFFFF"/>
                </a:solidFill>
                <a:latin typeface="Calibri" panose="020F0502020204030204" pitchFamily="34" charset="0"/>
                <a:cs typeface="ＭＳ Ｐゴシック"/>
              </a:rPr>
              <a:t> </a:t>
            </a:r>
            <a:endParaRPr lang="en-US" sz="1800">
              <a:solidFill>
                <a:srgbClr val="FFFFFF"/>
              </a:solidFill>
              <a:latin typeface="Calibri" panose="020F0502020204030204" pitchFamily="34" charset="0"/>
              <a:cs typeface="ＭＳ Ｐゴシック"/>
            </a:endParaRPr>
          </a:p>
        </p:txBody>
      </p:sp>
      <p:sp>
        <p:nvSpPr>
          <p:cNvPr id="2" name="Title Placeholder 1">
            <a:extLst>
              <a:ext uri="{FF2B5EF4-FFF2-40B4-BE49-F238E27FC236}">
                <a16:creationId xmlns:a16="http://schemas.microsoft.com/office/drawing/2014/main" id="{B5F71FC5-7090-C834-C94E-0693D6CB0386}"/>
              </a:ext>
            </a:extLst>
          </p:cNvPr>
          <p:cNvSpPr>
            <a:spLocks noGrp="1"/>
          </p:cNvSpPr>
          <p:nvPr>
            <p:ph type="title"/>
          </p:nvPr>
        </p:nvSpPr>
        <p:spPr>
          <a:xfrm>
            <a:off x="838200" y="1003778"/>
            <a:ext cx="10515600" cy="680035"/>
          </a:xfrm>
          <a:prstGeom prst="rect">
            <a:avLst/>
          </a:prstGeom>
        </p:spPr>
        <p:txBody>
          <a:bodyPr vert="horz" lIns="91440" tIns="45720" rIns="91440" bIns="45720" rtlCol="0" anchor="t">
            <a:normAutofit/>
          </a:bodyPr>
          <a:lstStyle/>
          <a:p>
            <a: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Click to edit Master title style</a:t>
            </a:r>
            <a:endParaRPr lang="en-US"/>
          </a:p>
        </p:txBody>
      </p:sp>
      <p:sp>
        <p:nvSpPr>
          <p:cNvPr id="5" name="Slide Number Placeholder 5">
            <a:extLst>
              <a:ext uri="{FF2B5EF4-FFF2-40B4-BE49-F238E27FC236}">
                <a16:creationId xmlns:a16="http://schemas.microsoft.com/office/drawing/2014/main" id="{3D04300E-F617-7AB8-F2FC-454432E0C39E}"/>
              </a:ext>
            </a:extLst>
          </p:cNvPr>
          <p:cNvSpPr>
            <a:spLocks noGrp="1"/>
          </p:cNvSpPr>
          <p:nvPr>
            <p:ph type="sldNum" sz="quarter" idx="4"/>
          </p:nvPr>
        </p:nvSpPr>
        <p:spPr>
          <a:xfrm>
            <a:off x="8610599" y="6481042"/>
            <a:ext cx="33241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ransition>
    <p:fade/>
  </p:transition>
  <p:hf hdr="0" ftr="0" dt="0"/>
  <p:txStyles>
    <p:titleStyle>
      <a:lvl1pPr algn="ctr"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20627" t="58210" r="4910" b="35007"/>
          <a:stretch/>
        </p:blipFill>
        <p:spPr>
          <a:xfrm>
            <a:off x="0" y="1"/>
            <a:ext cx="12340632" cy="690113"/>
          </a:xfrm>
          <a:prstGeom prst="rect">
            <a:avLst/>
          </a:prstGeom>
        </p:spPr>
      </p:pic>
      <p:sp>
        <p:nvSpPr>
          <p:cNvPr id="7" name="Slide Number Placeholder 6"/>
          <p:cNvSpPr>
            <a:spLocks noGrp="1" noChangeArrowheads="1"/>
          </p:cNvSpPr>
          <p:nvPr>
            <p:ph type="sldNum" sz="quarter" idx="4"/>
          </p:nvPr>
        </p:nvSpPr>
        <p:spPr bwMode="auto">
          <a:xfrm>
            <a:off x="9321259" y="6294198"/>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a:p>
        </p:txBody>
      </p:sp>
      <p:pic>
        <p:nvPicPr>
          <p:cNvPr id="52" name="Picture 51">
            <a:extLst>
              <a:ext uri="{FF2B5EF4-FFF2-40B4-BE49-F238E27FC236}">
                <a16:creationId xmlns:a16="http://schemas.microsoft.com/office/drawing/2014/main" id="{0B11B859-84A2-490A-ACCE-2B3EB7264F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8801" y="148841"/>
            <a:ext cx="2190907" cy="411481"/>
          </a:xfrm>
          <a:prstGeom prst="rect">
            <a:avLst/>
          </a:prstGeom>
        </p:spPr>
      </p:pic>
      <p:sp>
        <p:nvSpPr>
          <p:cNvPr id="3" name="Footer Placeholder 2">
            <a:extLst>
              <a:ext uri="{FF2B5EF4-FFF2-40B4-BE49-F238E27FC236}">
                <a16:creationId xmlns:a16="http://schemas.microsoft.com/office/drawing/2014/main" id="{32B84FFA-BE8C-648F-F2B2-E18D3ED6140C}"/>
              </a:ext>
            </a:extLst>
          </p:cNvPr>
          <p:cNvSpPr>
            <a:spLocks noGrp="1"/>
          </p:cNvSpPr>
          <p:nvPr>
            <p:ph type="ftr" sz="quarter" idx="3"/>
          </p:nvPr>
        </p:nvSpPr>
        <p:spPr>
          <a:xfrm>
            <a:off x="4038600" y="6480175"/>
            <a:ext cx="4114800" cy="365125"/>
          </a:xfrm>
          <a:prstGeom prst="rect">
            <a:avLst/>
          </a:prstGeom>
        </p:spPr>
        <p:txBody>
          <a:bodyPr vert="horz" lIns="91440" tIns="45720" rIns="91440" bIns="45720" rtlCol="0" anchor="ctr"/>
          <a:lstStyle>
            <a:lvl1pPr algn="ctr">
              <a:defRPr sz="1200">
                <a:solidFill>
                  <a:schemeClr val="tx1"/>
                </a:solidFill>
              </a:defRPr>
            </a:lvl1pPr>
          </a:lstStyle>
          <a:p>
            <a:pPr eaLnBrk="0" hangingPunct="0">
              <a:defRPr/>
            </a:pPr>
            <a:r>
              <a:rPr lang="en-US" sz="800" b="0"/>
              <a:t>For use only with CPAs, attorneys and financial services professionals. Only for continuing education purposes</a:t>
            </a:r>
            <a:endParaRPr lang="en-US" sz="1800" b="0">
              <a:latin typeface="Calibri" panose="020F0502020204030204" pitchFamily="34" charset="0"/>
              <a:cs typeface="ＭＳ Ｐゴシック"/>
            </a:endParaRPr>
          </a:p>
        </p:txBody>
      </p:sp>
      <p:sp>
        <p:nvSpPr>
          <p:cNvPr id="2" name="Title Placeholder 1">
            <a:extLst>
              <a:ext uri="{FF2B5EF4-FFF2-40B4-BE49-F238E27FC236}">
                <a16:creationId xmlns:a16="http://schemas.microsoft.com/office/drawing/2014/main" id="{54D1697E-F5A0-D99B-B4C4-417840967167}"/>
              </a:ext>
            </a:extLst>
          </p:cNvPr>
          <p:cNvSpPr>
            <a:spLocks noGrp="1"/>
          </p:cNvSpPr>
          <p:nvPr>
            <p:ph type="title"/>
          </p:nvPr>
        </p:nvSpPr>
        <p:spPr>
          <a:xfrm>
            <a:off x="838200" y="1086280"/>
            <a:ext cx="10515600" cy="604408"/>
          </a:xfrm>
          <a:prstGeom prst="rect">
            <a:avLst/>
          </a:prstGeom>
        </p:spPr>
        <p:txBody>
          <a:bodyPr vert="horz" lIns="91440" tIns="45720" rIns="91440" bIns="45720" rtlCol="0" anchor="t">
            <a:normAutofit/>
          </a:bodyPr>
          <a:lstStyle/>
          <a:p>
            <a: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Click to edit Master title style</a:t>
            </a:r>
            <a:endParaRPr lang="en-US"/>
          </a:p>
        </p:txBody>
      </p:sp>
    </p:spTree>
    <p:extLst>
      <p:ext uri="{BB962C8B-B14F-4D97-AF65-F5344CB8AC3E}">
        <p14:creationId xmlns:p14="http://schemas.microsoft.com/office/powerpoint/2010/main" val="716735937"/>
      </p:ext>
    </p:extLst>
  </p:cSld>
  <p:clrMap bg1="lt1" tx1="dk1" bg2="lt2" tx2="dk2" accent1="accent1" accent2="accent2" accent3="accent3" accent4="accent4" accent5="accent5" accent6="accent6" hlink="hlink" folHlink="folHlink"/>
  <p:sldLayoutIdLst>
    <p:sldLayoutId id="2147483686" r:id="rId1"/>
  </p:sldLayoutIdLst>
  <p:transition>
    <p:fade/>
  </p:transition>
  <p:hf hdr="0" ftr="0" dt="0"/>
  <p:txStyles>
    <p:titleStyle>
      <a:lvl1pPr algn="ctr"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8E84B-FB51-0239-7EB9-0A7D3D732793}"/>
              </a:ext>
            </a:extLst>
          </p:cNvPr>
          <p:cNvPicPr>
            <a:picLocks/>
          </p:cNvPicPr>
          <p:nvPr userDrawn="1"/>
        </p:nvPicPr>
        <p:blipFill rotWithShape="1">
          <a:blip r:embed="rId3">
            <a:extLst>
              <a:ext uri="{28A0092B-C50C-407E-A947-70E740481C1C}">
                <a14:useLocalDpi xmlns:a14="http://schemas.microsoft.com/office/drawing/2010/main" val="0"/>
              </a:ext>
            </a:extLst>
          </a:blip>
          <a:srcRect t="20589" b="38709"/>
          <a:stretch/>
        </p:blipFill>
        <p:spPr>
          <a:xfrm>
            <a:off x="0" y="-3574"/>
            <a:ext cx="12191999" cy="713232"/>
          </a:xfrm>
          <a:prstGeom prst="rect">
            <a:avLst/>
          </a:prstGeom>
        </p:spPr>
      </p:pic>
      <p:pic>
        <p:nvPicPr>
          <p:cNvPr id="52" name="Picture 51">
            <a:extLst>
              <a:ext uri="{FF2B5EF4-FFF2-40B4-BE49-F238E27FC236}">
                <a16:creationId xmlns:a16="http://schemas.microsoft.com/office/drawing/2014/main" id="{BA215D33-5165-4C34-9B8D-871AE61B9B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8801" y="148841"/>
            <a:ext cx="2190907" cy="411481"/>
          </a:xfrm>
          <a:prstGeom prst="rect">
            <a:avLst/>
          </a:prstGeom>
        </p:spPr>
      </p:pic>
      <p:sp>
        <p:nvSpPr>
          <p:cNvPr id="2" name="Footer Placeholder 1">
            <a:extLst>
              <a:ext uri="{FF2B5EF4-FFF2-40B4-BE49-F238E27FC236}">
                <a16:creationId xmlns:a16="http://schemas.microsoft.com/office/drawing/2014/main" id="{38CBD235-8706-6B8E-2189-FB27534D20CA}"/>
              </a:ext>
            </a:extLst>
          </p:cNvPr>
          <p:cNvSpPr>
            <a:spLocks noGrp="1"/>
          </p:cNvSpPr>
          <p:nvPr>
            <p:ph type="ftr" sz="quarter" idx="3"/>
          </p:nvPr>
        </p:nvSpPr>
        <p:spPr>
          <a:xfrm>
            <a:off x="4038600" y="6504793"/>
            <a:ext cx="4114800" cy="365125"/>
          </a:xfrm>
          <a:prstGeom prst="rect">
            <a:avLst/>
          </a:prstGeom>
        </p:spPr>
        <p:txBody>
          <a:bodyPr vert="horz" lIns="91440" tIns="45720" rIns="91440" bIns="45720" rtlCol="0" anchor="ctr"/>
          <a:lstStyle>
            <a:lvl1pPr algn="ctr">
              <a:defRPr sz="1000">
                <a:solidFill>
                  <a:schemeClr val="tx1"/>
                </a:solidFill>
              </a:defRPr>
            </a:lvl1pPr>
          </a:lstStyle>
          <a:p>
            <a:pPr eaLnBrk="0" hangingPunct="0">
              <a:defRPr/>
            </a:pPr>
            <a:r>
              <a:rPr lang="en-US" b="0"/>
              <a:t>For use only with CPAs, attorneys and financial services professionals. Only for continuing education purposes</a:t>
            </a:r>
            <a:endParaRPr lang="en-US" sz="2400" b="0">
              <a:latin typeface="Calibri" panose="020F0502020204030204" pitchFamily="34" charset="0"/>
              <a:cs typeface="ＭＳ Ｐゴシック"/>
            </a:endParaRPr>
          </a:p>
        </p:txBody>
      </p:sp>
      <p:sp>
        <p:nvSpPr>
          <p:cNvPr id="5" name="Title Placeholder 4">
            <a:extLst>
              <a:ext uri="{FF2B5EF4-FFF2-40B4-BE49-F238E27FC236}">
                <a16:creationId xmlns:a16="http://schemas.microsoft.com/office/drawing/2014/main" id="{7B6D973C-5233-804E-12BF-38B11026B2AF}"/>
              </a:ext>
            </a:extLst>
          </p:cNvPr>
          <p:cNvSpPr>
            <a:spLocks noGrp="1"/>
          </p:cNvSpPr>
          <p:nvPr>
            <p:ph type="title"/>
          </p:nvPr>
        </p:nvSpPr>
        <p:spPr>
          <a:xfrm>
            <a:off x="945078" y="1188588"/>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6" name="Slide Number Placeholder 5">
            <a:extLst>
              <a:ext uri="{FF2B5EF4-FFF2-40B4-BE49-F238E27FC236}">
                <a16:creationId xmlns:a16="http://schemas.microsoft.com/office/drawing/2014/main" id="{809B3EC4-A2C6-599B-134A-9372CC81836D}"/>
              </a:ext>
            </a:extLst>
          </p:cNvPr>
          <p:cNvSpPr>
            <a:spLocks noGrp="1"/>
          </p:cNvSpPr>
          <p:nvPr>
            <p:ph type="sldNum" sz="quarter" idx="4"/>
          </p:nvPr>
        </p:nvSpPr>
        <p:spPr>
          <a:xfrm>
            <a:off x="8610599" y="6481042"/>
            <a:ext cx="33241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spTree>
    <p:extLst>
      <p:ext uri="{BB962C8B-B14F-4D97-AF65-F5344CB8AC3E}">
        <p14:creationId xmlns:p14="http://schemas.microsoft.com/office/powerpoint/2010/main" val="1024951308"/>
      </p:ext>
    </p:extLst>
  </p:cSld>
  <p:clrMap bg1="lt1" tx1="dk1" bg2="lt2" tx2="dk2" accent1="accent1" accent2="accent2" accent3="accent3" accent4="accent4" accent5="accent5" accent6="accent6" hlink="hlink" folHlink="folHlink"/>
  <p:sldLayoutIdLst>
    <p:sldLayoutId id="2147483683" r:id="rId1"/>
  </p:sldLayoutIdLst>
  <p:transition>
    <p:fade/>
  </p:transition>
  <p:hf hdr="0" ftr="0" dt="0"/>
  <p:txStyles>
    <p:titleStyle>
      <a:lvl1pPr algn="ctr" rtl="0" eaLnBrk="0" fontAlgn="base" hangingPunct="0">
        <a:spcBef>
          <a:spcPct val="0"/>
        </a:spcBef>
        <a:spcAft>
          <a:spcPct val="0"/>
        </a:spcAft>
        <a:defRPr sz="3500" b="0">
          <a:solidFill>
            <a:schemeClr val="tx1"/>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3175" t="14556" r="11587" b="76184"/>
          <a:stretch/>
        </p:blipFill>
        <p:spPr>
          <a:xfrm>
            <a:off x="-19351" y="0"/>
            <a:ext cx="12291860" cy="682172"/>
          </a:xfrm>
          <a:prstGeom prst="rect">
            <a:avLst/>
          </a:prstGeom>
        </p:spPr>
      </p:pic>
      <p:pic>
        <p:nvPicPr>
          <p:cNvPr id="52" name="Picture 51">
            <a:extLst>
              <a:ext uri="{FF2B5EF4-FFF2-40B4-BE49-F238E27FC236}">
                <a16:creationId xmlns:a16="http://schemas.microsoft.com/office/drawing/2014/main" id="{284B919B-0744-4A17-AD68-0F100B0904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8801" y="148841"/>
            <a:ext cx="2190907" cy="411481"/>
          </a:xfrm>
          <a:prstGeom prst="rect">
            <a:avLst/>
          </a:prstGeom>
        </p:spPr>
      </p:pic>
      <p:sp>
        <p:nvSpPr>
          <p:cNvPr id="2" name="Footer Placeholder 1">
            <a:extLst>
              <a:ext uri="{FF2B5EF4-FFF2-40B4-BE49-F238E27FC236}">
                <a16:creationId xmlns:a16="http://schemas.microsoft.com/office/drawing/2014/main" id="{0BD80F97-766A-0745-B2FF-39F3403286AD}"/>
              </a:ext>
            </a:extLst>
          </p:cNvPr>
          <p:cNvSpPr>
            <a:spLocks noGrp="1"/>
          </p:cNvSpPr>
          <p:nvPr>
            <p:ph type="ftr" sz="quarter" idx="3"/>
          </p:nvPr>
        </p:nvSpPr>
        <p:spPr>
          <a:xfrm>
            <a:off x="2926080" y="6473226"/>
            <a:ext cx="5227320" cy="365125"/>
          </a:xfrm>
          <a:prstGeom prst="rect">
            <a:avLst/>
          </a:prstGeom>
        </p:spPr>
        <p:txBody>
          <a:bodyPr vert="horz" lIns="91440" tIns="45720" rIns="91440" bIns="45720" rtlCol="0" anchor="ctr"/>
          <a:lstStyle>
            <a:lvl1pPr algn="ctr">
              <a:defRPr sz="1000">
                <a:solidFill>
                  <a:schemeClr val="tx1"/>
                </a:solidFill>
              </a:defRPr>
            </a:lvl1pPr>
          </a:lstStyle>
          <a:p>
            <a:pPr eaLnBrk="0" hangingPunct="0">
              <a:defRPr/>
            </a:pPr>
            <a:r>
              <a:rPr lang="en-US" b="0"/>
              <a:t>For use only with CPAs, attorneys and financial services professionals. Only for continuing education purposes</a:t>
            </a:r>
            <a:endParaRPr lang="en-US" sz="2400" b="0">
              <a:latin typeface="Calibri" panose="020F0502020204030204" pitchFamily="34" charset="0"/>
              <a:cs typeface="ＭＳ Ｐゴシック"/>
            </a:endParaRPr>
          </a:p>
        </p:txBody>
      </p:sp>
      <p:sp>
        <p:nvSpPr>
          <p:cNvPr id="4" name="Title Placeholder 3">
            <a:extLst>
              <a:ext uri="{FF2B5EF4-FFF2-40B4-BE49-F238E27FC236}">
                <a16:creationId xmlns:a16="http://schemas.microsoft.com/office/drawing/2014/main" id="{55BCEE9A-EAED-850F-9332-2FFD26DD20A1}"/>
              </a:ext>
            </a:extLst>
          </p:cNvPr>
          <p:cNvSpPr>
            <a:spLocks noGrp="1"/>
          </p:cNvSpPr>
          <p:nvPr>
            <p:ph type="title"/>
          </p:nvPr>
        </p:nvSpPr>
        <p:spPr>
          <a:xfrm>
            <a:off x="838200" y="1074717"/>
            <a:ext cx="10515600" cy="615971"/>
          </a:xfrm>
          <a:prstGeom prst="rect">
            <a:avLst/>
          </a:prstGeom>
        </p:spPr>
        <p:txBody>
          <a:bodyPr vert="horz" lIns="0" tIns="0" rIns="0" bIns="0" rtlCol="0" anchor="t">
            <a:normAutofit/>
          </a:bodyPr>
          <a:lstStyle/>
          <a:p>
            <a:r>
              <a:rPr kumimoji="0" lang="en-US" sz="3500" b="0"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Click to edit Master title style</a:t>
            </a:r>
            <a:endParaRPr lang="en-US"/>
          </a:p>
        </p:txBody>
      </p:sp>
      <p:sp>
        <p:nvSpPr>
          <p:cNvPr id="5" name="Slide Number Placeholder 5">
            <a:extLst>
              <a:ext uri="{FF2B5EF4-FFF2-40B4-BE49-F238E27FC236}">
                <a16:creationId xmlns:a16="http://schemas.microsoft.com/office/drawing/2014/main" id="{6B0F2E1D-1B67-441E-5339-E9290AFE5A89}"/>
              </a:ext>
            </a:extLst>
          </p:cNvPr>
          <p:cNvSpPr>
            <a:spLocks noGrp="1"/>
          </p:cNvSpPr>
          <p:nvPr>
            <p:ph type="sldNum" sz="quarter" idx="4"/>
          </p:nvPr>
        </p:nvSpPr>
        <p:spPr>
          <a:xfrm>
            <a:off x="8610599" y="6481042"/>
            <a:ext cx="33241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spTree>
    <p:extLst>
      <p:ext uri="{BB962C8B-B14F-4D97-AF65-F5344CB8AC3E}">
        <p14:creationId xmlns:p14="http://schemas.microsoft.com/office/powerpoint/2010/main" val="33255569"/>
      </p:ext>
    </p:extLst>
  </p:cSld>
  <p:clrMap bg1="lt1" tx1="dk1" bg2="lt2" tx2="dk2" accent1="accent1" accent2="accent2" accent3="accent3" accent4="accent4" accent5="accent5" accent6="accent6" hlink="hlink" folHlink="folHlink"/>
  <p:sldLayoutIdLst>
    <p:sldLayoutId id="2147483684" r:id="rId1"/>
  </p:sldLayoutIdLst>
  <p:transition>
    <p:fade/>
  </p:transition>
  <p:hf hdr="0" ftr="0" dt="0"/>
  <p:txStyles>
    <p:titleStyle>
      <a:lvl1pPr algn="ctr"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000">
          <a:solidFill>
            <a:schemeClr val="tx1"/>
          </a:solidFill>
          <a:latin typeface="+mn-lt"/>
        </a:defRPr>
      </a:lvl2pPr>
      <a:lvl3pPr marL="1143000" indent="-228600" algn="l" rtl="0" eaLnBrk="0" fontAlgn="base" hangingPunct="0">
        <a:spcBef>
          <a:spcPct val="50000"/>
        </a:spcBef>
        <a:spcAft>
          <a:spcPct val="0"/>
        </a:spcAft>
        <a:buChar char="•"/>
        <a:defRPr>
          <a:solidFill>
            <a:schemeClr val="tx1"/>
          </a:solidFill>
          <a:latin typeface="+mn-lt"/>
        </a:defRPr>
      </a:lvl3pPr>
      <a:lvl4pPr marL="1600200" indent="-228600" algn="l" rtl="0" eaLnBrk="0" fontAlgn="base" hangingPunct="0">
        <a:spcBef>
          <a:spcPct val="50000"/>
        </a:spcBef>
        <a:spcAft>
          <a:spcPct val="0"/>
        </a:spcAft>
        <a:buChar char="–"/>
        <a:defRPr sz="16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FCCD15-03DD-1E86-A64F-365481378DB7}"/>
              </a:ext>
            </a:extLst>
          </p:cNvPr>
          <p:cNvSpPr>
            <a:spLocks noGrp="1"/>
          </p:cNvSpPr>
          <p:nvPr>
            <p:ph type="title"/>
          </p:nvPr>
        </p:nvSpPr>
        <p:spPr>
          <a:xfrm>
            <a:off x="852574" y="948780"/>
            <a:ext cx="10515600" cy="958776"/>
          </a:xfrm>
          <a:prstGeom prst="rect">
            <a:avLst/>
          </a:prstGeom>
        </p:spPr>
        <p:txBody>
          <a:bodyPr vert="horz" lIns="0" tIns="0" rIns="0" bIns="0" rtlCol="0" anchor="t">
            <a:normAutofit/>
          </a:bodyPr>
          <a:lstStyle/>
          <a:p>
            <a:r>
              <a:rPr lang="en-US"/>
              <a:t>Click to edit Master title style</a:t>
            </a:r>
          </a:p>
        </p:txBody>
      </p:sp>
      <p:sp>
        <p:nvSpPr>
          <p:cNvPr id="5" name="Footer Placeholder 4">
            <a:extLst>
              <a:ext uri="{FF2B5EF4-FFF2-40B4-BE49-F238E27FC236}">
                <a16:creationId xmlns:a16="http://schemas.microsoft.com/office/drawing/2014/main" id="{75F9F2C7-992B-9369-FCB2-EBB11BE540E5}"/>
              </a:ext>
            </a:extLst>
          </p:cNvPr>
          <p:cNvSpPr>
            <a:spLocks noGrp="1"/>
          </p:cNvSpPr>
          <p:nvPr>
            <p:ph type="ftr" sz="quarter" idx="3"/>
          </p:nvPr>
        </p:nvSpPr>
        <p:spPr>
          <a:xfrm>
            <a:off x="3200398" y="6469844"/>
            <a:ext cx="5410201" cy="365125"/>
          </a:xfrm>
          <a:prstGeom prst="rect">
            <a:avLst/>
          </a:prstGeom>
        </p:spPr>
        <p:txBody>
          <a:bodyPr vert="horz" lIns="91440" tIns="45720" rIns="91440" bIns="45720" rtlCol="0" anchor="ctr"/>
          <a:lstStyle>
            <a:lvl1pPr algn="ctr">
              <a:defRPr sz="1200">
                <a:solidFill>
                  <a:schemeClr val="tx1"/>
                </a:solidFill>
              </a:defRPr>
            </a:lvl1pPr>
          </a:lstStyle>
          <a:p>
            <a:pPr eaLnBrk="0" hangingPunct="0">
              <a:defRPr/>
            </a:pPr>
            <a:r>
              <a:rPr lang="en-US" b="0"/>
              <a:t>For use only with CPAs, attorneys and financial services professionals. Only for continuing education purposes</a:t>
            </a:r>
            <a:endParaRPr lang="en-US" sz="3600" b="0">
              <a:latin typeface="Calibri" panose="020F0502020204030204" pitchFamily="34" charset="0"/>
              <a:cs typeface="ＭＳ Ｐゴシック"/>
            </a:endParaRPr>
          </a:p>
        </p:txBody>
      </p:sp>
      <p:sp>
        <p:nvSpPr>
          <p:cNvPr id="6" name="Slide Number Placeholder 5">
            <a:extLst>
              <a:ext uri="{FF2B5EF4-FFF2-40B4-BE49-F238E27FC236}">
                <a16:creationId xmlns:a16="http://schemas.microsoft.com/office/drawing/2014/main" id="{F3E678C8-93A8-03B9-5AC5-5E7151AAD47A}"/>
              </a:ext>
            </a:extLst>
          </p:cNvPr>
          <p:cNvSpPr>
            <a:spLocks noGrp="1"/>
          </p:cNvSpPr>
          <p:nvPr>
            <p:ph type="sldNum" sz="quarter" idx="4"/>
          </p:nvPr>
        </p:nvSpPr>
        <p:spPr>
          <a:xfrm>
            <a:off x="8610599" y="6481042"/>
            <a:ext cx="33241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lang="en-US"/>
          </a:p>
        </p:txBody>
      </p:sp>
      <p:pic>
        <p:nvPicPr>
          <p:cNvPr id="7" name="Picture 6">
            <a:extLst>
              <a:ext uri="{FF2B5EF4-FFF2-40B4-BE49-F238E27FC236}">
                <a16:creationId xmlns:a16="http://schemas.microsoft.com/office/drawing/2014/main" id="{2A0F9E82-168E-0BC7-E12C-A74AB06C9A0B}"/>
              </a:ext>
            </a:extLst>
          </p:cNvPr>
          <p:cNvPicPr>
            <a:picLocks noChangeAspect="1"/>
          </p:cNvPicPr>
          <p:nvPr userDrawn="1"/>
        </p:nvPicPr>
        <p:blipFill>
          <a:blip r:embed="rId3">
            <a:extLst>
              <a:ext uri="{28A0092B-C50C-407E-A947-70E740481C1C}">
                <a14:useLocalDpi xmlns:a14="http://schemas.microsoft.com/office/drawing/2010/main" val="0"/>
              </a:ext>
            </a:extLst>
          </a:blip>
          <a:srcRect t="30013" b="30013"/>
          <a:stretch/>
        </p:blipFill>
        <p:spPr>
          <a:xfrm>
            <a:off x="-19351" y="0"/>
            <a:ext cx="12291860" cy="682172"/>
          </a:xfrm>
          <a:prstGeom prst="rect">
            <a:avLst/>
          </a:prstGeom>
        </p:spPr>
      </p:pic>
      <p:pic>
        <p:nvPicPr>
          <p:cNvPr id="8" name="Picture 7">
            <a:extLst>
              <a:ext uri="{FF2B5EF4-FFF2-40B4-BE49-F238E27FC236}">
                <a16:creationId xmlns:a16="http://schemas.microsoft.com/office/drawing/2014/main" id="{C5263A9D-1FD5-10B8-B92C-A724DF0F41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48801" y="148841"/>
            <a:ext cx="2190907" cy="411481"/>
          </a:xfrm>
          <a:prstGeom prst="rect">
            <a:avLst/>
          </a:prstGeom>
        </p:spPr>
      </p:pic>
    </p:spTree>
    <p:extLst>
      <p:ext uri="{BB962C8B-B14F-4D97-AF65-F5344CB8AC3E}">
        <p14:creationId xmlns:p14="http://schemas.microsoft.com/office/powerpoint/2010/main" val="3904116164"/>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lnSpc>
          <a:spcPct val="90000"/>
        </a:lnSpc>
        <a:spcBef>
          <a:spcPct val="0"/>
        </a:spcBef>
        <a:buNone/>
        <a:defRPr sz="35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tiff"/><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tiff"/><Relationship Id="rId17" Type="http://schemas.openxmlformats.org/officeDocument/2006/relationships/image" Target="../media/image25.jpeg"/><Relationship Id="rId2" Type="http://schemas.openxmlformats.org/officeDocument/2006/relationships/notesSlide" Target="../notesSlides/notesSlide3.xml"/><Relationship Id="rId16"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jpeg"/><Relationship Id="rId15" Type="http://schemas.openxmlformats.org/officeDocument/2006/relationships/image" Target="../media/image23.tiff"/><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nvSpPr>
        <p:spPr bwMode="auto">
          <a:xfrm>
            <a:off x="-251330" y="-81280"/>
            <a:ext cx="12661044" cy="6939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Calibri" panose="020F0502020204030204" pitchFamily="34" charset="0"/>
            </a:endParaRPr>
          </a:p>
        </p:txBody>
      </p:sp>
      <p:pic>
        <p:nvPicPr>
          <p:cNvPr id="11" name="Picture 10">
            <a:extLst>
              <a:ext uri="{FF2B5EF4-FFF2-40B4-BE49-F238E27FC236}">
                <a16:creationId xmlns:a16="http://schemas.microsoft.com/office/drawing/2014/main" id="{4A14EAFB-1798-F8E6-0727-3CA2583B3220}"/>
              </a:ext>
            </a:extLst>
          </p:cNvPr>
          <p:cNvPicPr>
            <a:picLocks noChangeAspect="1"/>
          </p:cNvPicPr>
          <p:nvPr/>
        </p:nvPicPr>
        <p:blipFill rotWithShape="1">
          <a:blip r:embed="rId3"/>
          <a:srcRect t="7960" b="10151"/>
          <a:stretch/>
        </p:blipFill>
        <p:spPr>
          <a:xfrm>
            <a:off x="-398409" y="944879"/>
            <a:ext cx="13112137" cy="5913121"/>
          </a:xfrm>
          <a:prstGeom prst="rect">
            <a:avLst/>
          </a:prstGeom>
        </p:spPr>
      </p:pic>
      <p:pic>
        <p:nvPicPr>
          <p:cNvPr id="6" name="Graphic 5" descr="Hartford Funds Logo&#10;Our benchmark is the investor®">
            <a:extLst>
              <a:ext uri="{FF2B5EF4-FFF2-40B4-BE49-F238E27FC236}">
                <a16:creationId xmlns:a16="http://schemas.microsoft.com/office/drawing/2014/main" id="{F6721837-88CB-AB1B-1EDA-12610C036C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34944" y="280032"/>
            <a:ext cx="2044699" cy="384048"/>
          </a:xfrm>
          <a:prstGeom prst="rect">
            <a:avLst/>
          </a:prstGeom>
        </p:spPr>
      </p:pic>
      <p:sp>
        <p:nvSpPr>
          <p:cNvPr id="4" name="Title 3">
            <a:extLst>
              <a:ext uri="{FF2B5EF4-FFF2-40B4-BE49-F238E27FC236}">
                <a16:creationId xmlns:a16="http://schemas.microsoft.com/office/drawing/2014/main" id="{413DB1DE-F80A-0758-A22C-5875A99C224F}"/>
              </a:ext>
            </a:extLst>
          </p:cNvPr>
          <p:cNvSpPr>
            <a:spLocks noGrp="1"/>
          </p:cNvSpPr>
          <p:nvPr>
            <p:ph type="title" idx="4294967295"/>
          </p:nvPr>
        </p:nvSpPr>
        <p:spPr>
          <a:xfrm>
            <a:off x="890028" y="2718117"/>
            <a:ext cx="4175958" cy="2692083"/>
          </a:xfrm>
          <a:prstGeom prst="rect">
            <a:avLst/>
          </a:prstGeom>
        </p:spPr>
        <p:txBody>
          <a:bodyPr>
            <a:normAutofit/>
          </a:bodyPr>
          <a:lstStyle/>
          <a:p>
            <a:pPr algn="l" rtl="0" fontAlgn="base"/>
            <a:r>
              <a:rPr lang="en-US" sz="4400" b="1" kern="1200">
                <a:solidFill>
                  <a:srgbClr val="FFFFFF"/>
                </a:solidFill>
                <a:effectLst/>
                <a:latin typeface="Arial Narrow" panose="020B0606020202030204" pitchFamily="34" charset="0"/>
                <a:ea typeface="+mn-ea"/>
                <a:cs typeface="Calibri" panose="020F0502020204030204" pitchFamily="34" charset="0"/>
              </a:rPr>
              <a:t>The Election and Your Portfolio</a:t>
            </a:r>
            <a:endParaRPr lang="en-US">
              <a:effectLst/>
            </a:endParaRPr>
          </a:p>
        </p:txBody>
      </p:sp>
      <p:sp>
        <p:nvSpPr>
          <p:cNvPr id="8" name="Title 3">
            <a:extLst>
              <a:ext uri="{FF2B5EF4-FFF2-40B4-BE49-F238E27FC236}">
                <a16:creationId xmlns:a16="http://schemas.microsoft.com/office/drawing/2014/main" id="{AB3AA804-F1CD-BA2D-6BD9-F21382441E6E}"/>
              </a:ext>
            </a:extLst>
          </p:cNvPr>
          <p:cNvSpPr txBox="1">
            <a:spLocks/>
          </p:cNvSpPr>
          <p:nvPr/>
        </p:nvSpPr>
        <p:spPr>
          <a:xfrm>
            <a:off x="742949" y="3972877"/>
            <a:ext cx="4987289" cy="1940243"/>
          </a:xfrm>
          <a:prstGeom prst="rect">
            <a:avLst/>
          </a:prstGeom>
        </p:spPr>
        <p:txBody>
          <a:bodyPr vert="horz" lIns="91440" tIns="45720" rIns="91440" bIns="45720" rtlCol="0" anchor="t">
            <a:normAutofit fontScale="97500"/>
          </a:bodyPr>
          <a:lstStyle>
            <a:lvl1pPr algn="ctr"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l"/>
            <a:endParaRPr lang="en-US" b="0" kern="0">
              <a:latin typeface="Calibri" panose="020F0502020204030204" pitchFamily="34" charset="0"/>
              <a:cs typeface="Calibri" panose="020F0502020204030204" pitchFamily="34" charset="0"/>
            </a:endParaRPr>
          </a:p>
        </p:txBody>
      </p:sp>
      <p:sp>
        <p:nvSpPr>
          <p:cNvPr id="2" name="Rectangle 24">
            <a:extLst>
              <a:ext uri="{FF2B5EF4-FFF2-40B4-BE49-F238E27FC236}">
                <a16:creationId xmlns:a16="http://schemas.microsoft.com/office/drawing/2014/main" id="{13D1FD5B-9A00-2682-21AC-F5A445A13370}"/>
              </a:ext>
            </a:extLst>
          </p:cNvPr>
          <p:cNvSpPr>
            <a:spLocks noChangeArrowheads="1"/>
          </p:cNvSpPr>
          <p:nvPr/>
        </p:nvSpPr>
        <p:spPr bwMode="auto">
          <a:xfrm>
            <a:off x="3093194" y="6556286"/>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i="1">
                <a:solidFill>
                  <a:schemeClr val="bg1"/>
                </a:solidFill>
                <a:latin typeface="Calibri" panose="020F0502020204030204" pitchFamily="34" charset="0"/>
                <a:cs typeface="ＭＳ Ｐゴシック"/>
              </a:rPr>
              <a:t>© 2024 by Hartford Funds</a:t>
            </a:r>
            <a:endParaRPr lang="en-US" sz="800" b="0">
              <a:solidFill>
                <a:schemeClr val="bg1"/>
              </a:solidFill>
              <a:latin typeface="Calibri" panose="020F0502020204030204" pitchFamily="34" charset="0"/>
              <a:cs typeface="ＭＳ Ｐゴシック"/>
            </a:endParaRPr>
          </a:p>
        </p:txBody>
      </p:sp>
    </p:spTree>
    <p:extLst>
      <p:ext uri="{BB962C8B-B14F-4D97-AF65-F5344CB8AC3E}">
        <p14:creationId xmlns:p14="http://schemas.microsoft.com/office/powerpoint/2010/main" val="9083127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03BE-3DB9-89CD-C459-F470AB2D27CC}"/>
              </a:ext>
            </a:extLst>
          </p:cNvPr>
          <p:cNvSpPr>
            <a:spLocks noGrp="1"/>
          </p:cNvSpPr>
          <p:nvPr>
            <p:ph type="title"/>
          </p:nvPr>
        </p:nvSpPr>
        <p:spPr>
          <a:xfrm>
            <a:off x="852574" y="1182494"/>
            <a:ext cx="10515600" cy="958776"/>
          </a:xfrm>
        </p:spPr>
        <p:txBody>
          <a:bodyPr>
            <a:normAutofit/>
          </a:bodyPr>
          <a:lstStyle/>
          <a:p>
            <a:r>
              <a:rPr lang="en-US" sz="3600"/>
              <a:t>The White House and Your House</a:t>
            </a:r>
          </a:p>
        </p:txBody>
      </p:sp>
      <p:sp>
        <p:nvSpPr>
          <p:cNvPr id="6" name="TextBox 5">
            <a:extLst>
              <a:ext uri="{FF2B5EF4-FFF2-40B4-BE49-F238E27FC236}">
                <a16:creationId xmlns:a16="http://schemas.microsoft.com/office/drawing/2014/main" id="{736D8291-78F4-3FDB-B8DB-5DCE34B5B30E}"/>
              </a:ext>
            </a:extLst>
          </p:cNvPr>
          <p:cNvSpPr txBox="1"/>
          <p:nvPr/>
        </p:nvSpPr>
        <p:spPr>
          <a:xfrm>
            <a:off x="6858001" y="2037546"/>
            <a:ext cx="3717470" cy="954107"/>
          </a:xfrm>
          <a:prstGeom prst="rect">
            <a:avLst/>
          </a:prstGeom>
          <a:noFill/>
        </p:spPr>
        <p:txBody>
          <a:bodyPr wrap="square">
            <a:spAutoFit/>
          </a:bodyPr>
          <a:lstStyle/>
          <a:p>
            <a:pPr algn="ctr"/>
            <a:r>
              <a:rPr lang="en-US" sz="2800" b="0" i="0" u="none" strike="noStrike" baseline="0">
                <a:latin typeface="+mn-lt"/>
              </a:rPr>
              <a:t>Your Priorities:</a:t>
            </a:r>
          </a:p>
          <a:p>
            <a:pPr algn="ctr"/>
            <a:r>
              <a:rPr lang="en-US" sz="2800" b="0" i="0" u="none" strike="noStrike" baseline="0">
                <a:latin typeface="+mn-lt"/>
              </a:rPr>
              <a:t>The Next </a:t>
            </a:r>
            <a:r>
              <a:rPr lang="en-US" sz="2800" b="1" i="0" u="none" strike="noStrike" baseline="0">
                <a:latin typeface="+mn-lt"/>
              </a:rPr>
              <a:t>40 Years</a:t>
            </a:r>
            <a:endParaRPr lang="en-US" sz="2800">
              <a:latin typeface="+mn-lt"/>
            </a:endParaRPr>
          </a:p>
        </p:txBody>
      </p:sp>
      <p:sp>
        <p:nvSpPr>
          <p:cNvPr id="7" name="TextBox 6">
            <a:extLst>
              <a:ext uri="{FF2B5EF4-FFF2-40B4-BE49-F238E27FC236}">
                <a16:creationId xmlns:a16="http://schemas.microsoft.com/office/drawing/2014/main" id="{9A3D706C-229C-22AB-CFCE-2AE64D4A940D}"/>
              </a:ext>
            </a:extLst>
          </p:cNvPr>
          <p:cNvSpPr txBox="1"/>
          <p:nvPr/>
        </p:nvSpPr>
        <p:spPr>
          <a:xfrm>
            <a:off x="1309686" y="2057570"/>
            <a:ext cx="4685762" cy="954107"/>
          </a:xfrm>
          <a:prstGeom prst="rect">
            <a:avLst/>
          </a:prstGeom>
          <a:noFill/>
        </p:spPr>
        <p:txBody>
          <a:bodyPr wrap="square" rtlCol="0">
            <a:spAutoFit/>
          </a:bodyPr>
          <a:lstStyle/>
          <a:p>
            <a:pPr algn="ctr"/>
            <a:r>
              <a:rPr lang="en-US" sz="2800" b="0" i="0" u="none" strike="noStrike" baseline="0">
                <a:latin typeface="+mn-lt"/>
              </a:rPr>
              <a:t>Presidential Priorities:</a:t>
            </a:r>
          </a:p>
          <a:p>
            <a:pPr algn="ctr"/>
            <a:r>
              <a:rPr lang="en-US" sz="2800" b="0" i="0" u="none" strike="noStrike" baseline="0">
                <a:latin typeface="+mn-lt"/>
              </a:rPr>
              <a:t>The Next </a:t>
            </a:r>
            <a:r>
              <a:rPr lang="en-US" sz="2800" b="1" i="0" u="none" strike="noStrike" baseline="0">
                <a:latin typeface="+mn-lt"/>
              </a:rPr>
              <a:t>4 Years</a:t>
            </a:r>
            <a:endParaRPr lang="en-US" sz="2800">
              <a:latin typeface="+mn-lt"/>
            </a:endParaRPr>
          </a:p>
        </p:txBody>
      </p:sp>
      <p:pic>
        <p:nvPicPr>
          <p:cNvPr id="3" name="Picture 2" descr="white house">
            <a:extLst>
              <a:ext uri="{FF2B5EF4-FFF2-40B4-BE49-F238E27FC236}">
                <a16:creationId xmlns:a16="http://schemas.microsoft.com/office/drawing/2014/main" id="{25CEF656-8EF2-B4B9-C1F5-0E4A0FCF94B8}"/>
              </a:ext>
            </a:extLst>
          </p:cNvPr>
          <p:cNvPicPr>
            <a:picLocks noChangeAspect="1"/>
          </p:cNvPicPr>
          <p:nvPr/>
        </p:nvPicPr>
        <p:blipFill>
          <a:blip r:embed="rId3"/>
          <a:stretch>
            <a:fillRect/>
          </a:stretch>
        </p:blipFill>
        <p:spPr>
          <a:xfrm>
            <a:off x="1714500" y="3241145"/>
            <a:ext cx="3732622" cy="2488415"/>
          </a:xfrm>
          <a:prstGeom prst="rect">
            <a:avLst/>
          </a:prstGeom>
        </p:spPr>
      </p:pic>
      <p:pic>
        <p:nvPicPr>
          <p:cNvPr id="5" name="Picture 4" descr="A group of people sitting around a table in a yard&#10;&#10;Description automatically generated">
            <a:extLst>
              <a:ext uri="{FF2B5EF4-FFF2-40B4-BE49-F238E27FC236}">
                <a16:creationId xmlns:a16="http://schemas.microsoft.com/office/drawing/2014/main" id="{2D99135A-D947-6F02-133A-3E81E216A6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24" r="6707"/>
          <a:stretch/>
        </p:blipFill>
        <p:spPr>
          <a:xfrm>
            <a:off x="6757035" y="3237569"/>
            <a:ext cx="3750494" cy="2491991"/>
          </a:xfrm>
          <a:prstGeom prst="rect">
            <a:avLst/>
          </a:prstGeom>
        </p:spPr>
      </p:pic>
      <p:sp>
        <p:nvSpPr>
          <p:cNvPr id="8" name="Slide Number Placeholder 7">
            <a:extLst>
              <a:ext uri="{FF2B5EF4-FFF2-40B4-BE49-F238E27FC236}">
                <a16:creationId xmlns:a16="http://schemas.microsoft.com/office/drawing/2014/main" id="{C69F3190-C9A6-A970-5590-0257E0045211}"/>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lang="en-US"/>
          </a:p>
        </p:txBody>
      </p:sp>
    </p:spTree>
    <p:extLst>
      <p:ext uri="{BB962C8B-B14F-4D97-AF65-F5344CB8AC3E}">
        <p14:creationId xmlns:p14="http://schemas.microsoft.com/office/powerpoint/2010/main" val="2189723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0571" y="5150716"/>
            <a:ext cx="11059886" cy="1369606"/>
          </a:xfrm>
          <a:prstGeom prst="rect">
            <a:avLst/>
          </a:prstGeom>
        </p:spPr>
        <p:txBody>
          <a:bodyPr wrap="square">
            <a:spAutoFit/>
          </a:bodyPr>
          <a:lstStyle/>
          <a:p>
            <a:pPr>
              <a:spcAft>
                <a:spcPts val="600"/>
              </a:spcAft>
            </a:pPr>
            <a:r>
              <a:rPr lang="en-US" sz="900" b="0">
                <a:latin typeface="Calibri" panose="020F0502020204030204" pitchFamily="34" charset="0"/>
              </a:rPr>
              <a:t>S&amp;P 500 Index is a market capitalization-weighted price index composed of 500 widely held common stocks. Indices are unmanaged and not available for direct investment.</a:t>
            </a:r>
          </a:p>
          <a:p>
            <a:pPr>
              <a:spcAft>
                <a:spcPts val="600"/>
              </a:spcAft>
            </a:pPr>
            <a:r>
              <a:rPr lang="en-US" sz="900">
                <a:latin typeface="Calibri" panose="020F0502020204030204" pitchFamily="34" charset="0"/>
              </a:rPr>
              <a:t>Important Risks: </a:t>
            </a:r>
            <a:r>
              <a:rPr lang="en-US" sz="900" b="0">
                <a:latin typeface="Calibri" panose="020F0502020204030204" pitchFamily="34" charset="0"/>
              </a:rPr>
              <a:t>Investing involves risk, including the possible loss of principal. </a:t>
            </a:r>
          </a:p>
          <a:p>
            <a:pPr>
              <a:spcAft>
                <a:spcPts val="600"/>
              </a:spcAft>
            </a:pPr>
            <a:r>
              <a:rPr lang="en-US" sz="900" b="0">
                <a:latin typeface="Calibri" panose="020F0502020204030204" pitchFamily="34" charset="0"/>
              </a:rPr>
              <a:t>JT Taylor is affiliated with </a:t>
            </a:r>
            <a:r>
              <a:rPr lang="en-US" sz="900" b="0" err="1">
                <a:latin typeface="Calibri" panose="020F0502020204030204" pitchFamily="34" charset="0"/>
              </a:rPr>
              <a:t>Hedgeye</a:t>
            </a:r>
            <a:r>
              <a:rPr lang="en-US" sz="900" b="0">
                <a:latin typeface="Calibri" panose="020F0502020204030204" pitchFamily="34" charset="0"/>
              </a:rPr>
              <a:t> Potomac Research. </a:t>
            </a:r>
            <a:r>
              <a:rPr lang="en-US" sz="900" b="0" err="1">
                <a:latin typeface="Calibri" panose="020F0502020204030204" pitchFamily="34" charset="0"/>
              </a:rPr>
              <a:t>Hedgeye</a:t>
            </a:r>
            <a:r>
              <a:rPr lang="en-US" sz="900" b="0">
                <a:latin typeface="Calibri" panose="020F0502020204030204" pitchFamily="34" charset="0"/>
              </a:rPr>
              <a:t> Potomac Research is not an affiliate or subsidiary of Hartford Funds.</a:t>
            </a:r>
          </a:p>
          <a:p>
            <a:pPr>
              <a:spcAft>
                <a:spcPts val="600"/>
              </a:spcAft>
            </a:pPr>
            <a:r>
              <a:rPr lang="en-US" sz="900" b="0">
                <a:latin typeface="Calibri" panose="020F0502020204030204" pitchFamily="34" charset="0"/>
              </a:rPr>
              <a:t>This information should not be considered investment advice or a recommendation to buy/sell any security. In addition, it does not take into account the specific investment objectives, tax, and financial condition of any specific person. This information has been prepared from sources believed reliable, but the accuracy and completeness of the information cannot be guaranteed. This material and/or its contents are current at the time of writing and are subject to change without notice.</a:t>
            </a:r>
          </a:p>
          <a:p>
            <a:pPr>
              <a:spcAft>
                <a:spcPts val="600"/>
              </a:spcAft>
            </a:pPr>
            <a:r>
              <a:rPr lang="en-US" sz="900" b="0">
                <a:latin typeface="Calibri" panose="020F0502020204030204" pitchFamily="34" charset="0"/>
              </a:rPr>
              <a:t>Hartford Funds Distributors, LLC, Member FINRA.   SEM_Politics_0524   </a:t>
            </a:r>
            <a:r>
              <a:rPr lang="en-US" sz="900" b="0" i="0">
                <a:solidFill>
                  <a:srgbClr val="212529"/>
                </a:solidFill>
                <a:effectLst/>
                <a:latin typeface="-apple-system"/>
              </a:rPr>
              <a:t>3573258</a:t>
            </a:r>
            <a:r>
              <a:rPr lang="en-US" sz="900" b="0">
                <a:latin typeface="Calibri" panose="020F0502020204030204" pitchFamily="34" charset="0"/>
              </a:rPr>
              <a:t> / 3552334 V / 3552359 V</a:t>
            </a:r>
            <a:endParaRPr lang="en-US" sz="1200">
              <a:latin typeface="Calibri" panose="020F0502020204030204" pitchFamily="34" charset="0"/>
            </a:endParaRPr>
          </a:p>
        </p:txBody>
      </p:sp>
      <p:sp>
        <p:nvSpPr>
          <p:cNvPr id="3" name="Title 1">
            <a:extLst>
              <a:ext uri="{FF2B5EF4-FFF2-40B4-BE49-F238E27FC236}">
                <a16:creationId xmlns:a16="http://schemas.microsoft.com/office/drawing/2014/main" id="{77B825F7-2554-73D6-7723-4B82D139EB17}"/>
              </a:ext>
            </a:extLst>
          </p:cNvPr>
          <p:cNvSpPr>
            <a:spLocks noGrp="1"/>
          </p:cNvSpPr>
          <p:nvPr>
            <p:ph type="title"/>
          </p:nvPr>
        </p:nvSpPr>
        <p:spPr>
          <a:xfrm>
            <a:off x="656771" y="1581215"/>
            <a:ext cx="2347826" cy="617130"/>
          </a:xfrm>
        </p:spPr>
        <p:txBody>
          <a:bodyPr/>
          <a:lstStyle/>
          <a:p>
            <a:pPr algn="l"/>
            <a:r>
              <a:rPr lang="en-US"/>
              <a:t>Next Steps</a:t>
            </a:r>
          </a:p>
        </p:txBody>
      </p:sp>
      <p:sp>
        <p:nvSpPr>
          <p:cNvPr id="7" name="TextBox 6">
            <a:extLst>
              <a:ext uri="{FF2B5EF4-FFF2-40B4-BE49-F238E27FC236}">
                <a16:creationId xmlns:a16="http://schemas.microsoft.com/office/drawing/2014/main" id="{249A10C6-CA03-2B74-F284-1592A8EA2265}"/>
              </a:ext>
            </a:extLst>
          </p:cNvPr>
          <p:cNvSpPr txBox="1"/>
          <p:nvPr/>
        </p:nvSpPr>
        <p:spPr>
          <a:xfrm>
            <a:off x="580571" y="2308860"/>
            <a:ext cx="6094767" cy="3123932"/>
          </a:xfrm>
          <a:prstGeom prst="rect">
            <a:avLst/>
          </a:prstGeom>
          <a:noFill/>
        </p:spPr>
        <p:txBody>
          <a:bodyPr wrap="square" rtlCol="0">
            <a:spAutoFit/>
          </a:bodyPr>
          <a:lstStyle/>
          <a:p>
            <a:pPr marL="342900" indent="-342900">
              <a:spcAft>
                <a:spcPts val="600"/>
              </a:spcAft>
              <a:buFont typeface="+mj-lt"/>
              <a:buAutoNum type="arabicPeriod"/>
            </a:pPr>
            <a:r>
              <a:rPr lang="en-US" sz="2400" b="0">
                <a:latin typeface="+mn-lt"/>
              </a:rPr>
              <a:t>Get election insights at our Politics Resource Center: hartfordfunds.com/politics</a:t>
            </a:r>
          </a:p>
          <a:p>
            <a:pPr marL="342900" indent="-342900">
              <a:buFont typeface="+mj-lt"/>
              <a:buAutoNum type="arabicPeriod"/>
            </a:pPr>
            <a:r>
              <a:rPr lang="en-US" sz="2400" b="0">
                <a:latin typeface="+mn-lt"/>
              </a:rPr>
              <a:t>Remember: A financial professional can help you build a portfolio that’s right for you regardless of what’s happening in Washington, D.C. </a:t>
            </a:r>
          </a:p>
          <a:p>
            <a:endParaRPr lang="en-US" sz="2400" b="0">
              <a:latin typeface="+mn-lt"/>
            </a:endParaRPr>
          </a:p>
          <a:p>
            <a:pPr marL="342900" indent="-342900">
              <a:buFont typeface="+mj-lt"/>
              <a:buAutoNum type="arabicPeriod"/>
            </a:pPr>
            <a:endParaRPr lang="en-US" sz="2400" b="0">
              <a:latin typeface="+mn-lt"/>
            </a:endParaRPr>
          </a:p>
        </p:txBody>
      </p:sp>
      <p:pic>
        <p:nvPicPr>
          <p:cNvPr id="11" name="Picture 10" descr="A blue and white page with text&#10;&#10;Description automatically generated">
            <a:extLst>
              <a:ext uri="{FF2B5EF4-FFF2-40B4-BE49-F238E27FC236}">
                <a16:creationId xmlns:a16="http://schemas.microsoft.com/office/drawing/2014/main" id="{E5CD8137-753E-1E2C-254C-521C66368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247" y="1148694"/>
            <a:ext cx="4686210" cy="3621163"/>
          </a:xfrm>
          <a:prstGeom prst="rect">
            <a:avLst/>
          </a:prstGeom>
          <a:ln w="6350">
            <a:solidFill>
              <a:schemeClr val="tx1"/>
            </a:solidFill>
          </a:ln>
        </p:spPr>
      </p:pic>
      <p:sp>
        <p:nvSpPr>
          <p:cNvPr id="12" name="TextBox 11">
            <a:extLst>
              <a:ext uri="{FF2B5EF4-FFF2-40B4-BE49-F238E27FC236}">
                <a16:creationId xmlns:a16="http://schemas.microsoft.com/office/drawing/2014/main" id="{3546B586-DF3E-AC1F-9959-90B42F102C0B}"/>
              </a:ext>
            </a:extLst>
          </p:cNvPr>
          <p:cNvSpPr txBox="1"/>
          <p:nvPr/>
        </p:nvSpPr>
        <p:spPr>
          <a:xfrm>
            <a:off x="6858348" y="4806167"/>
            <a:ext cx="5578983" cy="276999"/>
          </a:xfrm>
          <a:prstGeom prst="rect">
            <a:avLst/>
          </a:prstGeom>
          <a:noFill/>
        </p:spPr>
        <p:txBody>
          <a:bodyPr wrap="square" rtlCol="0">
            <a:spAutoFit/>
          </a:bodyPr>
          <a:lstStyle/>
          <a:p>
            <a:r>
              <a:rPr lang="en-US" sz="1200" b="0">
                <a:latin typeface="Calibri" panose="020F0502020204030204" pitchFamily="34" charset="0"/>
                <a:cs typeface="Calibri" panose="020F0502020204030204" pitchFamily="34" charset="0"/>
              </a:rPr>
              <a:t>CCWP_059</a:t>
            </a:r>
            <a:endParaRPr lang="en-US" sz="120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485F224A-D8B3-9EAA-F268-93953357963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lang="en-US"/>
          </a:p>
        </p:txBody>
      </p:sp>
    </p:spTree>
    <p:extLst>
      <p:ext uri="{BB962C8B-B14F-4D97-AF65-F5344CB8AC3E}">
        <p14:creationId xmlns:p14="http://schemas.microsoft.com/office/powerpoint/2010/main" val="3227455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F97710-C45B-57FB-1615-331811AC10D0}"/>
              </a:ext>
            </a:extLst>
          </p:cNvPr>
          <p:cNvSpPr>
            <a:spLocks noGrp="1"/>
          </p:cNvSpPr>
          <p:nvPr>
            <p:ph type="title"/>
          </p:nvPr>
        </p:nvSpPr>
        <p:spPr/>
        <p:txBody>
          <a:bodyPr/>
          <a:lstStyle/>
          <a:p>
            <a:endParaRPr lang="en-US"/>
          </a:p>
        </p:txBody>
      </p:sp>
      <p:pic>
        <p:nvPicPr>
          <p:cNvPr id="6" name="Picture 5" descr="A close up of white text&#10;&#10;Description automatically generated">
            <a:extLst>
              <a:ext uri="{FF2B5EF4-FFF2-40B4-BE49-F238E27FC236}">
                <a16:creationId xmlns:a16="http://schemas.microsoft.com/office/drawing/2014/main" id="{537BA9D5-4A68-6787-AFE2-85C60DBF36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43" t="10276" r="12421"/>
          <a:stretch/>
        </p:blipFill>
        <p:spPr>
          <a:xfrm>
            <a:off x="-241708" y="674255"/>
            <a:ext cx="12433708" cy="6299422"/>
          </a:xfrm>
          <a:prstGeom prst="rect">
            <a:avLst/>
          </a:prstGeom>
        </p:spPr>
      </p:pic>
      <p:sp>
        <p:nvSpPr>
          <p:cNvPr id="7" name="Slide Number Placeholder 6">
            <a:extLst>
              <a:ext uri="{FF2B5EF4-FFF2-40B4-BE49-F238E27FC236}">
                <a16:creationId xmlns:a16="http://schemas.microsoft.com/office/drawing/2014/main" id="{443E8726-5BC9-A072-F473-77FF0BC0949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lang="en-US">
              <a:solidFill>
                <a:schemeClr val="bg1"/>
              </a:solidFill>
            </a:endParaRPr>
          </a:p>
        </p:txBody>
      </p:sp>
      <p:sp>
        <p:nvSpPr>
          <p:cNvPr id="2" name="Rectangle 24">
            <a:extLst>
              <a:ext uri="{FF2B5EF4-FFF2-40B4-BE49-F238E27FC236}">
                <a16:creationId xmlns:a16="http://schemas.microsoft.com/office/drawing/2014/main" id="{815B7EA4-9072-B65E-3793-E680E78E350C}"/>
              </a:ext>
            </a:extLst>
          </p:cNvPr>
          <p:cNvSpPr>
            <a:spLocks noChangeArrowheads="1"/>
          </p:cNvSpPr>
          <p:nvPr/>
        </p:nvSpPr>
        <p:spPr bwMode="auto">
          <a:xfrm>
            <a:off x="3093194" y="6556286"/>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i="1">
                <a:solidFill>
                  <a:schemeClr val="bg1"/>
                </a:solidFill>
                <a:latin typeface="Calibri" panose="020F0502020204030204" pitchFamily="34" charset="0"/>
                <a:cs typeface="ＭＳ Ｐゴシック"/>
              </a:rPr>
              <a:t>© 2024 by Hartford Funds</a:t>
            </a:r>
            <a:endParaRPr lang="en-US" sz="800" b="0">
              <a:solidFill>
                <a:schemeClr val="bg1"/>
              </a:solidFill>
              <a:latin typeface="Calibri" panose="020F0502020204030204" pitchFamily="34" charset="0"/>
              <a:cs typeface="ＭＳ Ｐゴシック"/>
            </a:endParaRPr>
          </a:p>
        </p:txBody>
      </p:sp>
    </p:spTree>
    <p:extLst>
      <p:ext uri="{BB962C8B-B14F-4D97-AF65-F5344CB8AC3E}">
        <p14:creationId xmlns:p14="http://schemas.microsoft.com/office/powerpoint/2010/main" val="947071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6ACC3-6C8C-FD90-6AC3-6E0250020351}"/>
              </a:ext>
            </a:extLst>
          </p:cNvPr>
          <p:cNvSpPr>
            <a:spLocks noGrp="1"/>
          </p:cNvSpPr>
          <p:nvPr>
            <p:ph type="title"/>
          </p:nvPr>
        </p:nvSpPr>
        <p:spPr>
          <a:xfrm>
            <a:off x="350684" y="165086"/>
            <a:ext cx="6098241" cy="488512"/>
          </a:xfrm>
        </p:spPr>
        <p:txBody>
          <a:bodyPr>
            <a:normAutofit/>
          </a:bodyPr>
          <a:lstStyle/>
          <a:p>
            <a:pPr marL="0" marR="0" lvl="0" indent="0" algn="l" defTabSz="914400" rtl="0" eaLnBrk="1" fontAlgn="base" latinLnBrk="0" hangingPunct="1">
              <a:lnSpc>
                <a:spcPct val="100000"/>
              </a:lnSpc>
              <a:spcBef>
                <a:spcPct val="0"/>
              </a:spcBef>
              <a:spcAft>
                <a:spcPct val="0"/>
              </a:spcAft>
              <a:tabLst/>
              <a:defRPr/>
            </a:pPr>
            <a:r>
              <a:rPr kumimoji="0" lang="en-US" sz="2400" i="0" u="none" strike="noStrike" kern="1200" cap="none" spc="0" normalizeH="0" baseline="0" noProof="0">
                <a:ln>
                  <a:noFill/>
                </a:ln>
                <a:solidFill>
                  <a:prstClr val="white"/>
                </a:solidFill>
                <a:effectLst/>
                <a:uLnTx/>
                <a:uFillTx/>
                <a:latin typeface="Calibri" panose="020F0502020204030204"/>
                <a:ea typeface="+mn-ea"/>
                <a:cs typeface="+mn-cs"/>
              </a:rPr>
              <a:t>Don’t Let Politics Derail Your Portfolio</a:t>
            </a:r>
            <a:endParaRPr lang="en-US" sz="2400"/>
          </a:p>
        </p:txBody>
      </p:sp>
      <p:sp>
        <p:nvSpPr>
          <p:cNvPr id="5" name="Rectangle 24">
            <a:extLst>
              <a:ext uri="{FF2B5EF4-FFF2-40B4-BE49-F238E27FC236}">
                <a16:creationId xmlns:a16="http://schemas.microsoft.com/office/drawing/2014/main" id="{B0FF8CF9-E3BE-283C-FB5E-FD0DBB63A364}"/>
              </a:ext>
            </a:extLst>
          </p:cNvPr>
          <p:cNvSpPr>
            <a:spLocks noChangeArrowheads="1"/>
          </p:cNvSpPr>
          <p:nvPr/>
        </p:nvSpPr>
        <p:spPr bwMode="auto">
          <a:xfrm>
            <a:off x="3259291" y="-945039"/>
            <a:ext cx="6019800" cy="215444"/>
          </a:xfrm>
          <a:prstGeom prst="rect">
            <a:avLst/>
          </a:prstGeom>
          <a:noFill/>
          <a:ln w="9525">
            <a:noFill/>
            <a:miter lim="800000"/>
            <a:headEnd/>
            <a:tailEnd/>
          </a:ln>
          <a:effectLst/>
        </p:spPr>
        <p:txBody>
          <a:bodyPr anchor="ctr">
            <a:spAutoFit/>
          </a:bodyPr>
          <a:lstStyle/>
          <a:p>
            <a:pPr algn="ctr" eaLnBrk="0" hangingPunct="0">
              <a:defRPr/>
            </a:pPr>
            <a:r>
              <a:rPr lang="en-US" sz="800" b="0">
                <a:latin typeface="Calibri" panose="020F0502020204030204" pitchFamily="34" charset="0"/>
                <a:cs typeface="ＭＳ Ｐゴシック"/>
              </a:rPr>
              <a:t>Copyright © 2024 by Hartford Funds</a:t>
            </a:r>
            <a:endParaRPr lang="en-US" b="0" i="0">
              <a:latin typeface="Calibri" panose="020F0502020204030204" pitchFamily="34" charset="0"/>
              <a:cs typeface="ＭＳ Ｐゴシック"/>
            </a:endParaRPr>
          </a:p>
        </p:txBody>
      </p:sp>
      <p:sp>
        <p:nvSpPr>
          <p:cNvPr id="7" name="Text Box 3">
            <a:extLst>
              <a:ext uri="{FF2B5EF4-FFF2-40B4-BE49-F238E27FC236}">
                <a16:creationId xmlns:a16="http://schemas.microsoft.com/office/drawing/2014/main" id="{71F4484D-1566-60EF-F4BC-81B6A57F397C}"/>
              </a:ext>
            </a:extLst>
          </p:cNvPr>
          <p:cNvSpPr txBox="1">
            <a:spLocks noChangeArrowheads="1"/>
          </p:cNvSpPr>
          <p:nvPr/>
        </p:nvSpPr>
        <p:spPr bwMode="auto">
          <a:xfrm>
            <a:off x="206450" y="843749"/>
            <a:ext cx="11791548" cy="346249"/>
          </a:xfrm>
          <a:prstGeom prst="rect">
            <a:avLst/>
          </a:prstGeom>
          <a:noFill/>
          <a:ln w="9525">
            <a:noFill/>
            <a:miter lim="800000"/>
            <a:headEnd/>
            <a:tailEnd/>
          </a:ln>
        </p:spPr>
        <p:txBody>
          <a:bodyPr wrap="square">
            <a:spAutoFit/>
          </a:bodyPr>
          <a:lstStyle/>
          <a:p>
            <a:r>
              <a:rPr lang="en-US" sz="1650">
                <a:latin typeface="Calibri" panose="020F0502020204030204" pitchFamily="34" charset="0"/>
                <a:cs typeface="Calibri" panose="020F0502020204030204" pitchFamily="34" charset="0"/>
              </a:rPr>
              <a:t>A hypothetical $10,000 investment in the S&amp;P 500 Index in 1961 would have grown to more than $5 million as of December 31, 2023.</a:t>
            </a:r>
          </a:p>
        </p:txBody>
      </p:sp>
      <p:sp>
        <p:nvSpPr>
          <p:cNvPr id="8" name="TextBox 7">
            <a:extLst>
              <a:ext uri="{FF2B5EF4-FFF2-40B4-BE49-F238E27FC236}">
                <a16:creationId xmlns:a16="http://schemas.microsoft.com/office/drawing/2014/main" id="{DD978F39-ECDC-01BE-D1A7-D4836209D5AA}"/>
              </a:ext>
            </a:extLst>
          </p:cNvPr>
          <p:cNvSpPr txBox="1"/>
          <p:nvPr/>
        </p:nvSpPr>
        <p:spPr>
          <a:xfrm>
            <a:off x="147628" y="6301496"/>
            <a:ext cx="8945809" cy="430887"/>
          </a:xfrm>
          <a:prstGeom prst="rect">
            <a:avLst/>
          </a:prstGeom>
          <a:noFill/>
        </p:spPr>
        <p:txBody>
          <a:bodyPr wrap="square" rtlCol="0">
            <a:spAutoFit/>
          </a:bodyPr>
          <a:lstStyle/>
          <a:p>
            <a:r>
              <a:rPr lang="en-US" sz="900" b="0">
                <a:latin typeface="+mn-lt"/>
              </a:rPr>
              <a:t>As of 12/31/23. </a:t>
            </a:r>
            <a:r>
              <a:rPr lang="en-US" sz="900" b="1"/>
              <a:t>Past performance does not guarantee future results. </a:t>
            </a:r>
            <a:r>
              <a:rPr lang="en-US" sz="1100" b="0">
                <a:latin typeface="+mn-lt"/>
              </a:rPr>
              <a:t>Data Source: Morningstar,</a:t>
            </a:r>
            <a:r>
              <a:rPr lang="en-US" sz="1100" b="0" i="0" u="none" strike="noStrike" baseline="0">
                <a:solidFill>
                  <a:srgbClr val="221E1F"/>
                </a:solidFill>
                <a:latin typeface="+mn-lt"/>
              </a:rPr>
              <a:t> 1/24. Investors cannot directly invest in indices</a:t>
            </a:r>
          </a:p>
          <a:p>
            <a:r>
              <a:rPr lang="en-US" sz="1100" b="0" i="0" u="none" strike="noStrike" baseline="0">
                <a:solidFill>
                  <a:srgbClr val="221E1F"/>
                </a:solidFill>
                <a:latin typeface="+mn-lt"/>
              </a:rPr>
              <a:t> </a:t>
            </a:r>
            <a:endParaRPr lang="en-US" sz="1100">
              <a:latin typeface="+mn-lt"/>
            </a:endParaRPr>
          </a:p>
        </p:txBody>
      </p:sp>
      <p:pic>
        <p:nvPicPr>
          <p:cNvPr id="9" name="Picture 8" descr="mountain chart showing A hypothetical $10,000 investment in the S&amp;P 500 Index in 1961 would have grown to more than $5 million as of December 31, 2023 with the following presidential information over it:">
            <a:extLst>
              <a:ext uri="{FF2B5EF4-FFF2-40B4-BE49-F238E27FC236}">
                <a16:creationId xmlns:a16="http://schemas.microsoft.com/office/drawing/2014/main" id="{8A9DCE32-5232-C7C4-6903-615D0ED435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377" b="-1197"/>
          <a:stretch/>
        </p:blipFill>
        <p:spPr>
          <a:xfrm>
            <a:off x="99391" y="1202824"/>
            <a:ext cx="11817626" cy="5120640"/>
          </a:xfrm>
          <a:prstGeom prst="rect">
            <a:avLst/>
          </a:prstGeom>
        </p:spPr>
      </p:pic>
      <p:pic>
        <p:nvPicPr>
          <p:cNvPr id="10" name="Picture 9">
            <a:extLst>
              <a:ext uri="{FF2B5EF4-FFF2-40B4-BE49-F238E27FC236}">
                <a16:creationId xmlns:a16="http://schemas.microsoft.com/office/drawing/2014/main" id="{0D2BB54E-1FE7-B929-3D9C-F78F90818DE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7895" y="1993563"/>
            <a:ext cx="288937" cy="259955"/>
          </a:xfrm>
          <a:prstGeom prst="rect">
            <a:avLst/>
          </a:prstGeom>
        </p:spPr>
      </p:pic>
      <p:sp>
        <p:nvSpPr>
          <p:cNvPr id="12" name="1">
            <a:extLst>
              <a:ext uri="{FF2B5EF4-FFF2-40B4-BE49-F238E27FC236}">
                <a16:creationId xmlns:a16="http://schemas.microsoft.com/office/drawing/2014/main" id="{E99EC850-EE3B-845F-8551-06B136449B62}"/>
              </a:ext>
            </a:extLst>
          </p:cNvPr>
          <p:cNvSpPr txBox="1"/>
          <p:nvPr/>
        </p:nvSpPr>
        <p:spPr>
          <a:xfrm>
            <a:off x="332334" y="2272265"/>
            <a:ext cx="471276" cy="2015936"/>
          </a:xfrm>
          <a:prstGeom prst="rect">
            <a:avLst/>
          </a:prstGeom>
          <a:noFill/>
        </p:spPr>
        <p:txBody>
          <a:bodyPr wrap="square" lIns="0" rIns="0" rtlCol="0">
            <a:spAutoFit/>
          </a:bodyPr>
          <a:lstStyle/>
          <a:p>
            <a:pPr algn="ctr"/>
            <a:r>
              <a:rPr lang="en-US" sz="900" b="1">
                <a:latin typeface="Arial Narrow" panose="020B0606020202030204" pitchFamily="34" charset="0"/>
              </a:rPr>
              <a:t>John </a:t>
            </a:r>
            <a:br>
              <a:rPr lang="en-US" sz="900" b="1">
                <a:latin typeface="Arial Narrow" panose="020B0606020202030204" pitchFamily="34" charset="0"/>
              </a:rPr>
            </a:br>
            <a:r>
              <a:rPr lang="en-US" sz="900" b="1">
                <a:latin typeface="Arial Narrow" panose="020B0606020202030204" pitchFamily="34" charset="0"/>
              </a:rPr>
              <a:t>Kennedy</a:t>
            </a:r>
          </a:p>
          <a:p>
            <a:pPr algn="ctr"/>
            <a:r>
              <a:rPr lang="en-US" sz="800">
                <a:latin typeface="Arial Narrow" panose="020B0606020202030204" pitchFamily="34" charset="0"/>
              </a:rPr>
              <a:t>1961–1963</a:t>
            </a:r>
            <a:endParaRPr lang="en-US" sz="800" b="1" baseline="30000">
              <a:latin typeface="Arial Narrow" panose="020B0606020202030204" pitchFamily="34" charset="0"/>
            </a:endParaRPr>
          </a:p>
          <a:p>
            <a:pPr lvl="0" algn="ctr"/>
            <a:r>
              <a:rPr lang="en-US" sz="1400" b="1">
                <a:solidFill>
                  <a:prstClr val="black"/>
                </a:solidFill>
                <a:latin typeface="Arial Narrow" panose="020B0606020202030204" pitchFamily="34" charset="0"/>
              </a:rPr>
              <a:t>12.4%</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Bay of</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Pigs</a:t>
            </a:r>
          </a:p>
          <a:p>
            <a:pPr lvl="0" algn="ctr">
              <a:lnSpc>
                <a:spcPts val="1000"/>
              </a:lnSpc>
              <a:spcAft>
                <a:spcPts val="600"/>
              </a:spcAft>
            </a:pPr>
            <a:r>
              <a:rPr lang="en-US" sz="900">
                <a:solidFill>
                  <a:prstClr val="black"/>
                </a:solidFill>
                <a:latin typeface="Arial Narrow" panose="020B0606020202030204" pitchFamily="34" charset="0"/>
              </a:rPr>
              <a:t>Cuban</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Missile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Crisis</a:t>
            </a:r>
          </a:p>
          <a:p>
            <a:pPr lvl="0" algn="ctr">
              <a:lnSpc>
                <a:spcPts val="1000"/>
              </a:lnSpc>
              <a:spcAft>
                <a:spcPts val="600"/>
              </a:spcAft>
            </a:pPr>
            <a:r>
              <a:rPr lang="en-US" sz="900">
                <a:solidFill>
                  <a:prstClr val="black"/>
                </a:solidFill>
                <a:latin typeface="Arial Narrow" panose="020B0606020202030204" pitchFamily="34" charset="0"/>
              </a:rPr>
              <a:t>JFK </a:t>
            </a:r>
            <a:br>
              <a:rPr lang="en-US" sz="900">
                <a:solidFill>
                  <a:prstClr val="black"/>
                </a:solidFill>
                <a:latin typeface="Arial Narrow" panose="020B0606020202030204" pitchFamily="34" charset="0"/>
              </a:rPr>
            </a:br>
            <a:r>
              <a:rPr lang="en-US" sz="900" err="1">
                <a:solidFill>
                  <a:prstClr val="black"/>
                </a:solidFill>
                <a:latin typeface="Arial Narrow" panose="020B0606020202030204" pitchFamily="34" charset="0"/>
              </a:rPr>
              <a:t>Assass</a:t>
            </a:r>
            <a:r>
              <a:rPr lang="en-US" sz="900">
                <a:solidFill>
                  <a:prstClr val="black"/>
                </a:solidFill>
                <a:latin typeface="Arial Narrow" panose="020B0606020202030204" pitchFamily="34" charset="0"/>
              </a:rPr>
              <a:t>-</a:t>
            </a:r>
            <a:br>
              <a:rPr lang="en-US" sz="900">
                <a:solidFill>
                  <a:prstClr val="black"/>
                </a:solidFill>
                <a:latin typeface="Arial Narrow" panose="020B0606020202030204" pitchFamily="34" charset="0"/>
              </a:rPr>
            </a:br>
            <a:r>
              <a:rPr lang="en-US" sz="900" err="1">
                <a:solidFill>
                  <a:prstClr val="black"/>
                </a:solidFill>
                <a:latin typeface="Arial Narrow" panose="020B0606020202030204" pitchFamily="34" charset="0"/>
              </a:rPr>
              <a:t>inated</a:t>
            </a:r>
            <a:endParaRPr lang="en-US" sz="900">
              <a:solidFill>
                <a:prstClr val="black"/>
              </a:solidFill>
              <a:latin typeface="Arial Narrow" panose="020B0606020202030204" pitchFamily="34" charset="0"/>
            </a:endParaRPr>
          </a:p>
        </p:txBody>
      </p:sp>
      <p:pic>
        <p:nvPicPr>
          <p:cNvPr id="13" name="Picture 12">
            <a:extLst>
              <a:ext uri="{FF2B5EF4-FFF2-40B4-BE49-F238E27FC236}">
                <a16:creationId xmlns:a16="http://schemas.microsoft.com/office/drawing/2014/main" id="{376AE12A-4716-0927-4826-178D58C95CB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53" t="8451" r="19551" b="12675"/>
          <a:stretch/>
        </p:blipFill>
        <p:spPr>
          <a:xfrm>
            <a:off x="368677" y="1272877"/>
            <a:ext cx="428743" cy="625170"/>
          </a:xfrm>
          <a:prstGeom prst="rect">
            <a:avLst/>
          </a:prstGeom>
        </p:spPr>
      </p:pic>
      <p:pic>
        <p:nvPicPr>
          <p:cNvPr id="14" name="Picture 13">
            <a:extLst>
              <a:ext uri="{FF2B5EF4-FFF2-40B4-BE49-F238E27FC236}">
                <a16:creationId xmlns:a16="http://schemas.microsoft.com/office/drawing/2014/main" id="{9C5DA838-F587-CABA-BBA2-355238099E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14935" y="1993563"/>
            <a:ext cx="288937" cy="259955"/>
          </a:xfrm>
          <a:prstGeom prst="rect">
            <a:avLst/>
          </a:prstGeom>
        </p:spPr>
      </p:pic>
      <p:sp>
        <p:nvSpPr>
          <p:cNvPr id="16" name="2">
            <a:extLst>
              <a:ext uri="{FF2B5EF4-FFF2-40B4-BE49-F238E27FC236}">
                <a16:creationId xmlns:a16="http://schemas.microsoft.com/office/drawing/2014/main" id="{29388684-5922-E25C-A0D2-7333C0076152}"/>
              </a:ext>
            </a:extLst>
          </p:cNvPr>
          <p:cNvSpPr txBox="1"/>
          <p:nvPr/>
        </p:nvSpPr>
        <p:spPr>
          <a:xfrm>
            <a:off x="1022269" y="2272265"/>
            <a:ext cx="681239" cy="2308324"/>
          </a:xfrm>
          <a:prstGeom prst="rect">
            <a:avLst/>
          </a:prstGeom>
          <a:noFill/>
        </p:spPr>
        <p:txBody>
          <a:bodyPr wrap="square" lIns="0" rIns="0" rtlCol="0">
            <a:spAutoFit/>
          </a:bodyPr>
          <a:lstStyle/>
          <a:p>
            <a:pPr algn="ctr"/>
            <a:r>
              <a:rPr lang="en-US" sz="900" b="1">
                <a:latin typeface="Arial Narrow" panose="020B0606020202030204" pitchFamily="34" charset="0"/>
              </a:rPr>
              <a:t>Lyndon</a:t>
            </a:r>
          </a:p>
          <a:p>
            <a:pPr algn="ctr"/>
            <a:r>
              <a:rPr lang="en-US" sz="900" b="1">
                <a:latin typeface="Arial Narrow" panose="020B0606020202030204" pitchFamily="34" charset="0"/>
              </a:rPr>
              <a:t>Johnson</a:t>
            </a:r>
            <a:br>
              <a:rPr lang="en-US" sz="900" b="1">
                <a:latin typeface="Arial Narrow" panose="020B0606020202030204" pitchFamily="34" charset="0"/>
              </a:rPr>
            </a:br>
            <a:r>
              <a:rPr lang="en-US" sz="800">
                <a:latin typeface="Arial Narrow" panose="020B0606020202030204" pitchFamily="34" charset="0"/>
              </a:rPr>
              <a:t>1963–1969</a:t>
            </a:r>
            <a:endParaRPr lang="en-US" sz="800" b="1" baseline="30000">
              <a:latin typeface="Arial Narrow" panose="020B0606020202030204" pitchFamily="34" charset="0"/>
            </a:endParaRPr>
          </a:p>
          <a:p>
            <a:pPr lvl="0" algn="ctr"/>
            <a:r>
              <a:rPr lang="en-US" sz="1400" b="1">
                <a:solidFill>
                  <a:prstClr val="black"/>
                </a:solidFill>
                <a:latin typeface="Arial Narrow" panose="020B0606020202030204" pitchFamily="34" charset="0"/>
              </a:rPr>
              <a:t>10.3%</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Riots in Watts,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Los Angeles</a:t>
            </a:r>
          </a:p>
          <a:p>
            <a:pPr lvl="0" algn="ctr">
              <a:lnSpc>
                <a:spcPts val="1000"/>
              </a:lnSpc>
              <a:spcAft>
                <a:spcPts val="600"/>
              </a:spcAft>
            </a:pPr>
            <a:r>
              <a:rPr lang="en-US" sz="900">
                <a:solidFill>
                  <a:prstClr val="black"/>
                </a:solidFill>
                <a:latin typeface="Arial Narrow" panose="020B0606020202030204" pitchFamily="34" charset="0"/>
              </a:rPr>
              <a:t>Assassination of Martin Luther King, Jr.</a:t>
            </a:r>
          </a:p>
          <a:p>
            <a:pPr lvl="0" algn="ctr">
              <a:lnSpc>
                <a:spcPts val="1000"/>
              </a:lnSpc>
              <a:spcAft>
                <a:spcPts val="600"/>
              </a:spcAft>
            </a:pPr>
            <a:r>
              <a:rPr lang="en-US" sz="900">
                <a:solidFill>
                  <a:prstClr val="black"/>
                </a:solidFill>
                <a:latin typeface="Arial Narrow" panose="020B0606020202030204" pitchFamily="34" charset="0"/>
              </a:rPr>
              <a:t>Tet Offensive, Vietnam</a:t>
            </a:r>
          </a:p>
          <a:p>
            <a:pPr lvl="0" algn="ctr"/>
            <a:endParaRPr lang="en-US" sz="1400" b="1">
              <a:solidFill>
                <a:prstClr val="black"/>
              </a:solidFill>
              <a:latin typeface="Arial Narrow" panose="020B0606020202030204" pitchFamily="34" charset="0"/>
            </a:endParaRPr>
          </a:p>
        </p:txBody>
      </p:sp>
      <p:pic>
        <p:nvPicPr>
          <p:cNvPr id="17" name="Picture 16">
            <a:extLst>
              <a:ext uri="{FF2B5EF4-FFF2-40B4-BE49-F238E27FC236}">
                <a16:creationId xmlns:a16="http://schemas.microsoft.com/office/drawing/2014/main" id="{781B95F4-9C38-3FC6-0DE9-1CC2DEA6811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13" t="1806" r="25778" b="58043"/>
          <a:stretch/>
        </p:blipFill>
        <p:spPr>
          <a:xfrm>
            <a:off x="1116484" y="1274568"/>
            <a:ext cx="441478" cy="627577"/>
          </a:xfrm>
          <a:prstGeom prst="rect">
            <a:avLst/>
          </a:prstGeom>
        </p:spPr>
      </p:pic>
      <p:pic>
        <p:nvPicPr>
          <p:cNvPr id="18" name="Picture 17">
            <a:extLst>
              <a:ext uri="{FF2B5EF4-FFF2-40B4-BE49-F238E27FC236}">
                <a16:creationId xmlns:a16="http://schemas.microsoft.com/office/drawing/2014/main" id="{249AC866-CAE2-0353-295F-DA23CC2F8BA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7289" y="2004671"/>
            <a:ext cx="240493" cy="232015"/>
          </a:xfrm>
          <a:prstGeom prst="rect">
            <a:avLst/>
          </a:prstGeom>
        </p:spPr>
      </p:pic>
      <p:sp>
        <p:nvSpPr>
          <p:cNvPr id="20" name="3">
            <a:extLst>
              <a:ext uri="{FF2B5EF4-FFF2-40B4-BE49-F238E27FC236}">
                <a16:creationId xmlns:a16="http://schemas.microsoft.com/office/drawing/2014/main" id="{B76512C3-02B6-7D63-CBFC-1BB430B19D3A}"/>
              </a:ext>
            </a:extLst>
          </p:cNvPr>
          <p:cNvSpPr txBox="1"/>
          <p:nvPr/>
        </p:nvSpPr>
        <p:spPr>
          <a:xfrm>
            <a:off x="1910734" y="2272262"/>
            <a:ext cx="742425" cy="1631216"/>
          </a:xfrm>
          <a:prstGeom prst="rect">
            <a:avLst/>
          </a:prstGeom>
          <a:noFill/>
        </p:spPr>
        <p:txBody>
          <a:bodyPr wrap="square" lIns="0" rIns="0" rtlCol="0">
            <a:spAutoFit/>
          </a:bodyPr>
          <a:lstStyle/>
          <a:p>
            <a:pPr lvl="0" algn="ctr"/>
            <a:r>
              <a:rPr lang="en-US" sz="900" b="1">
                <a:solidFill>
                  <a:srgbClr val="000000"/>
                </a:solidFill>
                <a:latin typeface="Arial Narrow" panose="020B0606020202030204" pitchFamily="34" charset="0"/>
              </a:rPr>
              <a:t>Richard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Nixon</a:t>
            </a:r>
          </a:p>
          <a:p>
            <a:pPr lvl="0" algn="ctr"/>
            <a:r>
              <a:rPr lang="en-US" sz="800">
                <a:solidFill>
                  <a:srgbClr val="000000"/>
                </a:solidFill>
                <a:latin typeface="Arial Narrow" panose="020B0606020202030204" pitchFamily="34" charset="0"/>
              </a:rPr>
              <a:t>1969–1974</a:t>
            </a:r>
          </a:p>
          <a:p>
            <a:pPr algn="ctr"/>
            <a:r>
              <a:rPr lang="en-US" sz="1400" b="1">
                <a:latin typeface="Arial Narrow" panose="020B0606020202030204" pitchFamily="34" charset="0"/>
              </a:rPr>
              <a:t>-1.6%</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Kent State Shootings</a:t>
            </a:r>
          </a:p>
          <a:p>
            <a:pPr lvl="0" algn="ctr">
              <a:lnSpc>
                <a:spcPts val="1000"/>
              </a:lnSpc>
              <a:spcAft>
                <a:spcPts val="600"/>
              </a:spcAft>
            </a:pPr>
            <a:r>
              <a:rPr lang="en-US" sz="900">
                <a:solidFill>
                  <a:prstClr val="black"/>
                </a:solidFill>
                <a:latin typeface="Arial Narrow" panose="020B0606020202030204" pitchFamily="34" charset="0"/>
              </a:rPr>
              <a:t>Watergate Scandal</a:t>
            </a:r>
          </a:p>
          <a:p>
            <a:pPr lvl="0" algn="ctr">
              <a:lnSpc>
                <a:spcPts val="1000"/>
              </a:lnSpc>
              <a:spcAft>
                <a:spcPts val="600"/>
              </a:spcAft>
            </a:pPr>
            <a:r>
              <a:rPr lang="en-US" sz="900">
                <a:solidFill>
                  <a:prstClr val="black"/>
                </a:solidFill>
                <a:latin typeface="Arial Narrow" panose="020B0606020202030204" pitchFamily="34" charset="0"/>
              </a:rPr>
              <a:t>Oil Embargo</a:t>
            </a:r>
            <a:endParaRPr lang="en-US" sz="1400" b="1">
              <a:latin typeface="Arial Narrow" panose="020B0606020202030204" pitchFamily="34" charset="0"/>
            </a:endParaRPr>
          </a:p>
        </p:txBody>
      </p:sp>
      <p:pic>
        <p:nvPicPr>
          <p:cNvPr id="21" name="Picture 20">
            <a:extLst>
              <a:ext uri="{FF2B5EF4-FFF2-40B4-BE49-F238E27FC236}">
                <a16:creationId xmlns:a16="http://schemas.microsoft.com/office/drawing/2014/main" id="{6A8E6918-B744-A1BF-4CDC-7036F8137576}"/>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275" t="2112" r="16330" b="19861"/>
          <a:stretch/>
        </p:blipFill>
        <p:spPr>
          <a:xfrm>
            <a:off x="2060051" y="1272622"/>
            <a:ext cx="454212" cy="627577"/>
          </a:xfrm>
          <a:prstGeom prst="rect">
            <a:avLst/>
          </a:prstGeom>
        </p:spPr>
      </p:pic>
      <p:pic>
        <p:nvPicPr>
          <p:cNvPr id="23" name="Picture 22">
            <a:extLst>
              <a:ext uri="{FF2B5EF4-FFF2-40B4-BE49-F238E27FC236}">
                <a16:creationId xmlns:a16="http://schemas.microsoft.com/office/drawing/2014/main" id="{862CF2CF-3F60-D7A1-136F-B86A329ED55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0033" y="2004671"/>
            <a:ext cx="240493" cy="232015"/>
          </a:xfrm>
          <a:prstGeom prst="rect">
            <a:avLst/>
          </a:prstGeom>
        </p:spPr>
      </p:pic>
      <p:sp>
        <p:nvSpPr>
          <p:cNvPr id="24" name="4">
            <a:extLst>
              <a:ext uri="{FF2B5EF4-FFF2-40B4-BE49-F238E27FC236}">
                <a16:creationId xmlns:a16="http://schemas.microsoft.com/office/drawing/2014/main" id="{D1DF8F7D-07E7-32A3-454B-32C50C6C614A}"/>
              </a:ext>
            </a:extLst>
          </p:cNvPr>
          <p:cNvSpPr txBox="1"/>
          <p:nvPr/>
        </p:nvSpPr>
        <p:spPr>
          <a:xfrm>
            <a:off x="2921326" y="2272262"/>
            <a:ext cx="471276" cy="2103140"/>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Gerald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Ford</a:t>
            </a:r>
          </a:p>
          <a:p>
            <a:pPr algn="ctr"/>
            <a:r>
              <a:rPr lang="en-US" sz="800">
                <a:solidFill>
                  <a:srgbClr val="000000"/>
                </a:solidFill>
                <a:latin typeface="Arial Narrow" panose="020B0606020202030204" pitchFamily="34" charset="0"/>
              </a:rPr>
              <a:t>1974–1977</a:t>
            </a:r>
          </a:p>
          <a:p>
            <a:pPr algn="ctr"/>
            <a:r>
              <a:rPr lang="en-US" sz="1400" b="1">
                <a:latin typeface="Arial Narrow" panose="020B0606020202030204" pitchFamily="34" charset="0"/>
              </a:rPr>
              <a:t>18.1%</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US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Withdraws from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Vietnam</a:t>
            </a:r>
          </a:p>
          <a:p>
            <a:pPr lvl="0" algn="ctr">
              <a:lnSpc>
                <a:spcPts val="1000"/>
              </a:lnSpc>
              <a:spcAft>
                <a:spcPts val="600"/>
              </a:spcAft>
            </a:pPr>
            <a:r>
              <a:rPr lang="en-US" sz="900">
                <a:solidFill>
                  <a:prstClr val="black"/>
                </a:solidFill>
                <a:latin typeface="Arial Narrow" panose="020B0606020202030204" pitchFamily="34" charset="0"/>
              </a:rPr>
              <a:t>“Whip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Inflation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Now”</a:t>
            </a:r>
          </a:p>
          <a:p>
            <a:pPr algn="ctr"/>
            <a:endParaRPr lang="en-US" sz="1400" b="1">
              <a:latin typeface="Arial Narrow" panose="020B0606020202030204" pitchFamily="34" charset="0"/>
            </a:endParaRPr>
          </a:p>
        </p:txBody>
      </p:sp>
      <p:pic>
        <p:nvPicPr>
          <p:cNvPr id="25" name="Picture 24">
            <a:extLst>
              <a:ext uri="{FF2B5EF4-FFF2-40B4-BE49-F238E27FC236}">
                <a16:creationId xmlns:a16="http://schemas.microsoft.com/office/drawing/2014/main" id="{9068B897-6B8B-5E53-D9C1-0C906C66B678}"/>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139" r="19420"/>
          <a:stretch/>
        </p:blipFill>
        <p:spPr>
          <a:xfrm>
            <a:off x="2897829" y="1265272"/>
            <a:ext cx="434177" cy="627577"/>
          </a:xfrm>
          <a:prstGeom prst="rect">
            <a:avLst/>
          </a:prstGeom>
        </p:spPr>
      </p:pic>
      <p:pic>
        <p:nvPicPr>
          <p:cNvPr id="27" name="Picture 26">
            <a:extLst>
              <a:ext uri="{FF2B5EF4-FFF2-40B4-BE49-F238E27FC236}">
                <a16:creationId xmlns:a16="http://schemas.microsoft.com/office/drawing/2014/main" id="{9D6FED2F-8BA8-4AE5-9AA1-BC4A98DC7EF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41424" y="1993560"/>
            <a:ext cx="288937" cy="259955"/>
          </a:xfrm>
          <a:prstGeom prst="rect">
            <a:avLst/>
          </a:prstGeom>
        </p:spPr>
      </p:pic>
      <p:sp>
        <p:nvSpPr>
          <p:cNvPr id="28" name="5">
            <a:extLst>
              <a:ext uri="{FF2B5EF4-FFF2-40B4-BE49-F238E27FC236}">
                <a16:creationId xmlns:a16="http://schemas.microsoft.com/office/drawing/2014/main" id="{B7D06E85-3051-7C7D-2835-6BFFB108763C}"/>
              </a:ext>
            </a:extLst>
          </p:cNvPr>
          <p:cNvSpPr txBox="1"/>
          <p:nvPr/>
        </p:nvSpPr>
        <p:spPr>
          <a:xfrm>
            <a:off x="3531248" y="2272262"/>
            <a:ext cx="471276" cy="2180084"/>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Jimmy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Carter</a:t>
            </a:r>
          </a:p>
          <a:p>
            <a:pPr algn="ctr"/>
            <a:r>
              <a:rPr lang="en-US" sz="800">
                <a:solidFill>
                  <a:srgbClr val="000000"/>
                </a:solidFill>
                <a:latin typeface="Arial Narrow" panose="020B0606020202030204" pitchFamily="34" charset="0"/>
              </a:rPr>
              <a:t>1977–1981</a:t>
            </a:r>
          </a:p>
          <a:p>
            <a:pPr algn="ctr"/>
            <a:r>
              <a:rPr lang="en-US" sz="1400" b="1">
                <a:latin typeface="Arial Narrow" panose="020B0606020202030204" pitchFamily="34" charset="0"/>
              </a:rPr>
              <a:t>11.7%</a:t>
            </a:r>
          </a:p>
          <a:p>
            <a:pPr lvl="0" algn="ctr">
              <a:lnSpc>
                <a:spcPts val="1000"/>
              </a:lnSpc>
              <a:spcAft>
                <a:spcPts val="600"/>
              </a:spcAft>
            </a:pPr>
            <a:br>
              <a:rPr lang="en-US" sz="950">
                <a:solidFill>
                  <a:prstClr val="black"/>
                </a:solidFill>
                <a:latin typeface="Arial Narrow" panose="020B0606020202030204" pitchFamily="34" charset="0"/>
              </a:rPr>
            </a:br>
            <a:r>
              <a:rPr lang="en-US" sz="950">
                <a:solidFill>
                  <a:prstClr val="black"/>
                </a:solidFill>
                <a:latin typeface="Arial Narrow" panose="020B0606020202030204" pitchFamily="34" charset="0"/>
              </a:rPr>
              <a:t>Hostage </a:t>
            </a:r>
            <a:br>
              <a:rPr lang="en-US" sz="950">
                <a:solidFill>
                  <a:prstClr val="black"/>
                </a:solidFill>
                <a:latin typeface="Arial Narrow" panose="020B0606020202030204" pitchFamily="34" charset="0"/>
              </a:rPr>
            </a:br>
            <a:r>
              <a:rPr lang="en-US" sz="950">
                <a:solidFill>
                  <a:prstClr val="black"/>
                </a:solidFill>
                <a:latin typeface="Arial Narrow" panose="020B0606020202030204" pitchFamily="34" charset="0"/>
              </a:rPr>
              <a:t>Crisis in Iran</a:t>
            </a:r>
          </a:p>
          <a:p>
            <a:pPr lvl="0" algn="ctr">
              <a:lnSpc>
                <a:spcPts val="1000"/>
              </a:lnSpc>
              <a:spcAft>
                <a:spcPts val="600"/>
              </a:spcAft>
            </a:pPr>
            <a:r>
              <a:rPr lang="en-US" sz="950">
                <a:solidFill>
                  <a:prstClr val="black"/>
                </a:solidFill>
                <a:latin typeface="Arial Narrow" panose="020B0606020202030204" pitchFamily="34" charset="0"/>
              </a:rPr>
              <a:t>Oil Crisis</a:t>
            </a:r>
          </a:p>
          <a:p>
            <a:pPr lvl="0" algn="ctr">
              <a:lnSpc>
                <a:spcPts val="1000"/>
              </a:lnSpc>
              <a:spcAft>
                <a:spcPts val="600"/>
              </a:spcAft>
            </a:pPr>
            <a:r>
              <a:rPr lang="en-US" sz="950">
                <a:solidFill>
                  <a:prstClr val="black"/>
                </a:solidFill>
                <a:latin typeface="Arial Narrow" panose="020B0606020202030204" pitchFamily="34" charset="0"/>
              </a:rPr>
              <a:t>Record-High Inflation</a:t>
            </a:r>
          </a:p>
          <a:p>
            <a:pPr algn="ctr"/>
            <a:endParaRPr lang="en-US" sz="1400" b="1">
              <a:latin typeface="Arial Narrow" panose="020B0606020202030204" pitchFamily="34" charset="0"/>
            </a:endParaRPr>
          </a:p>
        </p:txBody>
      </p:sp>
      <p:pic>
        <p:nvPicPr>
          <p:cNvPr id="29" name="Picture 28">
            <a:extLst>
              <a:ext uri="{FF2B5EF4-FFF2-40B4-BE49-F238E27FC236}">
                <a16:creationId xmlns:a16="http://schemas.microsoft.com/office/drawing/2014/main" id="{D22D58F1-B0D6-8C21-DFAF-BC676D723A89}"/>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069" t="10097" r="21946" b="32798"/>
          <a:stretch/>
        </p:blipFill>
        <p:spPr>
          <a:xfrm>
            <a:off x="3559451" y="1263435"/>
            <a:ext cx="445723" cy="627577"/>
          </a:xfrm>
          <a:prstGeom prst="rect">
            <a:avLst/>
          </a:prstGeom>
        </p:spPr>
      </p:pic>
      <p:pic>
        <p:nvPicPr>
          <p:cNvPr id="30" name="Picture 29">
            <a:extLst>
              <a:ext uri="{FF2B5EF4-FFF2-40B4-BE49-F238E27FC236}">
                <a16:creationId xmlns:a16="http://schemas.microsoft.com/office/drawing/2014/main" id="{DC7D6C17-757C-516F-06EA-31017683F89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137" y="2004671"/>
            <a:ext cx="240493" cy="232015"/>
          </a:xfrm>
          <a:prstGeom prst="rect">
            <a:avLst/>
          </a:prstGeom>
        </p:spPr>
      </p:pic>
      <p:sp>
        <p:nvSpPr>
          <p:cNvPr id="32" name="6">
            <a:extLst>
              <a:ext uri="{FF2B5EF4-FFF2-40B4-BE49-F238E27FC236}">
                <a16:creationId xmlns:a16="http://schemas.microsoft.com/office/drawing/2014/main" id="{93CA3D80-CCE6-0971-7E39-92C6418AA397}"/>
              </a:ext>
            </a:extLst>
          </p:cNvPr>
          <p:cNvSpPr txBox="1"/>
          <p:nvPr/>
        </p:nvSpPr>
        <p:spPr>
          <a:xfrm>
            <a:off x="4436795" y="2272265"/>
            <a:ext cx="743278" cy="1631216"/>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Ronald</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Reagan</a:t>
            </a:r>
          </a:p>
          <a:p>
            <a:pPr algn="ctr"/>
            <a:r>
              <a:rPr lang="en-US" sz="800">
                <a:solidFill>
                  <a:srgbClr val="000000"/>
                </a:solidFill>
                <a:latin typeface="Arial Narrow" panose="020B0606020202030204" pitchFamily="34" charset="0"/>
              </a:rPr>
              <a:t>1981–1989</a:t>
            </a:r>
          </a:p>
          <a:p>
            <a:pPr algn="ctr"/>
            <a:r>
              <a:rPr lang="en-US" sz="1400" b="1">
                <a:latin typeface="Arial Narrow" panose="020B0606020202030204" pitchFamily="34" charset="0"/>
              </a:rPr>
              <a:t>14.2%</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Record Unemployment</a:t>
            </a:r>
          </a:p>
          <a:p>
            <a:pPr lvl="0" algn="ctr">
              <a:lnSpc>
                <a:spcPts val="1000"/>
              </a:lnSpc>
              <a:spcAft>
                <a:spcPts val="600"/>
              </a:spcAft>
            </a:pPr>
            <a:r>
              <a:rPr lang="en-US" sz="900">
                <a:solidFill>
                  <a:prstClr val="black"/>
                </a:solidFill>
                <a:latin typeface="Arial Narrow" panose="020B0606020202030204" pitchFamily="34" charset="0"/>
              </a:rPr>
              <a:t>Iran Contra Scandal</a:t>
            </a:r>
          </a:p>
          <a:p>
            <a:pPr lvl="0" algn="ctr">
              <a:lnSpc>
                <a:spcPts val="1000"/>
              </a:lnSpc>
              <a:spcAft>
                <a:spcPts val="600"/>
              </a:spcAft>
            </a:pPr>
            <a:r>
              <a:rPr lang="en-US" sz="900">
                <a:solidFill>
                  <a:prstClr val="black"/>
                </a:solidFill>
                <a:latin typeface="Arial Narrow" panose="020B0606020202030204" pitchFamily="34" charset="0"/>
              </a:rPr>
              <a:t>US Bombs Libya</a:t>
            </a:r>
          </a:p>
        </p:txBody>
      </p:sp>
      <p:pic>
        <p:nvPicPr>
          <p:cNvPr id="33" name="Picture 32">
            <a:extLst>
              <a:ext uri="{FF2B5EF4-FFF2-40B4-BE49-F238E27FC236}">
                <a16:creationId xmlns:a16="http://schemas.microsoft.com/office/drawing/2014/main" id="{81E4EAD5-2A2B-FD6A-E81B-6F918C4FE9EC}"/>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778" t="3737" r="7406" b="24688"/>
          <a:stretch/>
        </p:blipFill>
        <p:spPr>
          <a:xfrm>
            <a:off x="4597480" y="1284675"/>
            <a:ext cx="431968" cy="615521"/>
          </a:xfrm>
          <a:prstGeom prst="rect">
            <a:avLst/>
          </a:prstGeom>
        </p:spPr>
      </p:pic>
      <p:pic>
        <p:nvPicPr>
          <p:cNvPr id="35" name="Picture 34">
            <a:extLst>
              <a:ext uri="{FF2B5EF4-FFF2-40B4-BE49-F238E27FC236}">
                <a16:creationId xmlns:a16="http://schemas.microsoft.com/office/drawing/2014/main" id="{375BF8E7-CC2D-8AC5-D0FA-7D9C60E6F7E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6105" y="2004671"/>
            <a:ext cx="240493" cy="232015"/>
          </a:xfrm>
          <a:prstGeom prst="rect">
            <a:avLst/>
          </a:prstGeom>
        </p:spPr>
      </p:pic>
      <p:sp>
        <p:nvSpPr>
          <p:cNvPr id="37" name="7">
            <a:extLst>
              <a:ext uri="{FF2B5EF4-FFF2-40B4-BE49-F238E27FC236}">
                <a16:creationId xmlns:a16="http://schemas.microsoft.com/office/drawing/2014/main" id="{8ED92F3C-8A65-2D4C-0F68-200639C8E6E0}"/>
              </a:ext>
            </a:extLst>
          </p:cNvPr>
          <p:cNvSpPr txBox="1"/>
          <p:nvPr/>
        </p:nvSpPr>
        <p:spPr>
          <a:xfrm>
            <a:off x="5703698" y="2272265"/>
            <a:ext cx="471276" cy="2564805"/>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George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H.W. Bush</a:t>
            </a:r>
          </a:p>
          <a:p>
            <a:pPr algn="ctr"/>
            <a:r>
              <a:rPr lang="en-US" sz="800">
                <a:solidFill>
                  <a:srgbClr val="000000"/>
                </a:solidFill>
                <a:latin typeface="Arial Narrow" panose="020B0606020202030204" pitchFamily="34" charset="0"/>
              </a:rPr>
              <a:t>1989–1993</a:t>
            </a:r>
          </a:p>
          <a:p>
            <a:pPr algn="ctr"/>
            <a:r>
              <a:rPr lang="en-US" sz="1400" b="1">
                <a:latin typeface="Arial Narrow" panose="020B0606020202030204" pitchFamily="34" charset="0"/>
              </a:rPr>
              <a:t>15.7%</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Iraq Invades Kuwait</a:t>
            </a:r>
          </a:p>
          <a:p>
            <a:pPr lvl="0" algn="ctr">
              <a:lnSpc>
                <a:spcPts val="1000"/>
              </a:lnSpc>
              <a:spcAft>
                <a:spcPts val="600"/>
              </a:spcAft>
            </a:pPr>
            <a:r>
              <a:rPr lang="en-US" sz="900">
                <a:solidFill>
                  <a:prstClr val="black"/>
                </a:solidFill>
                <a:latin typeface="Arial Narrow" panose="020B0606020202030204" pitchFamily="34" charset="0"/>
              </a:rPr>
              <a:t>Persian Gulf War (Desert Storm) </a:t>
            </a:r>
          </a:p>
          <a:p>
            <a:pPr lvl="0" algn="ctr">
              <a:lnSpc>
                <a:spcPts val="1000"/>
              </a:lnSpc>
              <a:spcAft>
                <a:spcPts val="600"/>
              </a:spcAft>
            </a:pPr>
            <a:r>
              <a:rPr lang="en-US" sz="900">
                <a:solidFill>
                  <a:prstClr val="black"/>
                </a:solidFill>
                <a:latin typeface="Arial Narrow" panose="020B0606020202030204" pitchFamily="34" charset="0"/>
              </a:rPr>
              <a:t>Los Angeles Riots</a:t>
            </a:r>
          </a:p>
          <a:p>
            <a:pPr algn="ctr"/>
            <a:endParaRPr lang="en-US" sz="1400" b="1">
              <a:latin typeface="Arial Narrow" panose="020B0606020202030204" pitchFamily="34" charset="0"/>
            </a:endParaRPr>
          </a:p>
        </p:txBody>
      </p:sp>
      <p:pic>
        <p:nvPicPr>
          <p:cNvPr id="38" name="Picture 37">
            <a:extLst>
              <a:ext uri="{FF2B5EF4-FFF2-40B4-BE49-F238E27FC236}">
                <a16:creationId xmlns:a16="http://schemas.microsoft.com/office/drawing/2014/main" id="{41B32CC3-DFD6-4B9A-2964-E2F3700C9E57}"/>
              </a:ext>
              <a:ext uri="{C183D7F6-B498-43B3-948B-1728B52AA6E4}">
                <adec:decorative xmlns:adec="http://schemas.microsoft.com/office/drawing/2017/decorative" val="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7033" t="1977" r="19780" b="27430"/>
          <a:stretch/>
        </p:blipFill>
        <p:spPr>
          <a:xfrm>
            <a:off x="5725637" y="1284673"/>
            <a:ext cx="431968" cy="607032"/>
          </a:xfrm>
          <a:prstGeom prst="rect">
            <a:avLst/>
          </a:prstGeom>
        </p:spPr>
      </p:pic>
      <p:pic>
        <p:nvPicPr>
          <p:cNvPr id="40" name="Picture 39">
            <a:extLst>
              <a:ext uri="{FF2B5EF4-FFF2-40B4-BE49-F238E27FC236}">
                <a16:creationId xmlns:a16="http://schemas.microsoft.com/office/drawing/2014/main" id="{C2A186F4-ECE0-00DF-7687-111BEAAC04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859088" y="1978602"/>
            <a:ext cx="288937" cy="259955"/>
          </a:xfrm>
          <a:prstGeom prst="rect">
            <a:avLst/>
          </a:prstGeom>
        </p:spPr>
      </p:pic>
      <p:sp>
        <p:nvSpPr>
          <p:cNvPr id="41" name="8">
            <a:extLst>
              <a:ext uri="{FF2B5EF4-FFF2-40B4-BE49-F238E27FC236}">
                <a16:creationId xmlns:a16="http://schemas.microsoft.com/office/drawing/2014/main" id="{41A57105-6951-32B2-4CAC-5BAA6A06C647}"/>
              </a:ext>
            </a:extLst>
          </p:cNvPr>
          <p:cNvSpPr txBox="1"/>
          <p:nvPr/>
        </p:nvSpPr>
        <p:spPr>
          <a:xfrm>
            <a:off x="6611794" y="2272265"/>
            <a:ext cx="771985" cy="1923604"/>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Bill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Clinton</a:t>
            </a:r>
          </a:p>
          <a:p>
            <a:pPr algn="ctr"/>
            <a:r>
              <a:rPr lang="en-US" sz="800">
                <a:solidFill>
                  <a:srgbClr val="000000"/>
                </a:solidFill>
                <a:latin typeface="Arial Narrow" panose="020B0606020202030204" pitchFamily="34" charset="0"/>
              </a:rPr>
              <a:t>1993–2001</a:t>
            </a:r>
          </a:p>
          <a:p>
            <a:pPr algn="ctr"/>
            <a:r>
              <a:rPr lang="en-US" sz="1400" b="1">
                <a:latin typeface="Arial Narrow" panose="020B0606020202030204" pitchFamily="34" charset="0"/>
              </a:rPr>
              <a:t>17.2%</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Dot-com Bubble</a:t>
            </a:r>
          </a:p>
          <a:p>
            <a:pPr lvl="0" algn="ctr">
              <a:lnSpc>
                <a:spcPts val="1000"/>
              </a:lnSpc>
              <a:spcAft>
                <a:spcPts val="600"/>
              </a:spcAft>
            </a:pPr>
            <a:r>
              <a:rPr lang="en-US" sz="900">
                <a:solidFill>
                  <a:prstClr val="black"/>
                </a:solidFill>
                <a:latin typeface="Arial Narrow" panose="020B0606020202030204" pitchFamily="34" charset="0"/>
              </a:rPr>
              <a:t>Clinton Impeached</a:t>
            </a:r>
          </a:p>
          <a:p>
            <a:pPr lvl="0" algn="ctr">
              <a:lnSpc>
                <a:spcPts val="1000"/>
              </a:lnSpc>
              <a:spcAft>
                <a:spcPts val="600"/>
              </a:spcAft>
            </a:pPr>
            <a:r>
              <a:rPr lang="en-US" sz="900">
                <a:solidFill>
                  <a:prstClr val="black"/>
                </a:solidFill>
                <a:latin typeface="Arial Narrow" panose="020B0606020202030204" pitchFamily="34" charset="0"/>
              </a:rPr>
              <a:t>Y2K Technology Fears</a:t>
            </a:r>
          </a:p>
          <a:p>
            <a:pPr algn="ctr"/>
            <a:endParaRPr lang="en-US" sz="1400" b="1">
              <a:latin typeface="Arial Narrow" panose="020B0606020202030204" pitchFamily="34" charset="0"/>
            </a:endParaRPr>
          </a:p>
        </p:txBody>
      </p:sp>
      <p:pic>
        <p:nvPicPr>
          <p:cNvPr id="42" name="Picture 41">
            <a:extLst>
              <a:ext uri="{FF2B5EF4-FFF2-40B4-BE49-F238E27FC236}">
                <a16:creationId xmlns:a16="http://schemas.microsoft.com/office/drawing/2014/main" id="{5977D32A-1B21-CEED-7C30-E0BC94278757}"/>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750" r="11667"/>
          <a:stretch/>
        </p:blipFill>
        <p:spPr>
          <a:xfrm>
            <a:off x="6794538" y="1290278"/>
            <a:ext cx="431968" cy="623301"/>
          </a:xfrm>
          <a:prstGeom prst="rect">
            <a:avLst/>
          </a:prstGeom>
        </p:spPr>
      </p:pic>
      <p:pic>
        <p:nvPicPr>
          <p:cNvPr id="45" name="Picture 44">
            <a:extLst>
              <a:ext uri="{FF2B5EF4-FFF2-40B4-BE49-F238E27FC236}">
                <a16:creationId xmlns:a16="http://schemas.microsoft.com/office/drawing/2014/main" id="{A2D792C9-F9EE-8ECD-9752-AE270587DD4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2469" y="1997187"/>
            <a:ext cx="240493" cy="232015"/>
          </a:xfrm>
          <a:prstGeom prst="rect">
            <a:avLst/>
          </a:prstGeom>
        </p:spPr>
      </p:pic>
      <p:sp>
        <p:nvSpPr>
          <p:cNvPr id="46" name="9">
            <a:extLst>
              <a:ext uri="{FF2B5EF4-FFF2-40B4-BE49-F238E27FC236}">
                <a16:creationId xmlns:a16="http://schemas.microsoft.com/office/drawing/2014/main" id="{512BCD2F-6B6B-51C9-EC01-09D248592A4B}"/>
              </a:ext>
            </a:extLst>
          </p:cNvPr>
          <p:cNvSpPr txBox="1"/>
          <p:nvPr/>
        </p:nvSpPr>
        <p:spPr>
          <a:xfrm>
            <a:off x="8160235" y="2272262"/>
            <a:ext cx="808692" cy="1502976"/>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George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W. Bush</a:t>
            </a:r>
          </a:p>
          <a:p>
            <a:pPr algn="ctr"/>
            <a:r>
              <a:rPr lang="en-US" sz="800">
                <a:solidFill>
                  <a:srgbClr val="000000"/>
                </a:solidFill>
                <a:latin typeface="Arial Narrow" panose="020B0606020202030204" pitchFamily="34" charset="0"/>
              </a:rPr>
              <a:t>2001–2009</a:t>
            </a:r>
          </a:p>
          <a:p>
            <a:pPr algn="ctr"/>
            <a:r>
              <a:rPr lang="en-US" sz="1400" b="1">
                <a:latin typeface="Arial Narrow" panose="020B0606020202030204" pitchFamily="34" charset="0"/>
              </a:rPr>
              <a:t>-2.9%</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9/11</a:t>
            </a:r>
          </a:p>
          <a:p>
            <a:pPr lvl="0" algn="ctr">
              <a:lnSpc>
                <a:spcPts val="1000"/>
              </a:lnSpc>
              <a:spcAft>
                <a:spcPts val="600"/>
              </a:spcAft>
            </a:pPr>
            <a:r>
              <a:rPr lang="en-US" sz="900">
                <a:solidFill>
                  <a:prstClr val="black"/>
                </a:solidFill>
                <a:latin typeface="Arial Narrow" panose="020B0606020202030204" pitchFamily="34" charset="0"/>
              </a:rPr>
              <a:t>Iraq War</a:t>
            </a:r>
          </a:p>
          <a:p>
            <a:pPr lvl="0" algn="ctr">
              <a:lnSpc>
                <a:spcPts val="1000"/>
              </a:lnSpc>
              <a:spcAft>
                <a:spcPts val="600"/>
              </a:spcAft>
            </a:pPr>
            <a:r>
              <a:rPr lang="en-US" sz="900">
                <a:solidFill>
                  <a:prstClr val="black"/>
                </a:solidFill>
                <a:latin typeface="Arial Narrow" panose="020B0606020202030204" pitchFamily="34" charset="0"/>
              </a:rPr>
              <a:t>Global Financial</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Crisis Begins </a:t>
            </a:r>
          </a:p>
        </p:txBody>
      </p:sp>
      <p:pic>
        <p:nvPicPr>
          <p:cNvPr id="47" name="Picture 46">
            <a:extLst>
              <a:ext uri="{FF2B5EF4-FFF2-40B4-BE49-F238E27FC236}">
                <a16:creationId xmlns:a16="http://schemas.microsoft.com/office/drawing/2014/main" id="{4DC22E13-2F21-04EA-D8E1-D9C95D7F7A21}"/>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9567" r="10000"/>
          <a:stretch/>
        </p:blipFill>
        <p:spPr>
          <a:xfrm>
            <a:off x="8313097" y="1283822"/>
            <a:ext cx="469264" cy="627577"/>
          </a:xfrm>
          <a:prstGeom prst="rect">
            <a:avLst/>
          </a:prstGeom>
        </p:spPr>
      </p:pic>
      <p:pic>
        <p:nvPicPr>
          <p:cNvPr id="49" name="Picture 48">
            <a:extLst>
              <a:ext uri="{FF2B5EF4-FFF2-40B4-BE49-F238E27FC236}">
                <a16:creationId xmlns:a16="http://schemas.microsoft.com/office/drawing/2014/main" id="{AD25F15C-93C0-F12F-0FBE-094156BA00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07158" y="1986082"/>
            <a:ext cx="288937" cy="259955"/>
          </a:xfrm>
          <a:prstGeom prst="rect">
            <a:avLst/>
          </a:prstGeom>
        </p:spPr>
      </p:pic>
      <p:sp>
        <p:nvSpPr>
          <p:cNvPr id="50" name="10">
            <a:extLst>
              <a:ext uri="{FF2B5EF4-FFF2-40B4-BE49-F238E27FC236}">
                <a16:creationId xmlns:a16="http://schemas.microsoft.com/office/drawing/2014/main" id="{7DF5DE4A-E770-5369-1E1E-53389211BC87}"/>
              </a:ext>
            </a:extLst>
          </p:cNvPr>
          <p:cNvSpPr txBox="1"/>
          <p:nvPr/>
        </p:nvSpPr>
        <p:spPr>
          <a:xfrm>
            <a:off x="9651136" y="2272265"/>
            <a:ext cx="788611" cy="2180084"/>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Barack </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Obama</a:t>
            </a:r>
          </a:p>
          <a:p>
            <a:pPr algn="ctr"/>
            <a:r>
              <a:rPr lang="en-US" sz="800">
                <a:solidFill>
                  <a:srgbClr val="000000"/>
                </a:solidFill>
                <a:latin typeface="Arial Narrow" panose="020B0606020202030204" pitchFamily="34" charset="0"/>
              </a:rPr>
              <a:t>2009-2017</a:t>
            </a:r>
          </a:p>
          <a:p>
            <a:pPr algn="ctr"/>
            <a:r>
              <a:rPr lang="en-US" sz="1400" b="1">
                <a:latin typeface="Arial Narrow" panose="020B0606020202030204" pitchFamily="34" charset="0"/>
              </a:rPr>
              <a:t>14.5%</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General Motors Files for Bankruptcy</a:t>
            </a:r>
          </a:p>
          <a:p>
            <a:pPr lvl="0" algn="ctr">
              <a:lnSpc>
                <a:spcPts val="1000"/>
              </a:lnSpc>
              <a:spcAft>
                <a:spcPts val="600"/>
              </a:spcAft>
            </a:pPr>
            <a:r>
              <a:rPr lang="en-US" sz="900">
                <a:solidFill>
                  <a:srgbClr val="221E1F"/>
                </a:solidFill>
                <a:latin typeface="Univers LT Std"/>
              </a:rPr>
              <a:t>Unemployment Reaches 10% </a:t>
            </a:r>
          </a:p>
          <a:p>
            <a:pPr lvl="0" algn="ctr">
              <a:lnSpc>
                <a:spcPts val="1000"/>
              </a:lnSpc>
              <a:spcAft>
                <a:spcPts val="600"/>
              </a:spcAft>
            </a:pPr>
            <a:r>
              <a:rPr lang="en-US" sz="900">
                <a:solidFill>
                  <a:srgbClr val="221E1F"/>
                </a:solidFill>
                <a:latin typeface="Univers LT Std"/>
              </a:rPr>
              <a:t>First Brexit Referendum </a:t>
            </a:r>
            <a:endParaRPr lang="en-US" sz="900">
              <a:solidFill>
                <a:prstClr val="black"/>
              </a:solidFill>
              <a:latin typeface="Arial Narrow" panose="020B0606020202030204" pitchFamily="34" charset="0"/>
            </a:endParaRPr>
          </a:p>
          <a:p>
            <a:pPr algn="ctr"/>
            <a:endParaRPr lang="en-US" sz="1400" b="1">
              <a:latin typeface="Arial Narrow" panose="020B0606020202030204" pitchFamily="34" charset="0"/>
            </a:endParaRPr>
          </a:p>
        </p:txBody>
      </p:sp>
      <p:pic>
        <p:nvPicPr>
          <p:cNvPr id="51" name="Picture 50">
            <a:extLst>
              <a:ext uri="{FF2B5EF4-FFF2-40B4-BE49-F238E27FC236}">
                <a16:creationId xmlns:a16="http://schemas.microsoft.com/office/drawing/2014/main" id="{6F803B3F-FAC0-A5FA-D662-5F38C92289C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927" t="951" r="34071" b="55090"/>
          <a:stretch/>
        </p:blipFill>
        <p:spPr>
          <a:xfrm>
            <a:off x="9821244" y="1288034"/>
            <a:ext cx="434384" cy="627577"/>
          </a:xfrm>
          <a:prstGeom prst="rect">
            <a:avLst/>
          </a:prstGeom>
        </p:spPr>
      </p:pic>
      <p:sp>
        <p:nvSpPr>
          <p:cNvPr id="52" name="Rectangle 51">
            <a:extLst>
              <a:ext uri="{FF2B5EF4-FFF2-40B4-BE49-F238E27FC236}">
                <a16:creationId xmlns:a16="http://schemas.microsoft.com/office/drawing/2014/main" id="{4C6A902F-F3EA-844C-2FD2-C672BC259FFC}"/>
              </a:ext>
            </a:extLst>
          </p:cNvPr>
          <p:cNvSpPr/>
          <p:nvPr/>
        </p:nvSpPr>
        <p:spPr>
          <a:xfrm>
            <a:off x="231894" y="5238422"/>
            <a:ext cx="805660" cy="276999"/>
          </a:xfrm>
          <a:prstGeom prst="rect">
            <a:avLst/>
          </a:prstGeom>
        </p:spPr>
        <p:txBody>
          <a:bodyPr wrap="square">
            <a:spAutoFit/>
          </a:bodyPr>
          <a:lstStyle/>
          <a:p>
            <a:r>
              <a:rPr lang="en-US" sz="1200" b="1">
                <a:latin typeface="+mn-lt"/>
                <a:cs typeface="Arial" panose="020B0604020202020204" pitchFamily="34" charset="0"/>
              </a:rPr>
              <a:t>$10,000</a:t>
            </a:r>
          </a:p>
        </p:txBody>
      </p:sp>
      <p:sp>
        <p:nvSpPr>
          <p:cNvPr id="55" name="11">
            <a:extLst>
              <a:ext uri="{FF2B5EF4-FFF2-40B4-BE49-F238E27FC236}">
                <a16:creationId xmlns:a16="http://schemas.microsoft.com/office/drawing/2014/main" id="{5516C31C-09C9-FEA8-D766-2045259217A0}"/>
              </a:ext>
            </a:extLst>
          </p:cNvPr>
          <p:cNvSpPr txBox="1"/>
          <p:nvPr/>
        </p:nvSpPr>
        <p:spPr>
          <a:xfrm>
            <a:off x="10767163" y="2272265"/>
            <a:ext cx="619784" cy="1759456"/>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Donald Trump</a:t>
            </a:r>
          </a:p>
          <a:p>
            <a:pPr algn="ctr"/>
            <a:r>
              <a:rPr lang="en-US" sz="800">
                <a:solidFill>
                  <a:srgbClr val="000000"/>
                </a:solidFill>
                <a:latin typeface="Arial Narrow" panose="020B0606020202030204" pitchFamily="34" charset="0"/>
              </a:rPr>
              <a:t>2017–2021</a:t>
            </a:r>
          </a:p>
          <a:p>
            <a:pPr algn="ctr"/>
            <a:r>
              <a:rPr lang="en-US" sz="1400" b="1">
                <a:latin typeface="Arial Narrow" panose="020B0606020202030204" pitchFamily="34" charset="0"/>
              </a:rPr>
              <a:t>16.1%</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COVID-19 Pandemic</a:t>
            </a:r>
          </a:p>
          <a:p>
            <a:pPr lvl="0" algn="ctr">
              <a:lnSpc>
                <a:spcPts val="1000"/>
              </a:lnSpc>
              <a:spcAft>
                <a:spcPts val="600"/>
              </a:spcAft>
            </a:pPr>
            <a:r>
              <a:rPr lang="en-US" sz="900">
                <a:solidFill>
                  <a:prstClr val="black"/>
                </a:solidFill>
                <a:latin typeface="Arial Narrow" panose="020B0606020202030204" pitchFamily="34" charset="0"/>
              </a:rPr>
              <a:t>Immigration</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 Crisis</a:t>
            </a:r>
          </a:p>
          <a:p>
            <a:pPr lvl="0" algn="ctr">
              <a:lnSpc>
                <a:spcPts val="1000"/>
              </a:lnSpc>
              <a:spcAft>
                <a:spcPts val="600"/>
              </a:spcAft>
            </a:pPr>
            <a:r>
              <a:rPr lang="en-US" sz="900">
                <a:solidFill>
                  <a:prstClr val="black"/>
                </a:solidFill>
                <a:latin typeface="Arial Narrow" panose="020B0606020202030204" pitchFamily="34" charset="0"/>
              </a:rPr>
              <a:t>Trump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Impeached</a:t>
            </a:r>
          </a:p>
        </p:txBody>
      </p:sp>
      <p:pic>
        <p:nvPicPr>
          <p:cNvPr id="56" name="Picture 55">
            <a:extLst>
              <a:ext uri="{FF2B5EF4-FFF2-40B4-BE49-F238E27FC236}">
                <a16:creationId xmlns:a16="http://schemas.microsoft.com/office/drawing/2014/main" id="{EC3D70F6-9BDE-9CE6-F6C2-A894B4890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5945" y="1997190"/>
            <a:ext cx="240493" cy="232015"/>
          </a:xfrm>
          <a:prstGeom prst="rect">
            <a:avLst/>
          </a:prstGeom>
        </p:spPr>
      </p:pic>
      <p:pic>
        <p:nvPicPr>
          <p:cNvPr id="57" name="Picture 56">
            <a:extLst>
              <a:ext uri="{FF2B5EF4-FFF2-40B4-BE49-F238E27FC236}">
                <a16:creationId xmlns:a16="http://schemas.microsoft.com/office/drawing/2014/main" id="{1C31D830-300D-C97D-42B2-C024DC9EA58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9043" t="9037" r="24762" b="26551"/>
          <a:stretch/>
        </p:blipFill>
        <p:spPr>
          <a:xfrm>
            <a:off x="10864442" y="1287464"/>
            <a:ext cx="428627" cy="622300"/>
          </a:xfrm>
          <a:prstGeom prst="rect">
            <a:avLst/>
          </a:prstGeom>
        </p:spPr>
      </p:pic>
      <p:sp>
        <p:nvSpPr>
          <p:cNvPr id="59" name="12">
            <a:extLst>
              <a:ext uri="{FF2B5EF4-FFF2-40B4-BE49-F238E27FC236}">
                <a16:creationId xmlns:a16="http://schemas.microsoft.com/office/drawing/2014/main" id="{CE3EACEC-4B6E-0F38-5026-F8C4F56A536C}"/>
              </a:ext>
            </a:extLst>
          </p:cNvPr>
          <p:cNvSpPr txBox="1"/>
          <p:nvPr/>
        </p:nvSpPr>
        <p:spPr>
          <a:xfrm>
            <a:off x="11378214" y="2279815"/>
            <a:ext cx="619784" cy="2051844"/>
          </a:xfrm>
          <a:prstGeom prst="rect">
            <a:avLst/>
          </a:prstGeom>
          <a:noFill/>
        </p:spPr>
        <p:txBody>
          <a:bodyPr wrap="square" lIns="0" rIns="0" rtlCol="0">
            <a:spAutoFit/>
          </a:bodyPr>
          <a:lstStyle/>
          <a:p>
            <a:pPr algn="ctr"/>
            <a:r>
              <a:rPr lang="en-US" sz="900" b="1">
                <a:solidFill>
                  <a:srgbClr val="000000"/>
                </a:solidFill>
                <a:latin typeface="Arial Narrow" panose="020B0606020202030204" pitchFamily="34" charset="0"/>
              </a:rPr>
              <a:t>Joe</a:t>
            </a:r>
            <a:br>
              <a:rPr lang="en-US" sz="900" b="1">
                <a:solidFill>
                  <a:srgbClr val="000000"/>
                </a:solidFill>
                <a:latin typeface="Arial Narrow" panose="020B0606020202030204" pitchFamily="34" charset="0"/>
              </a:rPr>
            </a:br>
            <a:r>
              <a:rPr lang="en-US" sz="900" b="1">
                <a:solidFill>
                  <a:srgbClr val="000000"/>
                </a:solidFill>
                <a:latin typeface="Arial Narrow" panose="020B0606020202030204" pitchFamily="34" charset="0"/>
              </a:rPr>
              <a:t>Biden</a:t>
            </a:r>
          </a:p>
          <a:p>
            <a:pPr algn="ctr"/>
            <a:r>
              <a:rPr lang="en-US" sz="800">
                <a:solidFill>
                  <a:srgbClr val="000000"/>
                </a:solidFill>
                <a:latin typeface="Arial Narrow" panose="020B0606020202030204" pitchFamily="34" charset="0"/>
              </a:rPr>
              <a:t>2021-2023</a:t>
            </a:r>
          </a:p>
          <a:p>
            <a:pPr algn="ctr"/>
            <a:r>
              <a:rPr lang="en-US" sz="1400" b="1">
                <a:latin typeface="Arial Narrow" panose="020B0606020202030204" pitchFamily="34" charset="0"/>
              </a:rPr>
              <a:t>10.2%</a:t>
            </a:r>
          </a:p>
          <a:p>
            <a:pPr lvl="0" algn="ctr">
              <a:lnSpc>
                <a:spcPts val="1000"/>
              </a:lnSpc>
              <a:spcAft>
                <a:spcPts val="600"/>
              </a:spcAft>
            </a:pP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Russia-Ukraine war</a:t>
            </a:r>
          </a:p>
          <a:p>
            <a:pPr lvl="0" algn="ctr">
              <a:lnSpc>
                <a:spcPts val="1000"/>
              </a:lnSpc>
              <a:spcAft>
                <a:spcPts val="600"/>
              </a:spcAft>
            </a:pPr>
            <a:r>
              <a:rPr lang="en-US" sz="900">
                <a:solidFill>
                  <a:prstClr val="black"/>
                </a:solidFill>
                <a:latin typeface="Arial Narrow" panose="020B0606020202030204" pitchFamily="34" charset="0"/>
              </a:rPr>
              <a:t>Surging </a:t>
            </a:r>
            <a:br>
              <a:rPr lang="en-US" sz="900">
                <a:solidFill>
                  <a:prstClr val="black"/>
                </a:solidFill>
                <a:latin typeface="Arial Narrow" panose="020B0606020202030204" pitchFamily="34" charset="0"/>
              </a:rPr>
            </a:br>
            <a:r>
              <a:rPr lang="en-US" sz="900">
                <a:solidFill>
                  <a:prstClr val="black"/>
                </a:solidFill>
                <a:latin typeface="Arial Narrow" panose="020B0606020202030204" pitchFamily="34" charset="0"/>
              </a:rPr>
              <a:t>Inflation</a:t>
            </a:r>
          </a:p>
          <a:p>
            <a:pPr lvl="0" algn="ctr">
              <a:lnSpc>
                <a:spcPts val="1000"/>
              </a:lnSpc>
              <a:spcAft>
                <a:spcPts val="600"/>
              </a:spcAft>
            </a:pPr>
            <a:r>
              <a:rPr lang="en-US" sz="900">
                <a:solidFill>
                  <a:prstClr val="black"/>
                </a:solidFill>
                <a:latin typeface="Arial Narrow" panose="020B0606020202030204" pitchFamily="34" charset="0"/>
              </a:rPr>
              <a:t>Afghanistan Withdrawal</a:t>
            </a:r>
          </a:p>
          <a:p>
            <a:pPr algn="ctr"/>
            <a:endParaRPr lang="en-US" sz="1400" b="1">
              <a:latin typeface="Arial Narrow" panose="020B0606020202030204" pitchFamily="34" charset="0"/>
            </a:endParaRPr>
          </a:p>
        </p:txBody>
      </p:sp>
      <p:pic>
        <p:nvPicPr>
          <p:cNvPr id="60" name="Picture 59" descr="A person in a suit and tie&#10;&#10;Description automatically generated with medium confidence">
            <a:extLst>
              <a:ext uri="{FF2B5EF4-FFF2-40B4-BE49-F238E27FC236}">
                <a16:creationId xmlns:a16="http://schemas.microsoft.com/office/drawing/2014/main" id="{958E065F-3A65-BE2A-8217-1F105FF2E0B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2981" t="3511" r="20739" b="25658"/>
          <a:stretch/>
        </p:blipFill>
        <p:spPr>
          <a:xfrm>
            <a:off x="11478297" y="1290276"/>
            <a:ext cx="428627" cy="619488"/>
          </a:xfrm>
          <a:prstGeom prst="rect">
            <a:avLst/>
          </a:prstGeom>
        </p:spPr>
      </p:pic>
      <p:cxnSp>
        <p:nvCxnSpPr>
          <p:cNvPr id="61" name="Straight Arrow Connector 60">
            <a:extLst>
              <a:ext uri="{FF2B5EF4-FFF2-40B4-BE49-F238E27FC236}">
                <a16:creationId xmlns:a16="http://schemas.microsoft.com/office/drawing/2014/main" id="{B5147DDA-86D9-448A-2EEB-2CE8853284C3}"/>
              </a:ext>
            </a:extLst>
          </p:cNvPr>
          <p:cNvCxnSpPr>
            <a:cxnSpLocks/>
          </p:cNvCxnSpPr>
          <p:nvPr/>
        </p:nvCxnSpPr>
        <p:spPr>
          <a:xfrm flipH="1">
            <a:off x="11896959" y="2783576"/>
            <a:ext cx="181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2" name="Picture 61">
            <a:extLst>
              <a:ext uri="{FF2B5EF4-FFF2-40B4-BE49-F238E27FC236}">
                <a16:creationId xmlns:a16="http://schemas.microsoft.com/office/drawing/2014/main" id="{4FEF6741-C1C3-32B0-AF32-C8B991858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37538" y="1994732"/>
            <a:ext cx="288937" cy="259955"/>
          </a:xfrm>
          <a:prstGeom prst="rect">
            <a:avLst/>
          </a:prstGeom>
        </p:spPr>
      </p:pic>
      <p:cxnSp>
        <p:nvCxnSpPr>
          <p:cNvPr id="63" name="Straight Connector 62">
            <a:extLst>
              <a:ext uri="{FF2B5EF4-FFF2-40B4-BE49-F238E27FC236}">
                <a16:creationId xmlns:a16="http://schemas.microsoft.com/office/drawing/2014/main" id="{29F76312-DAAF-C275-D325-71F9E02021DB}"/>
              </a:ext>
            </a:extLst>
          </p:cNvPr>
          <p:cNvCxnSpPr>
            <a:cxnSpLocks/>
          </p:cNvCxnSpPr>
          <p:nvPr/>
        </p:nvCxnSpPr>
        <p:spPr>
          <a:xfrm>
            <a:off x="12078008" y="2783576"/>
            <a:ext cx="0" cy="14405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42A5270-4E1E-3DE6-FF7B-7200972E303B}"/>
              </a:ext>
            </a:extLst>
          </p:cNvPr>
          <p:cNvSpPr txBox="1"/>
          <p:nvPr/>
        </p:nvSpPr>
        <p:spPr>
          <a:xfrm>
            <a:off x="10931848" y="4159480"/>
            <a:ext cx="1315443" cy="369332"/>
          </a:xfrm>
          <a:prstGeom prst="rect">
            <a:avLst/>
          </a:prstGeom>
          <a:noFill/>
        </p:spPr>
        <p:txBody>
          <a:bodyPr wrap="square" rtlCol="0">
            <a:spAutoFit/>
          </a:bodyPr>
          <a:lstStyle/>
          <a:p>
            <a:r>
              <a:rPr lang="en-US">
                <a:latin typeface="+mn-lt"/>
              </a:rPr>
              <a:t>$5,119,518</a:t>
            </a:r>
          </a:p>
        </p:txBody>
      </p:sp>
      <p:sp>
        <p:nvSpPr>
          <p:cNvPr id="4" name="Slide Number Placeholder 3">
            <a:extLst>
              <a:ext uri="{FF2B5EF4-FFF2-40B4-BE49-F238E27FC236}">
                <a16:creationId xmlns:a16="http://schemas.microsoft.com/office/drawing/2014/main" id="{78400FB8-2116-81E6-8402-6E96B055492F}"/>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lang="en-US"/>
          </a:p>
        </p:txBody>
      </p:sp>
    </p:spTree>
    <p:extLst>
      <p:ext uri="{BB962C8B-B14F-4D97-AF65-F5344CB8AC3E}">
        <p14:creationId xmlns:p14="http://schemas.microsoft.com/office/powerpoint/2010/main" val="3259207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BBCBD1F-3726-4932-C2B8-C0E3BAF98A2D}"/>
              </a:ext>
            </a:extLst>
          </p:cNvPr>
          <p:cNvGraphicFramePr>
            <a:graphicFrameLocks noGrp="1"/>
          </p:cNvGraphicFramePr>
          <p:nvPr>
            <p:extLst>
              <p:ext uri="{D42A27DB-BD31-4B8C-83A1-F6EECF244321}">
                <p14:modId xmlns:p14="http://schemas.microsoft.com/office/powerpoint/2010/main" val="1671540035"/>
              </p:ext>
            </p:extLst>
          </p:nvPr>
        </p:nvGraphicFramePr>
        <p:xfrm>
          <a:off x="8610598" y="1172968"/>
          <a:ext cx="2774716" cy="2254380"/>
        </p:xfrm>
        <a:graphic>
          <a:graphicData uri="http://schemas.openxmlformats.org/drawingml/2006/table">
            <a:tbl>
              <a:tblPr firstRow="1" firstCol="1" bandRow="1"/>
              <a:tblGrid>
                <a:gridCol w="1387358">
                  <a:extLst>
                    <a:ext uri="{9D8B030D-6E8A-4147-A177-3AD203B41FA5}">
                      <a16:colId xmlns:a16="http://schemas.microsoft.com/office/drawing/2014/main" val="1065273758"/>
                    </a:ext>
                  </a:extLst>
                </a:gridCol>
                <a:gridCol w="1387358">
                  <a:extLst>
                    <a:ext uri="{9D8B030D-6E8A-4147-A177-3AD203B41FA5}">
                      <a16:colId xmlns:a16="http://schemas.microsoft.com/office/drawing/2014/main" val="3439294103"/>
                    </a:ext>
                  </a:extLst>
                </a:gridCol>
              </a:tblGrid>
              <a:tr h="159385">
                <a:tc gridSpan="2">
                  <a:txBody>
                    <a:bodyPr/>
                    <a:lstStyle/>
                    <a:p>
                      <a:pPr marL="0" marR="0" algn="ctr">
                        <a:lnSpc>
                          <a:spcPct val="107000"/>
                        </a:lnSpc>
                        <a:spcBef>
                          <a:spcPts val="0"/>
                        </a:spcBef>
                        <a:spcAft>
                          <a:spcPts val="0"/>
                        </a:spcAft>
                      </a:pPr>
                      <a:r>
                        <a:rPr lang="en-US" sz="1800" b="1" ker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Senate</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28575" marB="28575" anchor="ctr">
                    <a:lnL>
                      <a:noFill/>
                    </a:lnL>
                    <a:lnR>
                      <a:noFill/>
                    </a:lnR>
                    <a:lnT>
                      <a:noFill/>
                    </a:lnT>
                    <a:lnB>
                      <a:noFill/>
                    </a:lnB>
                    <a:solidFill>
                      <a:schemeClr val="bg1"/>
                    </a:solidFill>
                  </a:tcPr>
                </a:tc>
                <a:tc hMerge="1">
                  <a:txBody>
                    <a:bodyPr/>
                    <a:lstStyle/>
                    <a:p>
                      <a:endParaRPr lang="en-US"/>
                    </a:p>
                  </a:txBody>
                  <a:tcPr/>
                </a:tc>
                <a:extLst>
                  <a:ext uri="{0D108BD9-81ED-4DB2-BD59-A6C34878D82A}">
                    <a16:rowId xmlns:a16="http://schemas.microsoft.com/office/drawing/2014/main" val="1304039387"/>
                  </a:ext>
                </a:extLst>
              </a:tr>
              <a:tr h="155575">
                <a:tc>
                  <a:txBody>
                    <a:bodyPr/>
                    <a:lstStyle/>
                    <a:p>
                      <a:pPr marL="0" marR="0" algn="ctr">
                        <a:lnSpc>
                          <a:spcPct val="107000"/>
                        </a:lnSpc>
                        <a:spcBef>
                          <a:spcPts val="0"/>
                        </a:spcBef>
                        <a:spcAft>
                          <a:spcPts val="0"/>
                        </a:spcAft>
                      </a:pPr>
                      <a:r>
                        <a:rPr lang="en-US" sz="1800" b="1"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Party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28575" marB="28575" anchor="ctr">
                    <a:lnL>
                      <a:noFill/>
                    </a:lnL>
                    <a:lnR>
                      <a:noFill/>
                    </a:lnR>
                    <a:lnT>
                      <a:noFill/>
                    </a:lnT>
                    <a:lnB>
                      <a:noFill/>
                    </a:lnB>
                    <a:solidFill>
                      <a:schemeClr val="bg1">
                        <a:lumMod val="85000"/>
                      </a:schemeClr>
                    </a:solidFill>
                  </a:tcPr>
                </a:tc>
                <a:tc>
                  <a:txBody>
                    <a:bodyPr/>
                    <a:lstStyle/>
                    <a:p>
                      <a:pPr marL="0" marR="0" algn="ctr">
                        <a:lnSpc>
                          <a:spcPct val="107000"/>
                        </a:lnSpc>
                        <a:spcBef>
                          <a:spcPts val="0"/>
                        </a:spcBef>
                        <a:spcAft>
                          <a:spcPts val="0"/>
                        </a:spcAft>
                      </a:pPr>
                      <a:r>
                        <a:rPr lang="en-US" sz="1800" b="1"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Members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28575" marB="28575" anchor="ctr">
                    <a:lnL>
                      <a:noFill/>
                    </a:lnL>
                    <a:lnR>
                      <a:noFill/>
                    </a:lnR>
                    <a:lnT>
                      <a:noFill/>
                    </a:lnT>
                    <a:lnB>
                      <a:noFill/>
                    </a:lnB>
                    <a:solidFill>
                      <a:schemeClr val="bg1">
                        <a:lumMod val="85000"/>
                      </a:schemeClr>
                    </a:solidFill>
                  </a:tcPr>
                </a:tc>
                <a:extLst>
                  <a:ext uri="{0D108BD9-81ED-4DB2-BD59-A6C34878D82A}">
                    <a16:rowId xmlns:a16="http://schemas.microsoft.com/office/drawing/2014/main" val="909072540"/>
                  </a:ext>
                </a:extLst>
              </a:tr>
              <a:tr h="159385">
                <a:tc>
                  <a:txBody>
                    <a:bodyPr/>
                    <a:lstStyle/>
                    <a:p>
                      <a:pPr marL="0" marR="0" algn="ctr">
                        <a:lnSpc>
                          <a:spcPct val="107000"/>
                        </a:lnSpc>
                        <a:spcBef>
                          <a:spcPts val="0"/>
                        </a:spcBef>
                        <a:spcAft>
                          <a:spcPts val="0"/>
                        </a:spcAft>
                      </a:pPr>
                      <a:r>
                        <a:rPr lang="en-US" sz="1800" ker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Democratic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007DBC"/>
                    </a:solidFill>
                  </a:tcPr>
                </a:tc>
                <a:tc>
                  <a:txBody>
                    <a:bodyPr/>
                    <a:lstStyle/>
                    <a:p>
                      <a:pPr marL="0" marR="0" algn="ctr">
                        <a:lnSpc>
                          <a:spcPct val="107000"/>
                        </a:lnSpc>
                        <a:spcBef>
                          <a:spcPts val="0"/>
                        </a:spcBef>
                        <a:spcAft>
                          <a:spcPts val="0"/>
                        </a:spcAft>
                      </a:pPr>
                      <a:r>
                        <a:rPr lang="en-US" sz="18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B2D8EB"/>
                    </a:solidFill>
                  </a:tcPr>
                </a:tc>
                <a:extLst>
                  <a:ext uri="{0D108BD9-81ED-4DB2-BD59-A6C34878D82A}">
                    <a16:rowId xmlns:a16="http://schemas.microsoft.com/office/drawing/2014/main" val="2614809019"/>
                  </a:ext>
                </a:extLst>
              </a:tr>
              <a:tr h="159385">
                <a:tc>
                  <a:txBody>
                    <a:bodyPr/>
                    <a:lstStyle/>
                    <a:p>
                      <a:pPr marL="0" marR="0" algn="ctr">
                        <a:lnSpc>
                          <a:spcPct val="107000"/>
                        </a:lnSpc>
                        <a:spcBef>
                          <a:spcPts val="0"/>
                        </a:spcBef>
                        <a:spcAft>
                          <a:spcPts val="0"/>
                        </a:spcAft>
                      </a:pPr>
                      <a:r>
                        <a:rPr lang="en-US" sz="1800" ker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Republican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E41B17"/>
                    </a:solidFill>
                  </a:tcPr>
                </a:tc>
                <a:tc>
                  <a:txBody>
                    <a:bodyPr/>
                    <a:lstStyle/>
                    <a:p>
                      <a:pPr marL="0" marR="0" algn="ctr">
                        <a:lnSpc>
                          <a:spcPct val="107000"/>
                        </a:lnSpc>
                        <a:spcBef>
                          <a:spcPts val="0"/>
                        </a:spcBef>
                        <a:spcAft>
                          <a:spcPts val="0"/>
                        </a:spcAft>
                      </a:pPr>
                      <a:r>
                        <a:rPr lang="en-US" sz="18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F8EBEA"/>
                    </a:solidFill>
                  </a:tcPr>
                </a:tc>
                <a:extLst>
                  <a:ext uri="{0D108BD9-81ED-4DB2-BD59-A6C34878D82A}">
                    <a16:rowId xmlns:a16="http://schemas.microsoft.com/office/drawing/2014/main" val="2634655149"/>
                  </a:ext>
                </a:extLst>
              </a:tr>
              <a:tr h="159385">
                <a:tc>
                  <a:txBody>
                    <a:bodyPr/>
                    <a:lstStyle/>
                    <a:p>
                      <a:pPr marL="0" marR="0" algn="ctr">
                        <a:lnSpc>
                          <a:spcPct val="107000"/>
                        </a:lnSpc>
                        <a:spcBef>
                          <a:spcPts val="0"/>
                        </a:spcBef>
                        <a:spcAft>
                          <a:spcPts val="0"/>
                        </a:spcAft>
                      </a:pPr>
                      <a:r>
                        <a:rPr lang="en-US" sz="1800" ker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Independent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662D91"/>
                    </a:solidFill>
                  </a:tcPr>
                </a:tc>
                <a:tc>
                  <a:txBody>
                    <a:bodyPr/>
                    <a:lstStyle/>
                    <a:p>
                      <a:pPr marL="0" marR="0" algn="ctr">
                        <a:lnSpc>
                          <a:spcPct val="107000"/>
                        </a:lnSpc>
                        <a:spcBef>
                          <a:spcPts val="0"/>
                        </a:spcBef>
                        <a:spcAft>
                          <a:spcPts val="0"/>
                        </a:spcAft>
                      </a:pPr>
                      <a:r>
                        <a:rPr lang="en-US" sz="18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662D91">
                        <a:alpha val="20000"/>
                      </a:srgbClr>
                    </a:solidFill>
                  </a:tcPr>
                </a:tc>
                <a:extLst>
                  <a:ext uri="{0D108BD9-81ED-4DB2-BD59-A6C34878D82A}">
                    <a16:rowId xmlns:a16="http://schemas.microsoft.com/office/drawing/2014/main" val="3563095978"/>
                  </a:ext>
                </a:extLst>
              </a:tr>
              <a:tr h="155575">
                <a:tc>
                  <a:txBody>
                    <a:bodyPr/>
                    <a:lstStyle/>
                    <a:p>
                      <a:pPr marL="0" marR="0" algn="ctr">
                        <a:lnSpc>
                          <a:spcPct val="107000"/>
                        </a:lnSpc>
                        <a:spcBef>
                          <a:spcPts val="0"/>
                        </a:spcBef>
                        <a:spcAft>
                          <a:spcPts val="0"/>
                        </a:spcAft>
                      </a:pPr>
                      <a:r>
                        <a:rPr lang="en-US" sz="1800" b="1" ker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chemeClr val="bg2"/>
                    </a:solidFill>
                  </a:tcPr>
                </a:tc>
                <a:tc>
                  <a:txBody>
                    <a:bodyPr/>
                    <a:lstStyle/>
                    <a:p>
                      <a:pPr marL="0" marR="0" algn="ctr">
                        <a:lnSpc>
                          <a:spcPct val="107000"/>
                        </a:lnSpc>
                        <a:spcBef>
                          <a:spcPts val="0"/>
                        </a:spcBef>
                        <a:spcAft>
                          <a:spcPts val="0"/>
                        </a:spcAft>
                      </a:pPr>
                      <a:r>
                        <a:rPr lang="en-US" sz="1800" b="1" ker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chemeClr val="bg2"/>
                    </a:solidFill>
                  </a:tcPr>
                </a:tc>
                <a:extLst>
                  <a:ext uri="{0D108BD9-81ED-4DB2-BD59-A6C34878D82A}">
                    <a16:rowId xmlns:a16="http://schemas.microsoft.com/office/drawing/2014/main" val="535178523"/>
                  </a:ext>
                </a:extLst>
              </a:tr>
            </a:tbl>
          </a:graphicData>
        </a:graphic>
      </p:graphicFrame>
      <p:graphicFrame>
        <p:nvGraphicFramePr>
          <p:cNvPr id="8" name="Table 7">
            <a:extLst>
              <a:ext uri="{FF2B5EF4-FFF2-40B4-BE49-F238E27FC236}">
                <a16:creationId xmlns:a16="http://schemas.microsoft.com/office/drawing/2014/main" id="{945C1ACD-490C-1560-1F25-D70E3E3301C6}"/>
              </a:ext>
            </a:extLst>
          </p:cNvPr>
          <p:cNvGraphicFramePr>
            <a:graphicFrameLocks noGrp="1"/>
          </p:cNvGraphicFramePr>
          <p:nvPr>
            <p:extLst>
              <p:ext uri="{D42A27DB-BD31-4B8C-83A1-F6EECF244321}">
                <p14:modId xmlns:p14="http://schemas.microsoft.com/office/powerpoint/2010/main" val="3812730253"/>
              </p:ext>
            </p:extLst>
          </p:nvPr>
        </p:nvGraphicFramePr>
        <p:xfrm>
          <a:off x="8610599" y="3897971"/>
          <a:ext cx="2774716" cy="2254380"/>
        </p:xfrm>
        <a:graphic>
          <a:graphicData uri="http://schemas.openxmlformats.org/drawingml/2006/table">
            <a:tbl>
              <a:tblPr firstRow="1" firstCol="1" bandRow="1"/>
              <a:tblGrid>
                <a:gridCol w="1387358">
                  <a:extLst>
                    <a:ext uri="{9D8B030D-6E8A-4147-A177-3AD203B41FA5}">
                      <a16:colId xmlns:a16="http://schemas.microsoft.com/office/drawing/2014/main" val="1769346155"/>
                    </a:ext>
                  </a:extLst>
                </a:gridCol>
                <a:gridCol w="1387358">
                  <a:extLst>
                    <a:ext uri="{9D8B030D-6E8A-4147-A177-3AD203B41FA5}">
                      <a16:colId xmlns:a16="http://schemas.microsoft.com/office/drawing/2014/main" val="510587249"/>
                    </a:ext>
                  </a:extLst>
                </a:gridCol>
              </a:tblGrid>
              <a:tr h="155575">
                <a:tc gridSpan="2">
                  <a:txBody>
                    <a:bodyPr/>
                    <a:lstStyle/>
                    <a:p>
                      <a:pPr marL="0" marR="0" algn="ctr">
                        <a:lnSpc>
                          <a:spcPct val="107000"/>
                        </a:lnSpc>
                        <a:spcBef>
                          <a:spcPts val="0"/>
                        </a:spcBef>
                        <a:spcAft>
                          <a:spcPts val="0"/>
                        </a:spcAft>
                      </a:pPr>
                      <a:r>
                        <a:rPr lang="en-US" sz="1800" b="1" ker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House</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28575" marB="28575" anchor="ctr">
                    <a:lnL>
                      <a:noFill/>
                    </a:lnL>
                    <a:lnR>
                      <a:noFill/>
                    </a:lnR>
                    <a:lnT>
                      <a:noFill/>
                    </a:lnT>
                    <a:lnB>
                      <a:noFill/>
                    </a:lnB>
                    <a:solidFill>
                      <a:schemeClr val="bg1"/>
                    </a:solidFill>
                  </a:tcPr>
                </a:tc>
                <a:tc hMerge="1">
                  <a:txBody>
                    <a:bodyPr/>
                    <a:lstStyle/>
                    <a:p>
                      <a:endParaRPr lang="en-US"/>
                    </a:p>
                  </a:txBody>
                  <a:tcPr/>
                </a:tc>
                <a:extLst>
                  <a:ext uri="{0D108BD9-81ED-4DB2-BD59-A6C34878D82A}">
                    <a16:rowId xmlns:a16="http://schemas.microsoft.com/office/drawing/2014/main" val="2019614650"/>
                  </a:ext>
                </a:extLst>
              </a:tr>
              <a:tr h="155575">
                <a:tc>
                  <a:txBody>
                    <a:bodyPr/>
                    <a:lstStyle/>
                    <a:p>
                      <a:pPr marL="0" marR="0" algn="ctr">
                        <a:lnSpc>
                          <a:spcPct val="107000"/>
                        </a:lnSpc>
                        <a:spcBef>
                          <a:spcPts val="0"/>
                        </a:spcBef>
                        <a:spcAft>
                          <a:spcPts val="0"/>
                        </a:spcAft>
                      </a:pPr>
                      <a:r>
                        <a:rPr lang="en-US" sz="1800" b="1"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Party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28575" marB="28575" anchor="ctr">
                    <a:lnL>
                      <a:noFill/>
                    </a:lnL>
                    <a:lnR>
                      <a:noFill/>
                    </a:lnR>
                    <a:lnT>
                      <a:noFill/>
                    </a:lnT>
                    <a:lnB>
                      <a:noFill/>
                    </a:lnB>
                    <a:solidFill>
                      <a:schemeClr val="bg1">
                        <a:lumMod val="85000"/>
                      </a:schemeClr>
                    </a:solidFill>
                  </a:tcPr>
                </a:tc>
                <a:tc>
                  <a:txBody>
                    <a:bodyPr/>
                    <a:lstStyle/>
                    <a:p>
                      <a:pPr marL="0" marR="0" algn="ctr">
                        <a:lnSpc>
                          <a:spcPct val="107000"/>
                        </a:lnSpc>
                        <a:spcBef>
                          <a:spcPts val="0"/>
                        </a:spcBef>
                        <a:spcAft>
                          <a:spcPts val="0"/>
                        </a:spcAft>
                      </a:pPr>
                      <a:r>
                        <a:rPr lang="en-US" sz="1800" b="1"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Members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28575" marB="28575" anchor="ctr">
                    <a:lnL>
                      <a:noFill/>
                    </a:lnL>
                    <a:lnR>
                      <a:noFill/>
                    </a:lnR>
                    <a:lnT>
                      <a:noFill/>
                    </a:lnT>
                    <a:lnB>
                      <a:noFill/>
                    </a:lnB>
                    <a:solidFill>
                      <a:schemeClr val="bg1">
                        <a:lumMod val="85000"/>
                      </a:schemeClr>
                    </a:solidFill>
                  </a:tcPr>
                </a:tc>
                <a:extLst>
                  <a:ext uri="{0D108BD9-81ED-4DB2-BD59-A6C34878D82A}">
                    <a16:rowId xmlns:a16="http://schemas.microsoft.com/office/drawing/2014/main" val="1813924881"/>
                  </a:ext>
                </a:extLst>
              </a:tr>
              <a:tr h="160020">
                <a:tc>
                  <a:txBody>
                    <a:bodyPr/>
                    <a:lstStyle/>
                    <a:p>
                      <a:pPr marL="0" marR="0" algn="ctr">
                        <a:lnSpc>
                          <a:spcPct val="107000"/>
                        </a:lnSpc>
                        <a:spcBef>
                          <a:spcPts val="0"/>
                        </a:spcBef>
                        <a:spcAft>
                          <a:spcPts val="0"/>
                        </a:spcAft>
                      </a:pPr>
                      <a:r>
                        <a:rPr lang="en-US" sz="1800" ker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Democratic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007DBC"/>
                    </a:solidFill>
                  </a:tcPr>
                </a:tc>
                <a:tc>
                  <a:txBody>
                    <a:bodyPr/>
                    <a:lstStyle/>
                    <a:p>
                      <a:pPr marL="0" marR="0" algn="ctr">
                        <a:lnSpc>
                          <a:spcPct val="107000"/>
                        </a:lnSpc>
                        <a:spcBef>
                          <a:spcPts val="0"/>
                        </a:spcBef>
                        <a:spcAft>
                          <a:spcPts val="0"/>
                        </a:spcAft>
                      </a:pPr>
                      <a:r>
                        <a:rPr lang="en-US" sz="18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213</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007DBC">
                        <a:alpha val="30196"/>
                      </a:srgbClr>
                    </a:solidFill>
                  </a:tcPr>
                </a:tc>
                <a:extLst>
                  <a:ext uri="{0D108BD9-81ED-4DB2-BD59-A6C34878D82A}">
                    <a16:rowId xmlns:a16="http://schemas.microsoft.com/office/drawing/2014/main" val="1984950813"/>
                  </a:ext>
                </a:extLst>
              </a:tr>
              <a:tr h="160020">
                <a:tc>
                  <a:txBody>
                    <a:bodyPr/>
                    <a:lstStyle/>
                    <a:p>
                      <a:pPr marL="0" marR="0" algn="ctr">
                        <a:lnSpc>
                          <a:spcPct val="107000"/>
                        </a:lnSpc>
                        <a:spcBef>
                          <a:spcPts val="0"/>
                        </a:spcBef>
                        <a:spcAft>
                          <a:spcPts val="0"/>
                        </a:spcAft>
                      </a:pPr>
                      <a:r>
                        <a:rPr lang="en-US" sz="1800" ker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Republican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E41B17"/>
                    </a:solidFill>
                  </a:tcPr>
                </a:tc>
                <a:tc>
                  <a:txBody>
                    <a:bodyPr/>
                    <a:lstStyle/>
                    <a:p>
                      <a:pPr marL="0" marR="0" algn="ctr">
                        <a:lnSpc>
                          <a:spcPct val="107000"/>
                        </a:lnSpc>
                        <a:spcBef>
                          <a:spcPts val="0"/>
                        </a:spcBef>
                        <a:spcAft>
                          <a:spcPts val="0"/>
                        </a:spcAft>
                      </a:pPr>
                      <a:r>
                        <a:rPr lang="en-US" sz="18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F1D5D3"/>
                    </a:solidFill>
                  </a:tcPr>
                </a:tc>
                <a:extLst>
                  <a:ext uri="{0D108BD9-81ED-4DB2-BD59-A6C34878D82A}">
                    <a16:rowId xmlns:a16="http://schemas.microsoft.com/office/drawing/2014/main" val="3990806689"/>
                  </a:ext>
                </a:extLst>
              </a:tr>
              <a:tr h="158233">
                <a:tc>
                  <a:txBody>
                    <a:bodyPr/>
                    <a:lstStyle/>
                    <a:p>
                      <a:pPr marL="0" marR="0" algn="ctr">
                        <a:lnSpc>
                          <a:spcPct val="107000"/>
                        </a:lnSpc>
                        <a:spcBef>
                          <a:spcPts val="0"/>
                        </a:spcBef>
                        <a:spcAft>
                          <a:spcPts val="0"/>
                        </a:spcAft>
                      </a:pPr>
                      <a:r>
                        <a:rPr lang="en-US" sz="1800" kern="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Vacancies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736F6E"/>
                    </a:solidFill>
                  </a:tcPr>
                </a:tc>
                <a:tc>
                  <a:txBody>
                    <a:bodyPr/>
                    <a:lstStyle/>
                    <a:p>
                      <a:pPr marL="0" marR="0" algn="ctr">
                        <a:lnSpc>
                          <a:spcPct val="107000"/>
                        </a:lnSpc>
                        <a:spcBef>
                          <a:spcPts val="0"/>
                        </a:spcBef>
                        <a:spcAft>
                          <a:spcPts val="0"/>
                        </a:spcAft>
                      </a:pPr>
                      <a:r>
                        <a:rPr lang="en-US" sz="1800" kern="0">
                          <a:solidFill>
                            <a:srgbClr val="333333"/>
                          </a:solidFill>
                          <a:effectLst/>
                          <a:latin typeface="Calibri" panose="020F0502020204030204" pitchFamily="34" charset="0"/>
                          <a:ea typeface="Calibri" panose="020F0502020204030204" pitchFamily="34" charset="0"/>
                          <a:cs typeface="Calibri" panose="020F0502020204030204" pitchFamily="34" charset="0"/>
                        </a:rPr>
                        <a:t>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rgbClr val="BFBFBF">
                        <a:alpha val="85098"/>
                      </a:srgbClr>
                    </a:solidFill>
                  </a:tcPr>
                </a:tc>
                <a:extLst>
                  <a:ext uri="{0D108BD9-81ED-4DB2-BD59-A6C34878D82A}">
                    <a16:rowId xmlns:a16="http://schemas.microsoft.com/office/drawing/2014/main" val="1782975248"/>
                  </a:ext>
                </a:extLst>
              </a:tr>
              <a:tr h="160020">
                <a:tc>
                  <a:txBody>
                    <a:bodyPr/>
                    <a:lstStyle/>
                    <a:p>
                      <a:pPr marL="0" marR="0" algn="ctr">
                        <a:lnSpc>
                          <a:spcPct val="107000"/>
                        </a:lnSpc>
                        <a:spcBef>
                          <a:spcPts val="0"/>
                        </a:spcBef>
                        <a:spcAft>
                          <a:spcPts val="0"/>
                        </a:spcAft>
                      </a:pPr>
                      <a:r>
                        <a:rPr lang="en-US" sz="1800" b="1"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chemeClr val="bg1">
                        <a:lumMod val="85000"/>
                      </a:schemeClr>
                    </a:solidFill>
                  </a:tcPr>
                </a:tc>
                <a:tc>
                  <a:txBody>
                    <a:bodyPr/>
                    <a:lstStyle/>
                    <a:p>
                      <a:pPr marL="0" marR="0" algn="ctr">
                        <a:lnSpc>
                          <a:spcPct val="107000"/>
                        </a:lnSpc>
                        <a:spcBef>
                          <a:spcPts val="0"/>
                        </a:spcBef>
                        <a:spcAft>
                          <a:spcPts val="0"/>
                        </a:spcAft>
                      </a:pPr>
                      <a:r>
                        <a:rPr lang="en-US" sz="1800" b="1" kern="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435</a:t>
                      </a:r>
                      <a:endParaRPr lang="en-US"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57150" marB="57150" anchor="ctr">
                    <a:lnL>
                      <a:noFill/>
                    </a:lnL>
                    <a:lnR>
                      <a:noFill/>
                    </a:lnR>
                    <a:lnT>
                      <a:noFill/>
                    </a:lnT>
                    <a:lnB>
                      <a:noFill/>
                    </a:lnB>
                    <a:solidFill>
                      <a:schemeClr val="bg1">
                        <a:lumMod val="85000"/>
                      </a:schemeClr>
                    </a:solidFill>
                  </a:tcPr>
                </a:tc>
                <a:extLst>
                  <a:ext uri="{0D108BD9-81ED-4DB2-BD59-A6C34878D82A}">
                    <a16:rowId xmlns:a16="http://schemas.microsoft.com/office/drawing/2014/main" val="6749348"/>
                  </a:ext>
                </a:extLst>
              </a:tr>
            </a:tbl>
          </a:graphicData>
        </a:graphic>
      </p:graphicFrame>
      <p:sp>
        <p:nvSpPr>
          <p:cNvPr id="10" name="Title 9">
            <a:extLst>
              <a:ext uri="{FF2B5EF4-FFF2-40B4-BE49-F238E27FC236}">
                <a16:creationId xmlns:a16="http://schemas.microsoft.com/office/drawing/2014/main" id="{953ECB05-DC30-C97E-AF48-AD941A0B9F67}"/>
              </a:ext>
            </a:extLst>
          </p:cNvPr>
          <p:cNvSpPr>
            <a:spLocks noGrp="1"/>
          </p:cNvSpPr>
          <p:nvPr>
            <p:ph type="title"/>
          </p:nvPr>
        </p:nvSpPr>
        <p:spPr>
          <a:xfrm>
            <a:off x="86414" y="3125504"/>
            <a:ext cx="2623292" cy="1593453"/>
          </a:xfrm>
        </p:spPr>
        <p:txBody>
          <a:bodyPr>
            <a:noAutofit/>
          </a:bodyPr>
          <a:lstStyle/>
          <a:p>
            <a:pPr rtl="0" fontAlgn="base"/>
            <a:r>
              <a:rPr lang="en-US" sz="3600" b="0" kern="1200">
                <a:solidFill>
                  <a:srgbClr val="000000"/>
                </a:solidFill>
                <a:effectLst/>
                <a:latin typeface="Calibri" panose="020F0502020204030204" pitchFamily="34" charset="0"/>
                <a:ea typeface="+mn-ea"/>
                <a:cs typeface="+mn-cs"/>
              </a:rPr>
              <a:t>Makeup of Congress</a:t>
            </a:r>
            <a:endParaRPr lang="en-US" sz="3600">
              <a:effectLst/>
            </a:endParaRPr>
          </a:p>
        </p:txBody>
      </p:sp>
      <p:sp>
        <p:nvSpPr>
          <p:cNvPr id="4" name="TextBox 3">
            <a:extLst>
              <a:ext uri="{FF2B5EF4-FFF2-40B4-BE49-F238E27FC236}">
                <a16:creationId xmlns:a16="http://schemas.microsoft.com/office/drawing/2014/main" id="{DE3E3C86-4E4D-D619-EBF5-F58DEBFE28AF}"/>
              </a:ext>
            </a:extLst>
          </p:cNvPr>
          <p:cNvSpPr txBox="1"/>
          <p:nvPr/>
        </p:nvSpPr>
        <p:spPr>
          <a:xfrm>
            <a:off x="2058459" y="6365626"/>
            <a:ext cx="6668454" cy="230832"/>
          </a:xfrm>
          <a:prstGeom prst="rect">
            <a:avLst/>
          </a:prstGeom>
          <a:noFill/>
        </p:spPr>
        <p:txBody>
          <a:bodyPr wrap="square" rtlCol="0">
            <a:spAutoFit/>
          </a:bodyPr>
          <a:lstStyle/>
          <a:p>
            <a:r>
              <a:rPr lang="en-US" sz="900" b="0">
                <a:latin typeface="+mn-lt"/>
                <a:cs typeface="Arial" panose="020B0604020202020204" pitchFamily="34" charset="0"/>
              </a:rPr>
              <a:t>Source: List of current members of the U.S. Congress, Ballotpedia, 4/24.</a:t>
            </a:r>
          </a:p>
        </p:txBody>
      </p:sp>
      <p:sp>
        <p:nvSpPr>
          <p:cNvPr id="9" name="Slide Number Placeholder 8">
            <a:extLst>
              <a:ext uri="{FF2B5EF4-FFF2-40B4-BE49-F238E27FC236}">
                <a16:creationId xmlns:a16="http://schemas.microsoft.com/office/drawing/2014/main" id="{EC91A47B-ABCD-31F6-0014-5D5829CF94E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lang="en-US"/>
          </a:p>
        </p:txBody>
      </p:sp>
      <p:pic>
        <p:nvPicPr>
          <p:cNvPr id="3" name="Picture 2" descr="A circular logo with people around it&#10;&#10;Description automatically generated">
            <a:extLst>
              <a:ext uri="{FF2B5EF4-FFF2-40B4-BE49-F238E27FC236}">
                <a16:creationId xmlns:a16="http://schemas.microsoft.com/office/drawing/2014/main" id="{9EEE8686-E9AA-3FEF-5CE1-C151240B4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338" y="961596"/>
            <a:ext cx="5864364" cy="5190755"/>
          </a:xfrm>
          <a:prstGeom prst="rect">
            <a:avLst/>
          </a:prstGeom>
        </p:spPr>
      </p:pic>
    </p:spTree>
    <p:extLst>
      <p:ext uri="{BB962C8B-B14F-4D97-AF65-F5344CB8AC3E}">
        <p14:creationId xmlns:p14="http://schemas.microsoft.com/office/powerpoint/2010/main" val="3812976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8EFF88-A2FE-30EE-D829-00CFED23CB70}"/>
              </a:ext>
            </a:extLst>
          </p:cNvPr>
          <p:cNvSpPr txBox="1"/>
          <p:nvPr/>
        </p:nvSpPr>
        <p:spPr>
          <a:xfrm>
            <a:off x="475559" y="3126476"/>
            <a:ext cx="2440961" cy="2200602"/>
          </a:xfrm>
          <a:prstGeom prst="rect">
            <a:avLst/>
          </a:prstGeom>
          <a:noFill/>
        </p:spPr>
        <p:txBody>
          <a:bodyPr wrap="square">
            <a:spAutoFit/>
          </a:bodyPr>
          <a:lstStyle/>
          <a:p>
            <a:pPr marL="342900" indent="-342900">
              <a:spcAft>
                <a:spcPts val="600"/>
              </a:spcAft>
              <a:buClr>
                <a:schemeClr val="tx1"/>
              </a:buClr>
              <a:buFont typeface="Wingdings" panose="05000000000000000000" pitchFamily="2" charset="2"/>
              <a:buChar char="§"/>
            </a:pPr>
            <a:r>
              <a:rPr lang="en-US" sz="2200" b="0">
                <a:latin typeface="Calibri" panose="020F0502020204030204" pitchFamily="34" charset="0"/>
                <a:cs typeface="Calibri" panose="020F0502020204030204" pitchFamily="34" charset="0"/>
              </a:rPr>
              <a:t>All 435 House seats are up for election</a:t>
            </a:r>
          </a:p>
          <a:p>
            <a:pPr marL="342900" indent="-342900">
              <a:buClr>
                <a:schemeClr val="tx1"/>
              </a:buClr>
              <a:buFont typeface="Wingdings" panose="05000000000000000000" pitchFamily="2" charset="2"/>
              <a:buChar char="§"/>
            </a:pPr>
            <a:r>
              <a:rPr lang="en-US" sz="2200" b="0">
                <a:latin typeface="Calibri" panose="020F0502020204030204" pitchFamily="34" charset="0"/>
                <a:cs typeface="Calibri" panose="020F0502020204030204" pitchFamily="34" charset="0"/>
              </a:rPr>
              <a:t>Republicans currently hold a slim majority</a:t>
            </a:r>
          </a:p>
        </p:txBody>
      </p:sp>
      <p:sp>
        <p:nvSpPr>
          <p:cNvPr id="9" name="TextBox 8">
            <a:extLst>
              <a:ext uri="{FF2B5EF4-FFF2-40B4-BE49-F238E27FC236}">
                <a16:creationId xmlns:a16="http://schemas.microsoft.com/office/drawing/2014/main" id="{14111F86-9356-DF81-0828-137589D85AED}"/>
              </a:ext>
            </a:extLst>
          </p:cNvPr>
          <p:cNvSpPr txBox="1"/>
          <p:nvPr/>
        </p:nvSpPr>
        <p:spPr>
          <a:xfrm>
            <a:off x="3409923" y="1898673"/>
            <a:ext cx="7168789" cy="769441"/>
          </a:xfrm>
          <a:prstGeom prst="rect">
            <a:avLst/>
          </a:prstGeom>
          <a:noFill/>
        </p:spPr>
        <p:txBody>
          <a:bodyPr wrap="square">
            <a:spAutoFit/>
          </a:bodyPr>
          <a:lstStyle/>
          <a:p>
            <a:r>
              <a:rPr lang="en-US" sz="2200" b="0">
                <a:latin typeface="Calibri" panose="020F0502020204030204" pitchFamily="34" charset="0"/>
                <a:cs typeface="Calibri" panose="020F0502020204030204" pitchFamily="34" charset="0"/>
              </a:rPr>
              <a:t>2022 Republican-held US House districts won by</a:t>
            </a:r>
            <a:br>
              <a:rPr lang="en-US" sz="2200" b="0">
                <a:latin typeface="Calibri" panose="020F0502020204030204" pitchFamily="34" charset="0"/>
                <a:cs typeface="Calibri" panose="020F0502020204030204" pitchFamily="34" charset="0"/>
              </a:rPr>
            </a:br>
            <a:r>
              <a:rPr lang="en-US" sz="2200" b="0">
                <a:latin typeface="Calibri" panose="020F0502020204030204" pitchFamily="34" charset="0"/>
                <a:cs typeface="Calibri" panose="020F0502020204030204" pitchFamily="34" charset="0"/>
              </a:rPr>
              <a:t>President Joe Biden in 2020:</a:t>
            </a:r>
          </a:p>
        </p:txBody>
      </p:sp>
      <p:graphicFrame>
        <p:nvGraphicFramePr>
          <p:cNvPr id="10" name="Table 9">
            <a:extLst>
              <a:ext uri="{FF2B5EF4-FFF2-40B4-BE49-F238E27FC236}">
                <a16:creationId xmlns:a16="http://schemas.microsoft.com/office/drawing/2014/main" id="{1806C2E4-6804-CEAD-EAE4-6F0CC79CDE31}"/>
              </a:ext>
            </a:extLst>
          </p:cNvPr>
          <p:cNvGraphicFramePr>
            <a:graphicFrameLocks noGrp="1"/>
          </p:cNvGraphicFramePr>
          <p:nvPr>
            <p:extLst>
              <p:ext uri="{D42A27DB-BD31-4B8C-83A1-F6EECF244321}">
                <p14:modId xmlns:p14="http://schemas.microsoft.com/office/powerpoint/2010/main" val="4013480267"/>
              </p:ext>
            </p:extLst>
          </p:nvPr>
        </p:nvGraphicFramePr>
        <p:xfrm>
          <a:off x="3409923" y="2923115"/>
          <a:ext cx="3630957" cy="2926080"/>
        </p:xfrm>
        <a:graphic>
          <a:graphicData uri="http://schemas.openxmlformats.org/drawingml/2006/table">
            <a:tbl>
              <a:tblPr firstRow="1" bandRow="1">
                <a:tableStyleId>{91EBBBCC-DAD2-459C-BE2E-F6DE35CF9A28}</a:tableStyleId>
              </a:tblPr>
              <a:tblGrid>
                <a:gridCol w="1893597">
                  <a:extLst>
                    <a:ext uri="{9D8B030D-6E8A-4147-A177-3AD203B41FA5}">
                      <a16:colId xmlns:a16="http://schemas.microsoft.com/office/drawing/2014/main" val="2102588180"/>
                    </a:ext>
                  </a:extLst>
                </a:gridCol>
                <a:gridCol w="1737360">
                  <a:extLst>
                    <a:ext uri="{9D8B030D-6E8A-4147-A177-3AD203B41FA5}">
                      <a16:colId xmlns:a16="http://schemas.microsoft.com/office/drawing/2014/main" val="498198514"/>
                    </a:ext>
                  </a:extLst>
                </a:gridCol>
              </a:tblGrid>
              <a:tr h="36576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9144" anchor="b">
                    <a:solidFill>
                      <a:srgbClr val="007DBC"/>
                    </a:solidFill>
                  </a:tcPr>
                </a:tc>
                <a:tc>
                  <a:txBody>
                    <a:bodyPr/>
                    <a:lstStyle/>
                    <a:p>
                      <a:pPr algn="ctr" rtl="0" fontAlgn="ctr"/>
                      <a:r>
                        <a:rPr lang="en-US" sz="1800" u="none" strike="noStrike">
                          <a:effectLst/>
                        </a:rPr>
                        <a:t>BIDEN MARGIN</a:t>
                      </a:r>
                      <a:endParaRPr lang="en-US" sz="1800" b="1" i="0" u="none" strike="noStrike">
                        <a:solidFill>
                          <a:srgbClr val="007DBC"/>
                        </a:solidFill>
                        <a:effectLst/>
                        <a:latin typeface="Calibri" panose="020F0502020204030204" pitchFamily="34" charset="0"/>
                      </a:endParaRPr>
                    </a:p>
                  </a:txBody>
                  <a:tcPr marL="7620" marR="7620" marT="7620" marB="9144" anchor="ctr">
                    <a:solidFill>
                      <a:srgbClr val="007DBC"/>
                    </a:solidFill>
                  </a:tcPr>
                </a:tc>
                <a:extLst>
                  <a:ext uri="{0D108BD9-81ED-4DB2-BD59-A6C34878D82A}">
                    <a16:rowId xmlns:a16="http://schemas.microsoft.com/office/drawing/2014/main" val="2382144726"/>
                  </a:ext>
                </a:extLst>
              </a:tr>
              <a:tr h="365760">
                <a:tc>
                  <a:txBody>
                    <a:bodyPr/>
                    <a:lstStyle/>
                    <a:p>
                      <a:pPr algn="l" rtl="0" fontAlgn="ctr"/>
                      <a:r>
                        <a:rPr lang="en-US" sz="1800" u="none" strike="noStrike">
                          <a:effectLst/>
                        </a:rPr>
                        <a:t>Arizona's 1st</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1.50%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1042391995"/>
                  </a:ext>
                </a:extLst>
              </a:tr>
              <a:tr h="365760">
                <a:tc>
                  <a:txBody>
                    <a:bodyPr/>
                    <a:lstStyle/>
                    <a:p>
                      <a:pPr algn="l" rtl="0" fontAlgn="ctr"/>
                      <a:r>
                        <a:rPr lang="en-US" sz="1800" u="none" strike="noStrike">
                          <a:effectLst/>
                        </a:rPr>
                        <a:t>California's 22nd</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12.90%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681026881"/>
                  </a:ext>
                </a:extLst>
              </a:tr>
              <a:tr h="365760">
                <a:tc>
                  <a:txBody>
                    <a:bodyPr/>
                    <a:lstStyle/>
                    <a:p>
                      <a:pPr algn="l" rtl="0" fontAlgn="ctr"/>
                      <a:r>
                        <a:rPr lang="en-US" sz="1800" u="none" strike="noStrike">
                          <a:effectLst/>
                        </a:rPr>
                        <a:t>California's 27th</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12.40%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236557763"/>
                  </a:ext>
                </a:extLst>
              </a:tr>
              <a:tr h="365760">
                <a:tc>
                  <a:txBody>
                    <a:bodyPr/>
                    <a:lstStyle/>
                    <a:p>
                      <a:pPr algn="l" rtl="0" fontAlgn="ctr"/>
                      <a:r>
                        <a:rPr lang="en-US" sz="1800" u="none" strike="noStrike">
                          <a:effectLst/>
                        </a:rPr>
                        <a:t>California's 40th</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1.90%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827685464"/>
                  </a:ext>
                </a:extLst>
              </a:tr>
              <a:tr h="365760">
                <a:tc>
                  <a:txBody>
                    <a:bodyPr/>
                    <a:lstStyle/>
                    <a:p>
                      <a:pPr algn="l" rtl="0" fontAlgn="ctr"/>
                      <a:r>
                        <a:rPr lang="en-US" sz="1800" u="none" strike="noStrike">
                          <a:effectLst/>
                        </a:rPr>
                        <a:t>California's 45th</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6.20%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1707071774"/>
                  </a:ext>
                </a:extLst>
              </a:tr>
              <a:tr h="365760">
                <a:tc>
                  <a:txBody>
                    <a:bodyPr/>
                    <a:lstStyle/>
                    <a:p>
                      <a:pPr algn="l" rtl="0" fontAlgn="ctr"/>
                      <a:r>
                        <a:rPr lang="en-US" sz="1800" u="none" strike="noStrike">
                          <a:effectLst/>
                        </a:rPr>
                        <a:t>Illinois' 13th</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11.20%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978770001"/>
                  </a:ext>
                </a:extLst>
              </a:tr>
              <a:tr h="365760">
                <a:tc>
                  <a:txBody>
                    <a:bodyPr/>
                    <a:lstStyle/>
                    <a:p>
                      <a:pPr algn="l" rtl="0" fontAlgn="ctr"/>
                      <a:r>
                        <a:rPr lang="en-US" sz="1800" u="none" strike="noStrike">
                          <a:effectLst/>
                        </a:rPr>
                        <a:t>Michigan's 3rd</a:t>
                      </a:r>
                      <a:endParaRPr lang="en-US" sz="1800" b="0" i="0" u="none" strike="noStrike">
                        <a:solidFill>
                          <a:srgbClr val="000000"/>
                        </a:solidFill>
                        <a:effectLst/>
                        <a:latin typeface="Calibri" panose="020F0502020204030204" pitchFamily="34" charset="0"/>
                      </a:endParaRPr>
                    </a:p>
                  </a:txBody>
                  <a:tcPr marR="0" marT="0" marB="0" anchor="ctr"/>
                </a:tc>
                <a:tc>
                  <a:txBody>
                    <a:bodyPr/>
                    <a:lstStyle/>
                    <a:p>
                      <a:pPr algn="r" rtl="0" fontAlgn="ctr"/>
                      <a:r>
                        <a:rPr lang="en-US" sz="1800" u="none" strike="noStrike">
                          <a:effectLst/>
                        </a:rPr>
                        <a:t>8.50%</a:t>
                      </a:r>
                      <a:endParaRPr lang="en-US" sz="1800" b="0" i="0" u="none" strike="noStrike">
                        <a:solidFill>
                          <a:srgbClr val="000000"/>
                        </a:solidFill>
                        <a:effectLst/>
                        <a:latin typeface="Calibri" panose="020F0502020204030204" pitchFamily="34" charset="0"/>
                      </a:endParaRPr>
                    </a:p>
                  </a:txBody>
                  <a:tcPr marR="502920" marT="0" marB="0" anchor="ctr"/>
                </a:tc>
                <a:extLst>
                  <a:ext uri="{0D108BD9-81ED-4DB2-BD59-A6C34878D82A}">
                    <a16:rowId xmlns:a16="http://schemas.microsoft.com/office/drawing/2014/main" val="1261443429"/>
                  </a:ext>
                </a:extLst>
              </a:tr>
            </a:tbl>
          </a:graphicData>
        </a:graphic>
      </p:graphicFrame>
      <p:graphicFrame>
        <p:nvGraphicFramePr>
          <p:cNvPr id="11" name="Table 10">
            <a:extLst>
              <a:ext uri="{FF2B5EF4-FFF2-40B4-BE49-F238E27FC236}">
                <a16:creationId xmlns:a16="http://schemas.microsoft.com/office/drawing/2014/main" id="{733F63C8-61A1-2B14-A93F-3EEBC924B805}"/>
              </a:ext>
            </a:extLst>
          </p:cNvPr>
          <p:cNvGraphicFramePr>
            <a:graphicFrameLocks noGrp="1"/>
          </p:cNvGraphicFramePr>
          <p:nvPr>
            <p:extLst>
              <p:ext uri="{D42A27DB-BD31-4B8C-83A1-F6EECF244321}">
                <p14:modId xmlns:p14="http://schemas.microsoft.com/office/powerpoint/2010/main" val="4085252754"/>
              </p:ext>
            </p:extLst>
          </p:nvPr>
        </p:nvGraphicFramePr>
        <p:xfrm>
          <a:off x="7477722" y="2923115"/>
          <a:ext cx="3840480" cy="2926080"/>
        </p:xfrm>
        <a:graphic>
          <a:graphicData uri="http://schemas.openxmlformats.org/drawingml/2006/table">
            <a:tbl>
              <a:tblPr firstRow="1" bandRow="1">
                <a:tableStyleId>{91EBBBCC-DAD2-459C-BE2E-F6DE35CF9A28}</a:tableStyleId>
              </a:tblPr>
              <a:tblGrid>
                <a:gridCol w="2194560">
                  <a:extLst>
                    <a:ext uri="{9D8B030D-6E8A-4147-A177-3AD203B41FA5}">
                      <a16:colId xmlns:a16="http://schemas.microsoft.com/office/drawing/2014/main" val="2102588180"/>
                    </a:ext>
                  </a:extLst>
                </a:gridCol>
                <a:gridCol w="1645920">
                  <a:extLst>
                    <a:ext uri="{9D8B030D-6E8A-4147-A177-3AD203B41FA5}">
                      <a16:colId xmlns:a16="http://schemas.microsoft.com/office/drawing/2014/main" val="498198514"/>
                    </a:ext>
                  </a:extLst>
                </a:gridCol>
              </a:tblGrid>
              <a:tr h="36576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9144" anchor="b">
                    <a:solidFill>
                      <a:srgbClr val="007DBC"/>
                    </a:solidFill>
                  </a:tcPr>
                </a:tc>
                <a:tc>
                  <a:txBody>
                    <a:bodyPr/>
                    <a:lstStyle/>
                    <a:p>
                      <a:pPr algn="ctr" rtl="0" fontAlgn="ctr"/>
                      <a:r>
                        <a:rPr lang="en-US" sz="1800" u="none" strike="noStrike">
                          <a:effectLst/>
                        </a:rPr>
                        <a:t>BIDEN MARGIN</a:t>
                      </a:r>
                      <a:endParaRPr lang="en-US" sz="1800" b="1" i="0" u="none" strike="noStrike">
                        <a:solidFill>
                          <a:srgbClr val="007DBC"/>
                        </a:solidFill>
                        <a:effectLst/>
                        <a:latin typeface="Calibri" panose="020F0502020204030204" pitchFamily="34" charset="0"/>
                      </a:endParaRPr>
                    </a:p>
                  </a:txBody>
                  <a:tcPr marL="7620" marR="7620" marT="7620" marB="9144" anchor="ctr">
                    <a:solidFill>
                      <a:srgbClr val="007DBC"/>
                    </a:solidFill>
                  </a:tcPr>
                </a:tc>
                <a:extLst>
                  <a:ext uri="{0D108BD9-81ED-4DB2-BD59-A6C34878D82A}">
                    <a16:rowId xmlns:a16="http://schemas.microsoft.com/office/drawing/2014/main" val="2382144726"/>
                  </a:ext>
                </a:extLst>
              </a:tr>
              <a:tr h="365760">
                <a:tc>
                  <a:txBody>
                    <a:bodyPr/>
                    <a:lstStyle/>
                    <a:p>
                      <a:pPr algn="l" rtl="0" fontAlgn="ctr"/>
                      <a:r>
                        <a:rPr lang="en-US" sz="1800" b="0" i="0" u="none" strike="noStrike">
                          <a:solidFill>
                            <a:srgbClr val="000000"/>
                          </a:solidFill>
                          <a:effectLst/>
                          <a:latin typeface="Calibri" panose="020F0502020204030204" pitchFamily="34" charset="0"/>
                        </a:rPr>
                        <a:t>North Carolina's 13th</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1.70%</a:t>
                      </a:r>
                    </a:p>
                  </a:txBody>
                  <a:tcPr marL="7620" marR="640080" marT="7620" marB="0" anchor="ctr"/>
                </a:tc>
                <a:extLst>
                  <a:ext uri="{0D108BD9-81ED-4DB2-BD59-A6C34878D82A}">
                    <a16:rowId xmlns:a16="http://schemas.microsoft.com/office/drawing/2014/main" val="1042391995"/>
                  </a:ext>
                </a:extLst>
              </a:tr>
              <a:tr h="365760">
                <a:tc>
                  <a:txBody>
                    <a:bodyPr/>
                    <a:lstStyle/>
                    <a:p>
                      <a:pPr algn="l" rtl="0" fontAlgn="ctr"/>
                      <a:r>
                        <a:rPr lang="en-US" sz="1800" b="0" i="0" u="none" strike="noStrike">
                          <a:solidFill>
                            <a:srgbClr val="000000"/>
                          </a:solidFill>
                          <a:effectLst/>
                          <a:latin typeface="Calibri" panose="020F0502020204030204" pitchFamily="34" charset="0"/>
                        </a:rPr>
                        <a:t>Nebraska's 2nd</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6.30%</a:t>
                      </a:r>
                    </a:p>
                  </a:txBody>
                  <a:tcPr marL="7620" marR="640080" marT="7620" marB="0" anchor="ctr"/>
                </a:tc>
                <a:extLst>
                  <a:ext uri="{0D108BD9-81ED-4DB2-BD59-A6C34878D82A}">
                    <a16:rowId xmlns:a16="http://schemas.microsoft.com/office/drawing/2014/main" val="681026881"/>
                  </a:ext>
                </a:extLst>
              </a:tr>
              <a:tr h="365760">
                <a:tc>
                  <a:txBody>
                    <a:bodyPr/>
                    <a:lstStyle/>
                    <a:p>
                      <a:pPr algn="l" rtl="0" fontAlgn="ctr"/>
                      <a:r>
                        <a:rPr lang="en-US" sz="1800" b="0" i="0" u="none" strike="noStrike">
                          <a:solidFill>
                            <a:srgbClr val="000000"/>
                          </a:solidFill>
                          <a:effectLst/>
                          <a:latin typeface="Calibri" panose="020F0502020204030204" pitchFamily="34" charset="0"/>
                        </a:rPr>
                        <a:t>New Mexico's 2nd</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5.90%</a:t>
                      </a:r>
                    </a:p>
                  </a:txBody>
                  <a:tcPr marL="7620" marR="640080" marT="7620" marB="0" anchor="ctr"/>
                </a:tc>
                <a:extLst>
                  <a:ext uri="{0D108BD9-81ED-4DB2-BD59-A6C34878D82A}">
                    <a16:rowId xmlns:a16="http://schemas.microsoft.com/office/drawing/2014/main" val="236557763"/>
                  </a:ext>
                </a:extLst>
              </a:tr>
              <a:tr h="365760">
                <a:tc>
                  <a:txBody>
                    <a:bodyPr/>
                    <a:lstStyle/>
                    <a:p>
                      <a:pPr algn="l" rtl="0" fontAlgn="ctr"/>
                      <a:r>
                        <a:rPr lang="en-US" sz="1800" b="0" i="0" u="none" strike="noStrike">
                          <a:solidFill>
                            <a:srgbClr val="000000"/>
                          </a:solidFill>
                          <a:effectLst/>
                          <a:latin typeface="Calibri" panose="020F0502020204030204" pitchFamily="34" charset="0"/>
                        </a:rPr>
                        <a:t>New York's 1st</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0.20%</a:t>
                      </a:r>
                    </a:p>
                  </a:txBody>
                  <a:tcPr marL="7620" marR="640080" marT="7620" marB="0" anchor="ctr"/>
                </a:tc>
                <a:extLst>
                  <a:ext uri="{0D108BD9-81ED-4DB2-BD59-A6C34878D82A}">
                    <a16:rowId xmlns:a16="http://schemas.microsoft.com/office/drawing/2014/main" val="827685464"/>
                  </a:ext>
                </a:extLst>
              </a:tr>
              <a:tr h="365760">
                <a:tc>
                  <a:txBody>
                    <a:bodyPr/>
                    <a:lstStyle/>
                    <a:p>
                      <a:pPr algn="l" rtl="0" fontAlgn="ctr"/>
                      <a:r>
                        <a:rPr lang="en-US" sz="1800" b="0" i="0" u="none" strike="noStrike">
                          <a:solidFill>
                            <a:srgbClr val="000000"/>
                          </a:solidFill>
                          <a:effectLst/>
                          <a:latin typeface="Calibri" panose="020F0502020204030204" pitchFamily="34" charset="0"/>
                        </a:rPr>
                        <a:t>New York's 22nd</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7.50%</a:t>
                      </a:r>
                    </a:p>
                  </a:txBody>
                  <a:tcPr marL="7620" marR="640080" marT="7620" marB="0" anchor="ctr"/>
                </a:tc>
                <a:extLst>
                  <a:ext uri="{0D108BD9-81ED-4DB2-BD59-A6C34878D82A}">
                    <a16:rowId xmlns:a16="http://schemas.microsoft.com/office/drawing/2014/main" val="1707071774"/>
                  </a:ext>
                </a:extLst>
              </a:tr>
              <a:tr h="365760">
                <a:tc>
                  <a:txBody>
                    <a:bodyPr/>
                    <a:lstStyle/>
                    <a:p>
                      <a:pPr algn="l" rtl="0" fontAlgn="ctr"/>
                      <a:r>
                        <a:rPr lang="en-US" sz="1800" b="0" i="0" u="none" strike="noStrike">
                          <a:solidFill>
                            <a:srgbClr val="000000"/>
                          </a:solidFill>
                          <a:effectLst/>
                          <a:latin typeface="Calibri" panose="020F0502020204030204" pitchFamily="34" charset="0"/>
                        </a:rPr>
                        <a:t>Ohio's 1st</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8.50%</a:t>
                      </a:r>
                    </a:p>
                  </a:txBody>
                  <a:tcPr marL="7620" marR="640080" marT="7620" marB="0" anchor="ctr"/>
                </a:tc>
                <a:extLst>
                  <a:ext uri="{0D108BD9-81ED-4DB2-BD59-A6C34878D82A}">
                    <a16:rowId xmlns:a16="http://schemas.microsoft.com/office/drawing/2014/main" val="978770001"/>
                  </a:ext>
                </a:extLst>
              </a:tr>
              <a:tr h="365760">
                <a:tc>
                  <a:txBody>
                    <a:bodyPr/>
                    <a:lstStyle/>
                    <a:p>
                      <a:pPr algn="l" rtl="0" fontAlgn="ctr"/>
                      <a:r>
                        <a:rPr lang="en-US" sz="1800" b="0" i="0" u="none" strike="noStrike">
                          <a:solidFill>
                            <a:srgbClr val="000000"/>
                          </a:solidFill>
                          <a:effectLst/>
                          <a:latin typeface="Calibri" panose="020F0502020204030204" pitchFamily="34" charset="0"/>
                        </a:rPr>
                        <a:t>Pennsylvania's 1st</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4.60%</a:t>
                      </a:r>
                    </a:p>
                  </a:txBody>
                  <a:tcPr marL="7620" marR="640080" marT="7620" marB="0" anchor="ctr"/>
                </a:tc>
                <a:extLst>
                  <a:ext uri="{0D108BD9-81ED-4DB2-BD59-A6C34878D82A}">
                    <a16:rowId xmlns:a16="http://schemas.microsoft.com/office/drawing/2014/main" val="1261443429"/>
                  </a:ext>
                </a:extLst>
              </a:tr>
            </a:tbl>
          </a:graphicData>
        </a:graphic>
      </p:graphicFrame>
      <p:sp>
        <p:nvSpPr>
          <p:cNvPr id="8" name="Title 7">
            <a:extLst>
              <a:ext uri="{FF2B5EF4-FFF2-40B4-BE49-F238E27FC236}">
                <a16:creationId xmlns:a16="http://schemas.microsoft.com/office/drawing/2014/main" id="{0725F083-B89D-858A-7291-494608213D04}"/>
              </a:ext>
            </a:extLst>
          </p:cNvPr>
          <p:cNvSpPr>
            <a:spLocks noGrp="1"/>
          </p:cNvSpPr>
          <p:nvPr>
            <p:ph type="title"/>
          </p:nvPr>
        </p:nvSpPr>
        <p:spPr>
          <a:xfrm>
            <a:off x="890674" y="1178604"/>
            <a:ext cx="10515600" cy="958776"/>
          </a:xfrm>
        </p:spPr>
        <p:txBody>
          <a:bodyPr>
            <a:noAutofit/>
          </a:bodyPr>
          <a:lstStyle/>
          <a:p>
            <a:pPr rtl="0" fontAlgn="base"/>
            <a:r>
              <a:rPr lang="en-US" sz="3600" b="0" kern="1200">
                <a:solidFill>
                  <a:srgbClr val="000000"/>
                </a:solidFill>
                <a:effectLst/>
                <a:latin typeface="Calibri" panose="020F0502020204030204" pitchFamily="34" charset="0"/>
                <a:ea typeface="+mn-ea"/>
                <a:cs typeface="+mn-cs"/>
              </a:rPr>
              <a:t>House Flip?</a:t>
            </a:r>
            <a:endParaRPr lang="en-US" sz="3600">
              <a:effectLst/>
            </a:endParaRPr>
          </a:p>
        </p:txBody>
      </p:sp>
      <p:sp>
        <p:nvSpPr>
          <p:cNvPr id="6" name="TextBox 5">
            <a:extLst>
              <a:ext uri="{FF2B5EF4-FFF2-40B4-BE49-F238E27FC236}">
                <a16:creationId xmlns:a16="http://schemas.microsoft.com/office/drawing/2014/main" id="{9C053751-F1FD-EA7D-9D23-BF94EF18A4E5}"/>
              </a:ext>
            </a:extLst>
          </p:cNvPr>
          <p:cNvSpPr txBox="1"/>
          <p:nvPr/>
        </p:nvSpPr>
        <p:spPr>
          <a:xfrm>
            <a:off x="3306030" y="6104196"/>
            <a:ext cx="6668454" cy="230832"/>
          </a:xfrm>
          <a:prstGeom prst="rect">
            <a:avLst/>
          </a:prstGeom>
          <a:noFill/>
        </p:spPr>
        <p:txBody>
          <a:bodyPr wrap="square" rtlCol="0">
            <a:spAutoFit/>
          </a:bodyPr>
          <a:lstStyle/>
          <a:p>
            <a:r>
              <a:rPr lang="en-US" sz="900" b="0">
                <a:latin typeface="+mn-lt"/>
                <a:cs typeface="Arial" panose="020B0604020202020204" pitchFamily="34" charset="0"/>
              </a:rPr>
              <a:t>Source: US House districts represented by a Republican in 2022 and won by Joe Biden in 2020, Ballotpedia, 4/24.</a:t>
            </a:r>
          </a:p>
        </p:txBody>
      </p:sp>
      <p:sp>
        <p:nvSpPr>
          <p:cNvPr id="2" name="Slide Number Placeholder 1">
            <a:extLst>
              <a:ext uri="{FF2B5EF4-FFF2-40B4-BE49-F238E27FC236}">
                <a16:creationId xmlns:a16="http://schemas.microsoft.com/office/drawing/2014/main" id="{71255563-05A6-CEA9-AC8D-236F823E71A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lang="en-US"/>
          </a:p>
        </p:txBody>
      </p:sp>
    </p:spTree>
    <p:extLst>
      <p:ext uri="{BB962C8B-B14F-4D97-AF65-F5344CB8AC3E}">
        <p14:creationId xmlns:p14="http://schemas.microsoft.com/office/powerpoint/2010/main" val="1719442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2556-CFE6-BE3A-483C-EAC2AC852C12}"/>
              </a:ext>
            </a:extLst>
          </p:cNvPr>
          <p:cNvSpPr>
            <a:spLocks noGrp="1"/>
          </p:cNvSpPr>
          <p:nvPr>
            <p:ph type="title"/>
          </p:nvPr>
        </p:nvSpPr>
        <p:spPr>
          <a:xfrm>
            <a:off x="838200" y="1178276"/>
            <a:ext cx="10515600" cy="958776"/>
          </a:xfrm>
        </p:spPr>
        <p:txBody>
          <a:bodyPr>
            <a:noAutofit/>
          </a:bodyPr>
          <a:lstStyle/>
          <a:p>
            <a:pPr rtl="0" eaLnBrk="1" fontAlgn="b" latinLnBrk="0" hangingPunct="1"/>
            <a:r>
              <a:rPr lang="en-US" sz="3600"/>
              <a:t>Senate Flip?</a:t>
            </a:r>
          </a:p>
        </p:txBody>
      </p:sp>
      <p:sp>
        <p:nvSpPr>
          <p:cNvPr id="3" name="TextBox 2">
            <a:extLst>
              <a:ext uri="{FF2B5EF4-FFF2-40B4-BE49-F238E27FC236}">
                <a16:creationId xmlns:a16="http://schemas.microsoft.com/office/drawing/2014/main" id="{745C9DC7-7D25-8983-06AB-9676C9896474}"/>
              </a:ext>
            </a:extLst>
          </p:cNvPr>
          <p:cNvSpPr txBox="1"/>
          <p:nvPr/>
        </p:nvSpPr>
        <p:spPr>
          <a:xfrm>
            <a:off x="705626" y="2117595"/>
            <a:ext cx="3663697" cy="2354491"/>
          </a:xfrm>
          <a:prstGeom prst="rect">
            <a:avLst/>
          </a:prstGeom>
          <a:noFill/>
        </p:spPr>
        <p:txBody>
          <a:bodyPr wrap="square" rtlCol="0">
            <a:spAutoFit/>
          </a:bodyPr>
          <a:lstStyle/>
          <a:p>
            <a:pPr marL="461963" indent="-461963">
              <a:spcAft>
                <a:spcPts val="600"/>
              </a:spcAft>
              <a:buClr>
                <a:schemeClr val="tx1"/>
              </a:buClr>
              <a:buFont typeface="Wingdings" panose="05000000000000000000" pitchFamily="2" charset="2"/>
              <a:buChar char="§"/>
            </a:pPr>
            <a:r>
              <a:rPr lang="en-US" sz="2200" b="0">
                <a:latin typeface="+mn-lt"/>
              </a:rPr>
              <a:t>34 Senate seats up </a:t>
            </a:r>
            <a:br>
              <a:rPr lang="en-US" sz="2200" b="0">
                <a:latin typeface="+mn-lt"/>
              </a:rPr>
            </a:br>
            <a:r>
              <a:rPr lang="en-US" sz="2200" b="0">
                <a:latin typeface="+mn-lt"/>
              </a:rPr>
              <a:t>for election</a:t>
            </a:r>
          </a:p>
          <a:p>
            <a:pPr marL="461963" indent="-461963">
              <a:spcAft>
                <a:spcPts val="600"/>
              </a:spcAft>
              <a:buClr>
                <a:schemeClr val="tx1"/>
              </a:buClr>
              <a:buFont typeface="Wingdings" panose="05000000000000000000" pitchFamily="2" charset="2"/>
              <a:buChar char="§"/>
            </a:pPr>
            <a:r>
              <a:rPr lang="en-US" sz="2200" b="0">
                <a:latin typeface="+mn-lt"/>
              </a:rPr>
              <a:t>23 are Democrats</a:t>
            </a:r>
          </a:p>
          <a:p>
            <a:pPr marL="461963" indent="-461963">
              <a:spcAft>
                <a:spcPts val="600"/>
              </a:spcAft>
              <a:buClr>
                <a:schemeClr val="tx1"/>
              </a:buClr>
              <a:buFont typeface="Wingdings" panose="05000000000000000000" pitchFamily="2" charset="2"/>
              <a:buChar char="§"/>
            </a:pPr>
            <a:r>
              <a:rPr lang="en-US" sz="2200" b="0">
                <a:latin typeface="+mn-lt"/>
              </a:rPr>
              <a:t>11 are Republicans</a:t>
            </a:r>
          </a:p>
          <a:p>
            <a:pPr marL="461963" indent="-461963">
              <a:spcAft>
                <a:spcPts val="600"/>
              </a:spcAft>
              <a:buClr>
                <a:schemeClr val="tx1"/>
              </a:buClr>
              <a:buFont typeface="Wingdings" panose="05000000000000000000" pitchFamily="2" charset="2"/>
              <a:buChar char="§"/>
            </a:pPr>
            <a:r>
              <a:rPr lang="en-US" sz="2200" b="0">
                <a:latin typeface="+mn-lt"/>
              </a:rPr>
              <a:t>Democrats currently hold a slim majority</a:t>
            </a:r>
            <a:r>
              <a:rPr lang="en-US" sz="2200" b="0" baseline="30000">
                <a:latin typeface="+mn-lt"/>
              </a:rPr>
              <a:t>*</a:t>
            </a:r>
          </a:p>
        </p:txBody>
      </p:sp>
      <p:sp>
        <p:nvSpPr>
          <p:cNvPr id="5" name="TextBox 4">
            <a:extLst>
              <a:ext uri="{FF2B5EF4-FFF2-40B4-BE49-F238E27FC236}">
                <a16:creationId xmlns:a16="http://schemas.microsoft.com/office/drawing/2014/main" id="{7BAAC5F2-E772-1004-19A1-F84B936C121B}"/>
              </a:ext>
            </a:extLst>
          </p:cNvPr>
          <p:cNvSpPr txBox="1"/>
          <p:nvPr/>
        </p:nvSpPr>
        <p:spPr>
          <a:xfrm>
            <a:off x="838200" y="5061067"/>
            <a:ext cx="3324101" cy="584775"/>
          </a:xfrm>
          <a:prstGeom prst="rect">
            <a:avLst/>
          </a:prstGeom>
          <a:noFill/>
        </p:spPr>
        <p:txBody>
          <a:bodyPr wrap="square">
            <a:spAutoFit/>
          </a:bodyPr>
          <a:lstStyle/>
          <a:p>
            <a:r>
              <a:rPr lang="en-US" sz="1600" b="0" baseline="30000">
                <a:latin typeface="Calibri" panose="020F0502020204030204" pitchFamily="34" charset="0"/>
              </a:rPr>
              <a:t>*</a:t>
            </a:r>
            <a:r>
              <a:rPr lang="en-US" sz="1600" b="0">
                <a:latin typeface="Calibri" panose="020F0502020204030204" pitchFamily="34" charset="0"/>
              </a:rPr>
              <a:t> There are three independents who caucus with Democrats </a:t>
            </a:r>
            <a:endParaRPr lang="en-US" sz="1600"/>
          </a:p>
        </p:txBody>
      </p:sp>
      <p:sp>
        <p:nvSpPr>
          <p:cNvPr id="9" name="TextBox 8">
            <a:extLst>
              <a:ext uri="{FF2B5EF4-FFF2-40B4-BE49-F238E27FC236}">
                <a16:creationId xmlns:a16="http://schemas.microsoft.com/office/drawing/2014/main" id="{635D7E7D-57CE-DA4E-1BD7-424A53EA2D04}"/>
              </a:ext>
            </a:extLst>
          </p:cNvPr>
          <p:cNvSpPr txBox="1"/>
          <p:nvPr/>
        </p:nvSpPr>
        <p:spPr>
          <a:xfrm>
            <a:off x="4775685" y="2117595"/>
            <a:ext cx="6697457" cy="1384995"/>
          </a:xfrm>
          <a:prstGeom prst="rect">
            <a:avLst/>
          </a:prstGeom>
          <a:noFill/>
        </p:spPr>
        <p:txBody>
          <a:bodyPr wrap="square" lIns="91440" tIns="45720" rIns="91440" bIns="45720" anchor="t">
            <a:spAutoFit/>
          </a:bodyPr>
          <a:lstStyle/>
          <a:p>
            <a:r>
              <a:rPr lang="en-US" sz="2200" b="0">
                <a:latin typeface="+mn-lt"/>
              </a:rPr>
              <a:t>Democrats will be defending three Senate seats in states won by former President Donald Trump during the 2020 presidential election:</a:t>
            </a:r>
          </a:p>
          <a:p>
            <a:endParaRPr lang="en-US" b="0">
              <a:latin typeface="+mn-lt"/>
            </a:endParaRPr>
          </a:p>
        </p:txBody>
      </p:sp>
      <p:graphicFrame>
        <p:nvGraphicFramePr>
          <p:cNvPr id="4" name="Table 3">
            <a:extLst>
              <a:ext uri="{FF2B5EF4-FFF2-40B4-BE49-F238E27FC236}">
                <a16:creationId xmlns:a16="http://schemas.microsoft.com/office/drawing/2014/main" id="{2BCC29FB-CE62-E04F-D370-F3295C5DDDAD}"/>
              </a:ext>
            </a:extLst>
          </p:cNvPr>
          <p:cNvGraphicFramePr>
            <a:graphicFrameLocks noGrp="1"/>
          </p:cNvGraphicFramePr>
          <p:nvPr>
            <p:extLst>
              <p:ext uri="{D42A27DB-BD31-4B8C-83A1-F6EECF244321}">
                <p14:modId xmlns:p14="http://schemas.microsoft.com/office/powerpoint/2010/main" val="1530256047"/>
              </p:ext>
            </p:extLst>
          </p:nvPr>
        </p:nvGraphicFramePr>
        <p:xfrm>
          <a:off x="4775685" y="3455579"/>
          <a:ext cx="6055398" cy="1463040"/>
        </p:xfrm>
        <a:graphic>
          <a:graphicData uri="http://schemas.openxmlformats.org/drawingml/2006/table">
            <a:tbl>
              <a:tblPr firstRow="1" bandRow="1">
                <a:tableStyleId>{91EBBBCC-DAD2-459C-BE2E-F6DE35CF9A28}</a:tableStyleId>
              </a:tblPr>
              <a:tblGrid>
                <a:gridCol w="3460227">
                  <a:extLst>
                    <a:ext uri="{9D8B030D-6E8A-4147-A177-3AD203B41FA5}">
                      <a16:colId xmlns:a16="http://schemas.microsoft.com/office/drawing/2014/main" val="2102588180"/>
                    </a:ext>
                  </a:extLst>
                </a:gridCol>
                <a:gridCol w="2595171">
                  <a:extLst>
                    <a:ext uri="{9D8B030D-6E8A-4147-A177-3AD203B41FA5}">
                      <a16:colId xmlns:a16="http://schemas.microsoft.com/office/drawing/2014/main" val="498198514"/>
                    </a:ext>
                  </a:extLst>
                </a:gridCol>
              </a:tblGrid>
              <a:tr h="36576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9144" anchor="b">
                    <a:solidFill>
                      <a:srgbClr val="CA1F25"/>
                    </a:solidFill>
                  </a:tcPr>
                </a:tc>
                <a:tc>
                  <a:txBody>
                    <a:bodyPr/>
                    <a:lstStyle/>
                    <a:p>
                      <a:pPr algn="ctr" rtl="0" fontAlgn="ctr"/>
                      <a:r>
                        <a:rPr lang="en-US" sz="1800" u="none" strike="noStrike">
                          <a:effectLst/>
                        </a:rPr>
                        <a:t>TRUMP MARGIN</a:t>
                      </a:r>
                      <a:endParaRPr lang="en-US" sz="1800" b="1" i="0" u="none" strike="noStrike">
                        <a:solidFill>
                          <a:srgbClr val="007DBC"/>
                        </a:solidFill>
                        <a:effectLst/>
                        <a:latin typeface="Calibri" panose="020F0502020204030204" pitchFamily="34" charset="0"/>
                      </a:endParaRPr>
                    </a:p>
                  </a:txBody>
                  <a:tcPr marL="7620" marR="7620" marT="7620" marB="9144" anchor="ctr">
                    <a:solidFill>
                      <a:srgbClr val="CA1F25"/>
                    </a:solidFill>
                  </a:tcPr>
                </a:tc>
                <a:extLst>
                  <a:ext uri="{0D108BD9-81ED-4DB2-BD59-A6C34878D82A}">
                    <a16:rowId xmlns:a16="http://schemas.microsoft.com/office/drawing/2014/main" val="2382144726"/>
                  </a:ext>
                </a:extLst>
              </a:tr>
              <a:tr h="365760">
                <a:tc>
                  <a:txBody>
                    <a:bodyPr/>
                    <a:lstStyle/>
                    <a:p>
                      <a:pPr algn="l" rtl="0" fontAlgn="ctr"/>
                      <a:r>
                        <a:rPr lang="en-US" sz="1800" b="0" i="0" u="none" strike="noStrike">
                          <a:solidFill>
                            <a:srgbClr val="000000"/>
                          </a:solidFill>
                          <a:effectLst/>
                          <a:latin typeface="Calibri" panose="020F0502020204030204" pitchFamily="34" charset="0"/>
                        </a:rPr>
                        <a:t>Montana</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16.4%</a:t>
                      </a:r>
                    </a:p>
                  </a:txBody>
                  <a:tcPr marL="7620" marR="914400" marT="7620" marB="0" anchor="ctr"/>
                </a:tc>
                <a:extLst>
                  <a:ext uri="{0D108BD9-81ED-4DB2-BD59-A6C34878D82A}">
                    <a16:rowId xmlns:a16="http://schemas.microsoft.com/office/drawing/2014/main" val="1042391995"/>
                  </a:ext>
                </a:extLst>
              </a:tr>
              <a:tr h="365760">
                <a:tc>
                  <a:txBody>
                    <a:bodyPr/>
                    <a:lstStyle/>
                    <a:p>
                      <a:pPr algn="l" rtl="0" fontAlgn="ctr"/>
                      <a:r>
                        <a:rPr lang="en-US" sz="1800" b="0" i="0" u="none" strike="noStrike">
                          <a:solidFill>
                            <a:srgbClr val="000000"/>
                          </a:solidFill>
                          <a:effectLst/>
                          <a:latin typeface="Calibri" panose="020F0502020204030204" pitchFamily="34" charset="0"/>
                        </a:rPr>
                        <a:t>Ohio</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8.1%</a:t>
                      </a:r>
                    </a:p>
                  </a:txBody>
                  <a:tcPr marL="7620" marR="914400" marT="7620" marB="0" anchor="ctr"/>
                </a:tc>
                <a:extLst>
                  <a:ext uri="{0D108BD9-81ED-4DB2-BD59-A6C34878D82A}">
                    <a16:rowId xmlns:a16="http://schemas.microsoft.com/office/drawing/2014/main" val="681026881"/>
                  </a:ext>
                </a:extLst>
              </a:tr>
              <a:tr h="365760">
                <a:tc>
                  <a:txBody>
                    <a:bodyPr/>
                    <a:lstStyle/>
                    <a:p>
                      <a:pPr algn="l" rtl="0" fontAlgn="ctr"/>
                      <a:r>
                        <a:rPr lang="en-US" sz="1800" b="0" i="0" u="none" strike="noStrike">
                          <a:solidFill>
                            <a:srgbClr val="000000"/>
                          </a:solidFill>
                          <a:effectLst/>
                          <a:latin typeface="Calibri" panose="020F0502020204030204" pitchFamily="34" charset="0"/>
                        </a:rPr>
                        <a:t>West Virginia</a:t>
                      </a:r>
                    </a:p>
                  </a:txBody>
                  <a:tcPr marR="7620" marT="7620" marB="9144" anchor="ctr"/>
                </a:tc>
                <a:tc>
                  <a:txBody>
                    <a:bodyPr/>
                    <a:lstStyle/>
                    <a:p>
                      <a:pPr algn="r" rtl="0" fontAlgn="ctr"/>
                      <a:r>
                        <a:rPr lang="en-US" sz="1800" b="0" i="0" u="none" strike="noStrike">
                          <a:solidFill>
                            <a:srgbClr val="000000"/>
                          </a:solidFill>
                          <a:effectLst/>
                          <a:latin typeface="Calibri" panose="020F0502020204030204" pitchFamily="34" charset="0"/>
                        </a:rPr>
                        <a:t>38.9%</a:t>
                      </a:r>
                    </a:p>
                  </a:txBody>
                  <a:tcPr marL="7620" marR="914400" marT="7620" marB="0" anchor="ctr"/>
                </a:tc>
                <a:extLst>
                  <a:ext uri="{0D108BD9-81ED-4DB2-BD59-A6C34878D82A}">
                    <a16:rowId xmlns:a16="http://schemas.microsoft.com/office/drawing/2014/main" val="236557763"/>
                  </a:ext>
                </a:extLst>
              </a:tr>
            </a:tbl>
          </a:graphicData>
        </a:graphic>
      </p:graphicFrame>
      <p:sp>
        <p:nvSpPr>
          <p:cNvPr id="8" name="TextBox 7">
            <a:extLst>
              <a:ext uri="{FF2B5EF4-FFF2-40B4-BE49-F238E27FC236}">
                <a16:creationId xmlns:a16="http://schemas.microsoft.com/office/drawing/2014/main" id="{86BB07B8-7187-05AD-AC1E-23D22E21A612}"/>
              </a:ext>
            </a:extLst>
          </p:cNvPr>
          <p:cNvSpPr txBox="1"/>
          <p:nvPr/>
        </p:nvSpPr>
        <p:spPr>
          <a:xfrm>
            <a:off x="4656343" y="5691369"/>
            <a:ext cx="6668454" cy="230832"/>
          </a:xfrm>
          <a:prstGeom prst="rect">
            <a:avLst/>
          </a:prstGeom>
          <a:noFill/>
        </p:spPr>
        <p:txBody>
          <a:bodyPr wrap="square" rtlCol="0">
            <a:spAutoFit/>
          </a:bodyPr>
          <a:lstStyle/>
          <a:p>
            <a:r>
              <a:rPr lang="en-US" sz="900" b="0">
                <a:latin typeface="+mn-lt"/>
                <a:cs typeface="Arial" panose="020B0604020202020204" pitchFamily="34" charset="0"/>
              </a:rPr>
              <a:t>Source: States won by Donald Trump in 2020 with Democratic-held US Senate seats up for election in 2024, Ballotpedia, 4/24. </a:t>
            </a:r>
          </a:p>
        </p:txBody>
      </p:sp>
      <p:sp>
        <p:nvSpPr>
          <p:cNvPr id="6" name="Slide Number Placeholder 5">
            <a:extLst>
              <a:ext uri="{FF2B5EF4-FFF2-40B4-BE49-F238E27FC236}">
                <a16:creationId xmlns:a16="http://schemas.microsoft.com/office/drawing/2014/main" id="{B5489299-1DB9-782E-242A-6FDAC566C6A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lang="en-US"/>
          </a:p>
        </p:txBody>
      </p:sp>
    </p:spTree>
    <p:extLst>
      <p:ext uri="{BB962C8B-B14F-4D97-AF65-F5344CB8AC3E}">
        <p14:creationId xmlns:p14="http://schemas.microsoft.com/office/powerpoint/2010/main" val="165821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2619" y="4227768"/>
            <a:ext cx="2050071" cy="1292662"/>
          </a:xfrm>
          <a:prstGeom prst="rect">
            <a:avLst/>
          </a:prstGeom>
          <a:noFill/>
        </p:spPr>
        <p:txBody>
          <a:bodyPr wrap="square" rtlCol="0">
            <a:spAutoFit/>
          </a:bodyPr>
          <a:lstStyle/>
          <a:p>
            <a:pPr algn="ctr"/>
            <a:r>
              <a:rPr lang="en-US" b="0">
                <a:latin typeface="Calibri" panose="020F0502020204030204" pitchFamily="34" charset="0"/>
                <a:cs typeface="Calibri" panose="020F0502020204030204" pitchFamily="34" charset="0"/>
              </a:rPr>
              <a:t>Divided Government</a:t>
            </a:r>
          </a:p>
          <a:p>
            <a:pPr algn="ctr"/>
            <a:r>
              <a:rPr lang="en-US" sz="1400" b="0">
                <a:latin typeface="Calibri" panose="020F0502020204030204" pitchFamily="34" charset="0"/>
                <a:cs typeface="Calibri" panose="020F0502020204030204" pitchFamily="34" charset="0"/>
              </a:rPr>
              <a:t>(President and Congress represented different political parties) </a:t>
            </a:r>
          </a:p>
        </p:txBody>
      </p:sp>
      <p:sp>
        <p:nvSpPr>
          <p:cNvPr id="5" name="TextBox 4"/>
          <p:cNvSpPr txBox="1"/>
          <p:nvPr/>
        </p:nvSpPr>
        <p:spPr>
          <a:xfrm>
            <a:off x="8720594" y="4227768"/>
            <a:ext cx="1959697" cy="1292662"/>
          </a:xfrm>
          <a:prstGeom prst="rect">
            <a:avLst/>
          </a:prstGeom>
          <a:noFill/>
        </p:spPr>
        <p:txBody>
          <a:bodyPr wrap="square" rtlCol="0">
            <a:spAutoFit/>
          </a:bodyPr>
          <a:lstStyle/>
          <a:p>
            <a:pPr algn="ctr"/>
            <a:r>
              <a:rPr lang="en-US" b="0">
                <a:latin typeface="Calibri" panose="020F0502020204030204" pitchFamily="34" charset="0"/>
                <a:cs typeface="Calibri" panose="020F0502020204030204" pitchFamily="34" charset="0"/>
              </a:rPr>
              <a:t>Unified Government</a:t>
            </a:r>
          </a:p>
          <a:p>
            <a:pPr algn="ctr"/>
            <a:r>
              <a:rPr lang="en-US" sz="1400" b="0">
                <a:latin typeface="Calibri" panose="020F0502020204030204" pitchFamily="34" charset="0"/>
                <a:cs typeface="Calibri" panose="020F0502020204030204" pitchFamily="34" charset="0"/>
              </a:rPr>
              <a:t>(President and Congress represented the same political party)</a:t>
            </a:r>
          </a:p>
        </p:txBody>
      </p:sp>
      <p:sp>
        <p:nvSpPr>
          <p:cNvPr id="6" name="TextBox 5"/>
          <p:cNvSpPr txBox="1"/>
          <p:nvPr/>
        </p:nvSpPr>
        <p:spPr>
          <a:xfrm>
            <a:off x="5804313" y="1222849"/>
            <a:ext cx="5612572" cy="400110"/>
          </a:xfrm>
          <a:prstGeom prst="rect">
            <a:avLst/>
          </a:prstGeom>
          <a:noFill/>
        </p:spPr>
        <p:txBody>
          <a:bodyPr wrap="square" rtlCol="0">
            <a:spAutoFit/>
          </a:bodyPr>
          <a:lstStyle/>
          <a:p>
            <a:r>
              <a:rPr lang="en-US" sz="2000" b="0">
                <a:latin typeface="Calibri" panose="020F0502020204030204" pitchFamily="34" charset="0"/>
                <a:cs typeface="Calibri" panose="020F0502020204030204" pitchFamily="34" charset="0"/>
              </a:rPr>
              <a:t>Average Annual S&amp;P 500 Index Returns (1937–2023)</a:t>
            </a:r>
          </a:p>
        </p:txBody>
      </p:sp>
      <p:sp>
        <p:nvSpPr>
          <p:cNvPr id="9" name="TextBox 8"/>
          <p:cNvSpPr txBox="1"/>
          <p:nvPr/>
        </p:nvSpPr>
        <p:spPr>
          <a:xfrm>
            <a:off x="5804313" y="5635151"/>
            <a:ext cx="5742346" cy="646331"/>
          </a:xfrm>
          <a:prstGeom prst="rect">
            <a:avLst/>
          </a:prstGeom>
          <a:noFill/>
        </p:spPr>
        <p:txBody>
          <a:bodyPr wrap="square" rtlCol="0">
            <a:spAutoFit/>
          </a:bodyPr>
          <a:lstStyle/>
          <a:p>
            <a:r>
              <a:rPr lang="en-US" sz="900">
                <a:latin typeface="Calibri" panose="020F0502020204030204" pitchFamily="34" charset="0"/>
                <a:cs typeface="Calibri" panose="020F0502020204030204" pitchFamily="34" charset="0"/>
              </a:rPr>
              <a:t>Past performance does not guarantee future results. </a:t>
            </a:r>
          </a:p>
          <a:p>
            <a:r>
              <a:rPr lang="en-US" sz="900" b="0">
                <a:latin typeface="Calibri" panose="020F0502020204030204" pitchFamily="34" charset="0"/>
                <a:cs typeface="Calibri" panose="020F0502020204030204" pitchFamily="34" charset="0"/>
              </a:rPr>
              <a:t>Data</a:t>
            </a:r>
            <a:r>
              <a:rPr lang="en-US" sz="900">
                <a:latin typeface="Calibri" panose="020F0502020204030204" pitchFamily="34" charset="0"/>
                <a:cs typeface="Calibri" panose="020F0502020204030204" pitchFamily="34" charset="0"/>
              </a:rPr>
              <a:t> </a:t>
            </a:r>
            <a:r>
              <a:rPr lang="en-US" sz="900" b="0">
                <a:latin typeface="Calibri" panose="020F0502020204030204" pitchFamily="34" charset="0"/>
                <a:cs typeface="Calibri" panose="020F0502020204030204" pitchFamily="34" charset="0"/>
              </a:rPr>
              <a:t>Sources: Morningstar and Hartford Funds, 4/24; </a:t>
            </a:r>
            <a:r>
              <a:rPr lang="en-US" sz="900" b="0" i="1">
                <a:latin typeface="Calibri" panose="020F0502020204030204" pitchFamily="34" charset="0"/>
                <a:cs typeface="Calibri" panose="020F0502020204030204" pitchFamily="34" charset="0"/>
              </a:rPr>
              <a:t>Party Divisions of the House of Representatives, 1789 to Present</a:t>
            </a:r>
            <a:r>
              <a:rPr lang="en-US" sz="900" b="0">
                <a:latin typeface="Calibri" panose="020F0502020204030204" pitchFamily="34" charset="0"/>
                <a:cs typeface="Calibri" panose="020F0502020204030204" pitchFamily="34" charset="0"/>
              </a:rPr>
              <a:t>, History Art &amp; Archives US House of Representatives, 2024; </a:t>
            </a:r>
            <a:r>
              <a:rPr lang="en-US" sz="900" b="0" i="1">
                <a:latin typeface="Calibri" panose="020F0502020204030204" pitchFamily="34" charset="0"/>
                <a:cs typeface="Calibri" panose="020F0502020204030204" pitchFamily="34" charset="0"/>
              </a:rPr>
              <a:t>Party Division</a:t>
            </a:r>
            <a:r>
              <a:rPr lang="en-US" sz="900" b="0">
                <a:latin typeface="Calibri" panose="020F0502020204030204" pitchFamily="34" charset="0"/>
                <a:cs typeface="Calibri" panose="020F0502020204030204" pitchFamily="34" charset="0"/>
              </a:rPr>
              <a:t>, US Senate, 2024</a:t>
            </a:r>
          </a:p>
          <a:p>
            <a:r>
              <a:rPr lang="en-US" sz="900" b="0" i="0">
                <a:effectLst/>
                <a:latin typeface="+mn-lt"/>
              </a:rPr>
              <a:t>Investors cannot directly invest in indices</a:t>
            </a:r>
            <a:endParaRPr lang="en-US" sz="900">
              <a:latin typeface="+mn-lt"/>
              <a:cs typeface="Calibri" panose="020F0502020204030204" pitchFamily="34" charset="0"/>
            </a:endParaRPr>
          </a:p>
        </p:txBody>
      </p:sp>
      <p:graphicFrame>
        <p:nvGraphicFramePr>
          <p:cNvPr id="10" name="Chart 9">
            <a:extLst>
              <a:ext uri="{FF2B5EF4-FFF2-40B4-BE49-F238E27FC236}">
                <a16:creationId xmlns:a16="http://schemas.microsoft.com/office/drawing/2014/main" id="{0AF9CC7A-2C96-A32A-EC94-112BDEB4E0E1}"/>
              </a:ext>
            </a:extLst>
          </p:cNvPr>
          <p:cNvGraphicFramePr/>
          <p:nvPr>
            <p:extLst>
              <p:ext uri="{D42A27DB-BD31-4B8C-83A1-F6EECF244321}">
                <p14:modId xmlns:p14="http://schemas.microsoft.com/office/powerpoint/2010/main" val="954188751"/>
              </p:ext>
            </p:extLst>
          </p:nvPr>
        </p:nvGraphicFramePr>
        <p:xfrm>
          <a:off x="6455583" y="1348781"/>
          <a:ext cx="4462140" cy="301435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6742C6A2-0502-F070-AD40-DBBA6B4A16FB}"/>
              </a:ext>
            </a:extLst>
          </p:cNvPr>
          <p:cNvSpPr>
            <a:spLocks noGrp="1"/>
          </p:cNvSpPr>
          <p:nvPr>
            <p:ph type="title"/>
          </p:nvPr>
        </p:nvSpPr>
        <p:spPr>
          <a:xfrm>
            <a:off x="1274277" y="2424851"/>
            <a:ext cx="3363826" cy="3529295"/>
          </a:xfrm>
        </p:spPr>
        <p:txBody>
          <a:bodyPr>
            <a:noAutofit/>
          </a:bodyPr>
          <a:lstStyle/>
          <a:p>
            <a:pPr rtl="0" fontAlgn="base"/>
            <a:r>
              <a:rPr lang="en-US" sz="3600" b="0" kern="1200">
                <a:solidFill>
                  <a:srgbClr val="000000"/>
                </a:solidFill>
                <a:effectLst/>
                <a:latin typeface="Calibri" panose="020F0502020204030204" pitchFamily="34" charset="0"/>
                <a:ea typeface="+mn-ea"/>
                <a:cs typeface="Calibri" panose="020F0502020204030204" pitchFamily="34" charset="0"/>
              </a:rPr>
              <a:t>Market Returns Have Been Better With Divided Government</a:t>
            </a:r>
            <a:endParaRPr lang="en-US" sz="3600">
              <a:effectLst/>
            </a:endParaRPr>
          </a:p>
        </p:txBody>
      </p:sp>
      <p:sp>
        <p:nvSpPr>
          <p:cNvPr id="7" name="Slide Number Placeholder 6">
            <a:extLst>
              <a:ext uri="{FF2B5EF4-FFF2-40B4-BE49-F238E27FC236}">
                <a16:creationId xmlns:a16="http://schemas.microsoft.com/office/drawing/2014/main" id="{448D1255-8BBC-0568-7F24-1E35615B9AA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lang="en-US"/>
          </a:p>
        </p:txBody>
      </p:sp>
    </p:spTree>
    <p:extLst>
      <p:ext uri="{BB962C8B-B14F-4D97-AF65-F5344CB8AC3E}">
        <p14:creationId xmlns:p14="http://schemas.microsoft.com/office/powerpoint/2010/main" val="2386254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game&#10;&#10;Description automatically generated">
            <a:extLst>
              <a:ext uri="{FF2B5EF4-FFF2-40B4-BE49-F238E27FC236}">
                <a16:creationId xmlns:a16="http://schemas.microsoft.com/office/drawing/2014/main" id="{66D66EA1-F959-EA46-CCE9-7CDB4F475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609" y="2126842"/>
            <a:ext cx="10615985" cy="4279763"/>
          </a:xfrm>
          <a:prstGeom prst="rect">
            <a:avLst/>
          </a:prstGeom>
        </p:spPr>
      </p:pic>
      <p:sp>
        <p:nvSpPr>
          <p:cNvPr id="8" name="Title 7">
            <a:extLst>
              <a:ext uri="{FF2B5EF4-FFF2-40B4-BE49-F238E27FC236}">
                <a16:creationId xmlns:a16="http://schemas.microsoft.com/office/drawing/2014/main" id="{D6E0B3EC-F0D4-6EDD-AAF2-940F5CB0B9FF}"/>
              </a:ext>
            </a:extLst>
          </p:cNvPr>
          <p:cNvSpPr>
            <a:spLocks noGrp="1"/>
          </p:cNvSpPr>
          <p:nvPr>
            <p:ph type="title"/>
          </p:nvPr>
        </p:nvSpPr>
        <p:spPr>
          <a:xfrm>
            <a:off x="852574" y="1159941"/>
            <a:ext cx="10515600" cy="958776"/>
          </a:xfrm>
        </p:spPr>
        <p:txBody>
          <a:bodyPr/>
          <a:lstStyle/>
          <a:p>
            <a:pPr rtl="0" fontAlgn="base"/>
            <a:r>
              <a:rPr lang="en-US" sz="3600" b="0" kern="1200">
                <a:solidFill>
                  <a:srgbClr val="000000"/>
                </a:solidFill>
                <a:effectLst/>
                <a:latin typeface="Calibri" panose="020F0502020204030204" pitchFamily="34" charset="0"/>
                <a:ea typeface="+mn-ea"/>
                <a:cs typeface="Arial" panose="020B0604020202020204" pitchFamily="34" charset="0"/>
              </a:rPr>
              <a:t>Presidential Election Years Have Been Good for Investors</a:t>
            </a:r>
            <a:endParaRPr lang="en-US">
              <a:effectLst/>
            </a:endParaRPr>
          </a:p>
        </p:txBody>
      </p:sp>
      <p:sp>
        <p:nvSpPr>
          <p:cNvPr id="4" name="TextBox 3">
            <a:extLst>
              <a:ext uri="{FF2B5EF4-FFF2-40B4-BE49-F238E27FC236}">
                <a16:creationId xmlns:a16="http://schemas.microsoft.com/office/drawing/2014/main" id="{E1CBA2D4-3C4B-4722-ED1B-9D7C682CFC4E}"/>
              </a:ext>
            </a:extLst>
          </p:cNvPr>
          <p:cNvSpPr txBox="1"/>
          <p:nvPr/>
        </p:nvSpPr>
        <p:spPr>
          <a:xfrm>
            <a:off x="741407" y="5990358"/>
            <a:ext cx="10897820" cy="230832"/>
          </a:xfrm>
          <a:prstGeom prst="rect">
            <a:avLst/>
          </a:prstGeom>
          <a:noFill/>
        </p:spPr>
        <p:txBody>
          <a:bodyPr wrap="square" rtlCol="0">
            <a:spAutoFit/>
          </a:bodyPr>
          <a:lstStyle/>
          <a:p>
            <a:r>
              <a:rPr lang="en-US" sz="900" b="0">
                <a:latin typeface="Calibri" panose="020F0502020204030204" pitchFamily="34" charset="0"/>
                <a:cs typeface="Calibri" panose="020F0502020204030204" pitchFamily="34" charset="0"/>
              </a:rPr>
              <a:t>Based on elections since 1928 and the returns for the S&amp;P 500. </a:t>
            </a:r>
            <a:r>
              <a:rPr lang="en-US" sz="900">
                <a:latin typeface="Calibri" panose="020F0502020204030204" pitchFamily="34" charset="0"/>
                <a:cs typeface="Calibri" panose="020F0502020204030204" pitchFamily="34" charset="0"/>
              </a:rPr>
              <a:t>Past performance does not guarantee future results. </a:t>
            </a:r>
            <a:r>
              <a:rPr lang="en-US" sz="900" b="0">
                <a:latin typeface="Calibri" panose="020F0502020204030204" pitchFamily="34" charset="0"/>
                <a:cs typeface="Calibri" panose="020F0502020204030204" pitchFamily="34" charset="0"/>
              </a:rPr>
              <a:t>Investors cannot directly invest in indices</a:t>
            </a:r>
            <a:r>
              <a:rPr lang="en-US" sz="900" b="0" i="0" u="none" strike="noStrike">
                <a:solidFill>
                  <a:srgbClr val="000000"/>
                </a:solidFill>
                <a:latin typeface="+mn-lt"/>
              </a:rPr>
              <a:t>. For illustrative purposes only. </a:t>
            </a:r>
            <a:r>
              <a:rPr lang="en-US" sz="900" b="0">
                <a:latin typeface="Calibri" panose="020F0502020204030204" pitchFamily="34" charset="0"/>
                <a:cs typeface="Calibri" panose="020F0502020204030204" pitchFamily="34" charset="0"/>
              </a:rPr>
              <a:t>Data</a:t>
            </a:r>
            <a:r>
              <a:rPr lang="en-US" sz="900">
                <a:latin typeface="Calibri" panose="020F0502020204030204" pitchFamily="34" charset="0"/>
                <a:cs typeface="Calibri" panose="020F0502020204030204" pitchFamily="34" charset="0"/>
              </a:rPr>
              <a:t> </a:t>
            </a:r>
            <a:r>
              <a:rPr lang="en-US" sz="900" b="0">
                <a:latin typeface="Calibri" panose="020F0502020204030204" pitchFamily="34" charset="0"/>
                <a:cs typeface="Calibri" panose="020F0502020204030204" pitchFamily="34" charset="0"/>
              </a:rPr>
              <a:t>Source: Morningstar, 3/24.</a:t>
            </a:r>
            <a:r>
              <a:rPr lang="en-US" sz="900">
                <a:latin typeface="Calibri" panose="020F0502020204030204" pitchFamily="34" charset="0"/>
                <a:cs typeface="Calibri" panose="020F0502020204030204" pitchFamily="34" charset="0"/>
              </a:rPr>
              <a:t>  </a:t>
            </a:r>
            <a:endParaRPr lang="en-US" sz="900">
              <a:latin typeface="+mn-lt"/>
              <a:ea typeface="Lato" panose="020F0502020204030203" pitchFamily="34" charset="0"/>
              <a:cs typeface="Lato" panose="020F0502020204030203" pitchFamily="34" charset="0"/>
            </a:endParaRPr>
          </a:p>
        </p:txBody>
      </p:sp>
      <p:sp>
        <p:nvSpPr>
          <p:cNvPr id="3" name="Slide Number Placeholder 2">
            <a:extLst>
              <a:ext uri="{FF2B5EF4-FFF2-40B4-BE49-F238E27FC236}">
                <a16:creationId xmlns:a16="http://schemas.microsoft.com/office/drawing/2014/main" id="{E4171478-FFC8-A0B8-07EE-B604A132E45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lang="en-US"/>
          </a:p>
        </p:txBody>
      </p:sp>
    </p:spTree>
    <p:extLst>
      <p:ext uri="{BB962C8B-B14F-4D97-AF65-F5344CB8AC3E}">
        <p14:creationId xmlns:p14="http://schemas.microsoft.com/office/powerpoint/2010/main" val="174501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2D37898-6A97-D866-2683-9AB4960263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0900" y="2505015"/>
            <a:ext cx="7391415" cy="3599695"/>
          </a:xfrm>
          <a:prstGeom prst="rect">
            <a:avLst/>
          </a:prstGeom>
        </p:spPr>
      </p:pic>
      <p:sp>
        <p:nvSpPr>
          <p:cNvPr id="2" name="Title 1">
            <a:extLst>
              <a:ext uri="{FF2B5EF4-FFF2-40B4-BE49-F238E27FC236}">
                <a16:creationId xmlns:a16="http://schemas.microsoft.com/office/drawing/2014/main" id="{C28C2790-AFC6-7C8D-9A37-0049AF9E79DD}"/>
              </a:ext>
            </a:extLst>
          </p:cNvPr>
          <p:cNvSpPr>
            <a:spLocks noGrp="1"/>
          </p:cNvSpPr>
          <p:nvPr>
            <p:ph type="title"/>
          </p:nvPr>
        </p:nvSpPr>
        <p:spPr>
          <a:xfrm>
            <a:off x="486940" y="1160705"/>
            <a:ext cx="11368420" cy="958776"/>
          </a:xfrm>
        </p:spPr>
        <p:txBody>
          <a:bodyPr>
            <a:noAutofit/>
          </a:bodyPr>
          <a:lstStyle/>
          <a:p>
            <a:r>
              <a:rPr lang="en-US" sz="3600"/>
              <a:t>Thinking of Changing Your Portfolio Because of the Election?</a:t>
            </a:r>
          </a:p>
        </p:txBody>
      </p:sp>
      <p:sp>
        <p:nvSpPr>
          <p:cNvPr id="10" name="TextBox 9">
            <a:extLst>
              <a:ext uri="{FF2B5EF4-FFF2-40B4-BE49-F238E27FC236}">
                <a16:creationId xmlns:a16="http://schemas.microsoft.com/office/drawing/2014/main" id="{5A262D66-0A4A-76BA-B032-29D1B6C56B80}"/>
              </a:ext>
            </a:extLst>
          </p:cNvPr>
          <p:cNvSpPr txBox="1"/>
          <p:nvPr/>
        </p:nvSpPr>
        <p:spPr>
          <a:xfrm>
            <a:off x="716650" y="1789967"/>
            <a:ext cx="8877924" cy="646331"/>
          </a:xfrm>
          <a:prstGeom prst="rect">
            <a:avLst/>
          </a:prstGeom>
          <a:noFill/>
        </p:spPr>
        <p:txBody>
          <a:bodyPr wrap="square">
            <a:spAutoFit/>
          </a:bodyPr>
          <a:lstStyle/>
          <a:p>
            <a:r>
              <a:rPr lang="en-US">
                <a:latin typeface="+mn-lt"/>
              </a:rPr>
              <a:t>Market Performance Tends to Be Positive 3 Months Before and After Presidential Elections  </a:t>
            </a:r>
            <a:br>
              <a:rPr lang="en-US" b="0">
                <a:latin typeface="+mn-lt"/>
              </a:rPr>
            </a:br>
            <a:r>
              <a:rPr lang="en-US" b="0">
                <a:latin typeface="+mn-lt"/>
              </a:rPr>
              <a:t>S&amp;P 500 Index (% Returns)</a:t>
            </a:r>
          </a:p>
        </p:txBody>
      </p:sp>
      <p:pic>
        <p:nvPicPr>
          <p:cNvPr id="14" name="Picture 13">
            <a:extLst>
              <a:ext uri="{FF2B5EF4-FFF2-40B4-BE49-F238E27FC236}">
                <a16:creationId xmlns:a16="http://schemas.microsoft.com/office/drawing/2014/main" id="{A39C1270-1E33-7D8E-1B54-3C5F4BD52A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02812" y="2436298"/>
            <a:ext cx="2539674" cy="3811123"/>
          </a:xfrm>
          <a:prstGeom prst="rect">
            <a:avLst/>
          </a:prstGeom>
        </p:spPr>
      </p:pic>
      <p:sp>
        <p:nvSpPr>
          <p:cNvPr id="24" name="TextBox 23">
            <a:extLst>
              <a:ext uri="{FF2B5EF4-FFF2-40B4-BE49-F238E27FC236}">
                <a16:creationId xmlns:a16="http://schemas.microsoft.com/office/drawing/2014/main" id="{0A065882-908E-5AFB-32FB-EF63A09D9776}"/>
              </a:ext>
            </a:extLst>
          </p:cNvPr>
          <p:cNvSpPr txBox="1"/>
          <p:nvPr/>
        </p:nvSpPr>
        <p:spPr>
          <a:xfrm>
            <a:off x="726400" y="6181758"/>
            <a:ext cx="6718300" cy="400110"/>
          </a:xfrm>
          <a:prstGeom prst="rect">
            <a:avLst/>
          </a:prstGeom>
          <a:noFill/>
        </p:spPr>
        <p:txBody>
          <a:bodyPr wrap="square">
            <a:spAutoFit/>
          </a:bodyPr>
          <a:lstStyle/>
          <a:p>
            <a:pPr marR="0" algn="l" rtl="0"/>
            <a:r>
              <a:rPr lang="en-US" sz="1000" i="0" u="none" strike="noStrike">
                <a:solidFill>
                  <a:srgbClr val="000000"/>
                </a:solidFill>
                <a:latin typeface="+mn-lt"/>
              </a:rPr>
              <a:t>Past performance does not guarantee future results</a:t>
            </a:r>
            <a:r>
              <a:rPr lang="en-US" sz="1000" b="0" i="0" u="none" strike="noStrike">
                <a:solidFill>
                  <a:srgbClr val="000000"/>
                </a:solidFill>
                <a:latin typeface="+mn-lt"/>
              </a:rPr>
              <a:t>. For illustrative purposes only. Investors cannot directly invest in indices. Data Source: Morningstar, 1/ 24.</a:t>
            </a:r>
          </a:p>
        </p:txBody>
      </p:sp>
      <p:sp>
        <p:nvSpPr>
          <p:cNvPr id="4" name="Slide Number Placeholder 3">
            <a:extLst>
              <a:ext uri="{FF2B5EF4-FFF2-40B4-BE49-F238E27FC236}">
                <a16:creationId xmlns:a16="http://schemas.microsoft.com/office/drawing/2014/main" id="{714B2B15-E2D0-A551-E800-38922B4150A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8F27AE-F8A1-453E-8C2F-3FD5FC6AA2AE}" type="slidenum">
              <a:rPr kumimoji="0" lang="en-US" sz="1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lang="en-US"/>
          </a:p>
        </p:txBody>
      </p:sp>
    </p:spTree>
    <p:extLst>
      <p:ext uri="{BB962C8B-B14F-4D97-AF65-F5344CB8AC3E}">
        <p14:creationId xmlns:p14="http://schemas.microsoft.com/office/powerpoint/2010/main" val="19480342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isl xmlns:xsi="http://www.w3.org/2001/XMLSchema-instance" xmlns:xsd="http://www.w3.org/2001/XMLSchema" xmlns="http://www.boldonjames.com/2008/01/sie/internal/label" sislVersion="0" policy="246de94c-8867-47b0-926e-310c120d49ea" origin="userSelected">
  <element uid="id_classification_confidential" value=""/>
  <element uid="8dd2a31d-a9f5-4c3b-9dfe-89695618346f" value=""/>
</sisl>
</file>

<file path=customXml/item10.xml><?xml version="1.0" encoding="utf-8"?>
<DataSourceMapping>
  <Id>556fbfa3-81f1-4393-b0a5-9fc7254cb2d8</Id>
  <Name>EXPRESSION_VARIABLE_MAPPING</Name>
  <TargetDataSource>c13b40d7-9245-4b2c-8483-46fc753d2632</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1.xml><?xml version="1.0" encoding="utf-8"?>
<VariableList UniqueId="74288eef-279c-40ca-817b-9781254bb183" Name="System" ContentType="XML" MajorVersion="0" MinorVersion="1" isLocalCopy="False" IsBaseObject="False" DataSourceId="36cb65b5-7baf-4ea6-bfdd-b9bd8ffbff4d" DataSourceMajorVersion="0" DataSourceMinorVersion="1"/>
</file>

<file path=customXml/item12.xml><?xml version="1.0" encoding="utf-8"?>
<p:properties xmlns:p="http://schemas.microsoft.com/office/2006/metadata/properties" xmlns:xsi="http://www.w3.org/2001/XMLSchema-instance" xmlns:pc="http://schemas.microsoft.com/office/infopath/2007/PartnerControls">
  <documentManagement>
    <lcf76f155ced4ddcb4097134ff3c332f xmlns="79f7d74f-6ef0-4e42-bfb5-48c22d5a8637">
      <Terms xmlns="http://schemas.microsoft.com/office/infopath/2007/PartnerControls"/>
    </lcf76f155ced4ddcb4097134ff3c332f>
    <TaxCatchAll xmlns="65a51801-ec80-49bd-9bc3-86cb9f3d0aa5" xsi:nil="true"/>
    <SharedWithUsers xmlns="c4015fd0-470e-474b-8ca8-8c11590d1764">
      <UserInfo>
        <DisplayName>Diehl, John D (Hartford Funds)</DisplayName>
        <AccountId>27</AccountId>
        <AccountType/>
      </UserInfo>
      <UserInfo>
        <DisplayName>Gutosky, Jennifer L (Hartford Funds)</DisplayName>
        <AccountId>76</AccountId>
        <AccountType/>
      </UserInfo>
    </SharedWithUsers>
  </documentManagement>
</p:properties>
</file>

<file path=customXml/item13.xml><?xml version="1.0" encoding="utf-8"?>
<ct:contentTypeSchema xmlns:ct="http://schemas.microsoft.com/office/2006/metadata/contentType" xmlns:ma="http://schemas.microsoft.com/office/2006/metadata/properties/metaAttributes" ct:_="" ma:_="" ma:contentTypeName="Document" ma:contentTypeID="0x010100EB95E5094FDCD94E8B554859962BC7A5" ma:contentTypeVersion="16" ma:contentTypeDescription="Create a new document." ma:contentTypeScope="" ma:versionID="160acd4d90a318dc8646e002cad5e699">
  <xsd:schema xmlns:xsd="http://www.w3.org/2001/XMLSchema" xmlns:xs="http://www.w3.org/2001/XMLSchema" xmlns:p="http://schemas.microsoft.com/office/2006/metadata/properties" xmlns:ns2="79f7d74f-6ef0-4e42-bfb5-48c22d5a8637" xmlns:ns3="c4015fd0-470e-474b-8ca8-8c11590d1764" xmlns:ns4="65a51801-ec80-49bd-9bc3-86cb9f3d0aa5" targetNamespace="http://schemas.microsoft.com/office/2006/metadata/properties" ma:root="true" ma:fieldsID="69c7e4f10200269ef50f436b2ac860ec" ns2:_="" ns3:_="" ns4:_="">
    <xsd:import namespace="79f7d74f-6ef0-4e42-bfb5-48c22d5a8637"/>
    <xsd:import namespace="c4015fd0-470e-474b-8ca8-8c11590d1764"/>
    <xsd:import namespace="65a51801-ec80-49bd-9bc3-86cb9f3d0a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7d74f-6ef0-4e42-bfb5-48c22d5a8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c56ab5-1ab2-4a8e-bda2-ee42cffeb21c"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015fd0-470e-474b-8ca8-8c11590d17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a51801-ec80-49bd-9bc3-86cb9f3d0aa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570ef86-7ddc-4d65-bb40-9cf081dc649c}" ma:internalName="TaxCatchAll" ma:showField="CatchAllData" ma:web="c4015fd0-470e-474b-8ca8-8c11590d17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VariableListCustXmlRels>
  <VariableListCustXmlRel variableListName="AD_HOC">
    <VariableListDefCustXmlId>{CDA89FDE-583F-4C36-B520-3033A4DA4E43}</VariableListDefCustXmlId>
    <LibraryMetadataCustXmlId>{94FFFFAB-7C6A-493B-944E-F636F9E0727C}</LibraryMetadataCustXmlId>
    <DataSourceInfoCustXmlId>{BB15DD41-AA8B-4CF6-8323-ABB86D1FFC2A}</DataSourceInfoCustXmlId>
    <DataSourceMappingCustXmlId>{8B2C8A06-A798-4870-A666-78CBAEA55ABC}</DataSourceMappingCustXmlId>
    <SdmcCustXmlId>{BDF4C37F-14A0-46C8-A4E0-81AD079C277B}</SdmcCustXmlId>
  </VariableListCustXmlRel>
  <VariableListCustXmlRel variableListName="Computed">
    <VariableListDefCustXmlId>{D7D7770A-3A0D-4CA6-A683-CF26ED94DCA3}</VariableListDefCustXmlId>
    <LibraryMetadataCustXmlId>{BCCBF7E5-6B1B-4B2B-9F1D-91C464A23ACD}</LibraryMetadataCustXmlId>
    <DataSourceInfoCustXmlId>{57608331-A5D4-440E-821C-E1DC0ABEC3E5}</DataSourceInfoCustXmlId>
    <DataSourceMappingCustXmlId>{968E87E6-6752-4092-A6EC-880E0A380F15}</DataSourceMappingCustXmlId>
  </VariableListCustXmlRel>
  <VariableListCustXmlRel variableListName="System">
    <VariableListDefCustXmlId>{B74B8DB4-7662-425B-9E6B-A5ECB9435A8C}</VariableListDefCustXmlId>
    <LibraryMetadataCustXmlId>{E1C59629-589D-41E4-A3A7-74E0D318320E}</LibraryMetadataCustXmlId>
    <DataSourceInfoCustXmlId>{46CB5507-1DDD-4BE7-961E-4C49A6DB3F9E}</DataSourceInfoCustXmlId>
    <DataSourceMappingCustXmlId>{015E23B6-B3E6-4149-BBE9-6506453E3BBA}</DataSourceMappingCustXmlId>
  </VariableListCustXmlRel>
  <VariableListCustXmlRel variableListName="SectionSelectionDs">
    <VariableListDefCustXmlId>{4DCB83FB-17CB-48D3-A48F-5DF58C01FC4A}</VariableListDefCustXmlId>
    <LibraryMetadataCustXmlId>{02333690-C104-4DA2-81EF-C6BCA95F7FCD}</LibraryMetadataCustXmlId>
    <DataSourceInfoCustXmlId>{FBF8A5F7-86F1-4FE9-BDBD-E7CA296FD74C}</DataSourceInfoCustXmlId>
    <DataSourceMappingCustXmlId>{88033AD8-AD4B-44DE-871C-9760B6C53271}</DataSourceMappingCustXmlId>
  </VariableListCustXmlRel>
</VariableListCustXmlRels>
</file>

<file path=customXml/item15.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IyNDZkZTk0Yy04ODY3LTQ3YjAtOTI2ZS0zMTBjMTIwZDQ5ZWEiIG9yaWdpbj0idXNlclNlbGVjdGVkIj48ZWxlbWVudCB1aWQ9ImlkX2NsYXNzaWZpY2F0aW9uX2NvbmZpZGVudGlhbCIgdmFsdWU9IiIgeG1sbnM9Imh0dHA6Ly93d3cuYm9sZG9uamFtZXMuY29tLzIwMDgvMDEvc2llL2ludGVybmFsL2xhYmVsIiAvPjxlbGVtZW50IHVpZD0iOGRkMmEzMWQtYTlmNS00YzNiLTlkZmUtODk2OTU2MTgzNDZmIiB2YWx1ZT0iIiB4bWxucz0iaHR0cDovL3d3dy5ib2xkb25qYW1lcy5jb20vMjAwOC8wMS9zaWUvaW50ZXJuYWwvbGFiZWwiIC8+PC9zaXNsPjxVc2VyTmFtZT5BRDFcREQ4MTgzMTwvVXNlck5hbWU+PERhdGVUaW1lPjIvMTYvMjAxNyA4OjQ4OjQ0IFBNPC9EYXRlVGltZT48TGFiZWxTdHJpbmc+Q29tcGFueSBDb25maWRlbnRpYWwgJiN4MjAwRjsmI3gyMDAxOyYjeDIwMDA7JiN4MjAwMjsmI3gyMDBCOyYjeDIwMDA7JiN4MjAwMTs8L0xhYmVsU3RyaW5nPjwvaXRlbT48L2xhYmVsSGlzdG9yeT4=</Value>
</WrappedLabelHistory>
</file>

<file path=customXml/item16.xml><?xml version="1.0" encoding="utf-8"?>
<DataSourceMapping>
  <Id>207122ff-cef2-4438-a0a8-605d5c7f8ce8</Id>
  <Name>AD_HOC_MAPPING</Name>
  <TargetDataSource>072b6b9f-7e20-4526-9aa8-a1dbb05ccbe4</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DesignTimeProperties/>
</DataSourceMapping>
</file>

<file path=customXml/item17.xml><?xml version="1.0" encoding="utf-8"?>
<VariableList UniqueId="46b1cff3-c939-4ffc-ae49-d66a0fd4aefe" Name="Computed" ContentType="XML" MajorVersion="0" MinorVersion="1" isLocalCopy="False" IsBaseObject="False" DataSourceId="c13b40d7-9245-4b2c-8483-46fc753d2632" DataSourceMajorVersion="0" DataSourceMinorVersion="1"/>
</file>

<file path=customXml/item18.xml><?xml version="1.0" encoding="utf-8"?>
<VariableListDefinition name="Computed" displayName="Computed" id="46b1cff3-c939-4ffc-ae49-d66a0fd4aefe" isdomainofvalue="False" dataSourceId="c13b40d7-9245-4b2c-8483-46fc753d2632"/>
</file>

<file path=customXml/item19.xml><?xml version="1.0" encoding="utf-8"?>
<DataSourceMapping>
  <Id>488014d3-30fb-4999-b2e9-013731ce3f02</Id>
  <Name>EXPRESSION_VARIABLE_MAPPING</Name>
  <TargetDataSource>36cb65b5-7baf-4ea6-bfdd-b9bd8ffbff4d</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2.xml><?xml version="1.0" encoding="utf-8"?>
<DataSourceInfo>
  <Id>c13b40d7-9245-4b2c-8483-46fc753d2632</Id>
  <MajorVersion>0</MajorVersion>
  <MinorVersion>1</MinorVersion>
  <DataSourceType>Expression</DataSourceType>
  <Name>Computed</Name>
  <Description/>
  <Filter/>
  <DataFields/>
</DataSourceInfo>
</file>

<file path=customXml/item20.xml><?xml version="1.0" encoding="utf-8"?>
<VariableListDefinition name="SectionSelectionDs" displayName="SectionSelectionDs" id="8381be1a-72af-4572-9402-14cf9798f07e" isdomainofvalue="False" dataSourceId="103">
  <Variable name="SectionSelector" type="TABLE" dataFieldId="200" isRepeatingTable="True">
    <Variable name="SectionId" type="STRING" dataFieldId="300"/>
    <Variable name="Include" type="BOOL" dataFieldId="301"/>
    <Variable name="Index" type="INTEGER" dataFieldId="302"/>
    <Variable name="SelectorId" type="STRING" dataFieldId="303"/>
  </Variable>
</VariableListDefinition>
</file>

<file path=customXml/item21.xml><?xml version="1.0" encoding="utf-8"?>
<VariableListDefinition name="System" displayName="System" id="74288eef-279c-40ca-817b-9781254bb183" isdomainofvalue="False" dataSourceId="36cb65b5-7baf-4ea6-bfdd-b9bd8ffbff4d"/>
</file>

<file path=customXml/item22.xml><?xml version="1.0" encoding="utf-8"?>
<AllExternalAdhocVariableMappings/>
</file>

<file path=customXml/item23.xml><?xml version="1.0" encoding="utf-8"?>
<VariableList UniqueId="5f79bac0-1666-410b-9f2f-75cdcc3c62c7" Name="AD_HOC" ContentType="XML" MajorVersion="0" MinorVersion="1" isLocalCopy="False" IsBaseObject="False" DataSourceId="072b6b9f-7e20-4526-9aa8-a1dbb05ccbe4" DataSourceMajorVersion="0" DataSourceMinorVersion="1"/>
</file>

<file path=customXml/item24.xml><?xml version="1.0" encoding="utf-8"?>
<SourceDataModel Name="AD_HOC" TargetDataSourceId="072b6b9f-7e20-4526-9aa8-a1dbb05ccbe4"/>
</file>

<file path=customXml/item3.xml><?xml version="1.0" encoding="utf-8"?>
<DataSourceInfo>
  <Id>072b6b9f-7e20-4526-9aa8-a1dbb05ccbe4</Id>
  <MajorVersion>0</MajorVersion>
  <MinorVersion>1</MinorVersion>
  <DataSourceType>Ad_Hoc</DataSourceType>
  <Name>AD_HOC</Name>
  <Description/>
  <Filter/>
  <DataFields/>
</DataSourceInfo>
</file>

<file path=customXml/item4.xml><?xml version="1.0" encoding="utf-8"?>
<VariableList UniqueId="8381be1a-72af-4572-9402-14cf9798f07e" Name="SectionSelectionDs" ContentType="XML" MajorVersion="0" MinorVersion="1" isLocalCopy="False" IsBaseObject="False" DataSourceId="103" DataSourceMajorVersion="1" DataSourceMinorVersion="0"/>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DataSourceInfo>
  <Id>103</Id>
  <MajorVersion>1</MajorVersion>
  <MinorVersion>0</MinorVersion>
  <DataSourceType>SectionSelectionInfo</DataSourceType>
  <Name>SectionSelectionDs</Name>
  <Description>Internal data source used for selecting/re-ordering ppt 2010 sections in requesters</Description>
  <Filter/>
  <DataFields>
    <TableInfo>
      <Id>200</Id>
      <Name>SectionSelector</Name>
      <Description/>
      <ExpressionString/>
      <FieldType>SectionSelector</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SectionSelector</OriginalName>
      <ValidationMessage/>
      <FieldInfo>
        <Id>300</Id>
        <Name>SectionId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SectionId</OriginalName>
        <ValidationMessage/>
      </FieldInfo>
      <FieldInfo>
        <Id>301</Id>
        <Name>Include</Name>
        <Description/>
        <ExpressionString/>
        <FieldType>System.Boolean</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Include</OriginalName>
        <ValidationMessage/>
      </FieldInfo>
      <FieldInfo>
        <Id>302</Id>
        <Name>Index</Name>
        <Description/>
        <ExpressionString/>
        <FieldType>System.Int32</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Index</OriginalName>
        <ValidationMessage/>
      </FieldInfo>
      <FieldInfo>
        <Id>303</Id>
        <Name>SelectorId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SelectorId</OriginalName>
        <ValidationMessage/>
      </FieldInfo>
    </TableInfo>
  </DataFields>
</DataSourceInfo>
</file>

<file path=customXml/item7.xml><?xml version="1.0" encoding="utf-8"?>
<DataSourceInfo>
  <Id>36cb65b5-7baf-4ea6-bfdd-b9bd8ffbff4d</Id>
  <MajorVersion>0</MajorVersion>
  <MinorVersion>1</MinorVersion>
  <DataSourceType>System</DataSourceType>
  <Name>System</Name>
  <Description/>
  <Filter/>
  <DataFields/>
</DataSourceInfo>
</file>

<file path=customXml/item8.xml><?xml version="1.0" encoding="utf-8"?>
<DataSourceMapping>
  <Id>49e15397-503e-4678-b158-f09a344ccd98</Id>
  <Name/>
  <TargetDataSource>103</TargetDataSource>
  <SourceType/>
  <IsReadOnly>false</IsReadOnly>
  <SalesforceOrganizationId>00000000-0000-0000-0000-000000000000</SalesforceOrganizationId>
  <SalesforceOrganizationName/>
  <SalesforceApiVersion/>
  <Properties/>
  <RawMappings/>
  <DesignTimeProperties/>
</DataSourceMapping>
</file>

<file path=customXml/item9.xml><?xml version="1.0" encoding="utf-8"?>
<VariableListDefinition name="AD_HOC" displayName="AD_HOC" id="5f79bac0-1666-410b-9f2f-75cdcc3c62c7" isdomainofvalue="False" dataSourceId="072b6b9f-7e20-4526-9aa8-a1dbb05ccbe4"/>
</file>

<file path=customXml/itemProps1.xml><?xml version="1.0" encoding="utf-8"?>
<ds:datastoreItem xmlns:ds="http://schemas.openxmlformats.org/officeDocument/2006/customXml" ds:itemID="{DF131AE9-9876-4805-9D90-3E68DBB74A25}">
  <ds:schemaRefs>
    <ds:schemaRef ds:uri="http://www.boldonjames.com/2008/01/sie/internal/label"/>
    <ds:schemaRef ds:uri="http://www.w3.org/2001/XMLSchema"/>
  </ds:schemaRefs>
</ds:datastoreItem>
</file>

<file path=customXml/itemProps10.xml><?xml version="1.0" encoding="utf-8"?>
<ds:datastoreItem xmlns:ds="http://schemas.openxmlformats.org/officeDocument/2006/customXml" ds:itemID="{968E87E6-6752-4092-A6EC-880E0A380F15}">
  <ds:schemaRefs/>
</ds:datastoreItem>
</file>

<file path=customXml/itemProps11.xml><?xml version="1.0" encoding="utf-8"?>
<ds:datastoreItem xmlns:ds="http://schemas.openxmlformats.org/officeDocument/2006/customXml" ds:itemID="{E1C59629-589D-41E4-A3A7-74E0D318320E}">
  <ds:schemaRefs/>
</ds:datastoreItem>
</file>

<file path=customXml/itemProps12.xml><?xml version="1.0" encoding="utf-8"?>
<ds:datastoreItem xmlns:ds="http://schemas.openxmlformats.org/officeDocument/2006/customXml" ds:itemID="{223CEDD7-9701-40B4-B73F-226D2D0FB9A7}">
  <ds:schemaRefs>
    <ds:schemaRef ds:uri="65a51801-ec80-49bd-9bc3-86cb9f3d0aa5"/>
    <ds:schemaRef ds:uri="79f7d74f-6ef0-4e42-bfb5-48c22d5a8637"/>
    <ds:schemaRef ds:uri="c4015fd0-470e-474b-8ca8-8c11590d17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13.xml><?xml version="1.0" encoding="utf-8"?>
<ds:datastoreItem xmlns:ds="http://schemas.openxmlformats.org/officeDocument/2006/customXml" ds:itemID="{7E14F6CF-EF05-4296-B10D-AED0843AFB95}">
  <ds:schemaRefs>
    <ds:schemaRef ds:uri="65a51801-ec80-49bd-9bc3-86cb9f3d0aa5"/>
    <ds:schemaRef ds:uri="79f7d74f-6ef0-4e42-bfb5-48c22d5a8637"/>
    <ds:schemaRef ds:uri="c4015fd0-470e-474b-8ca8-8c11590d17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4.xml><?xml version="1.0" encoding="utf-8"?>
<ds:datastoreItem xmlns:ds="http://schemas.openxmlformats.org/officeDocument/2006/customXml" ds:itemID="{6EF6A421-A763-4B37-A411-7275F088D675}">
  <ds:schemaRefs/>
</ds:datastoreItem>
</file>

<file path=customXml/itemProps15.xml><?xml version="1.0" encoding="utf-8"?>
<ds:datastoreItem xmlns:ds="http://schemas.openxmlformats.org/officeDocument/2006/customXml" ds:itemID="{1EA69B71-C0BD-47F3-967D-0F389C705143}">
  <ds:schemaRefs>
    <ds:schemaRef ds:uri="http://www.boldonjames.com/2016/02/Classifier/internal/wrappedLabelHistory"/>
    <ds:schemaRef ds:uri="http://www.w3.org/2001/XMLSchema"/>
  </ds:schemaRefs>
</ds:datastoreItem>
</file>

<file path=customXml/itemProps16.xml><?xml version="1.0" encoding="utf-8"?>
<ds:datastoreItem xmlns:ds="http://schemas.openxmlformats.org/officeDocument/2006/customXml" ds:itemID="{8B2C8A06-A798-4870-A666-78CBAEA55ABC}">
  <ds:schemaRefs/>
</ds:datastoreItem>
</file>

<file path=customXml/itemProps17.xml><?xml version="1.0" encoding="utf-8"?>
<ds:datastoreItem xmlns:ds="http://schemas.openxmlformats.org/officeDocument/2006/customXml" ds:itemID="{BCCBF7E5-6B1B-4B2B-9F1D-91C464A23ACD}">
  <ds:schemaRefs/>
</ds:datastoreItem>
</file>

<file path=customXml/itemProps18.xml><?xml version="1.0" encoding="utf-8"?>
<ds:datastoreItem xmlns:ds="http://schemas.openxmlformats.org/officeDocument/2006/customXml" ds:itemID="{D7D7770A-3A0D-4CA6-A683-CF26ED94DCA3}">
  <ds:schemaRefs/>
</ds:datastoreItem>
</file>

<file path=customXml/itemProps19.xml><?xml version="1.0" encoding="utf-8"?>
<ds:datastoreItem xmlns:ds="http://schemas.openxmlformats.org/officeDocument/2006/customXml" ds:itemID="{015E23B6-B3E6-4149-BBE9-6506453E3BBA}">
  <ds:schemaRefs/>
</ds:datastoreItem>
</file>

<file path=customXml/itemProps2.xml><?xml version="1.0" encoding="utf-8"?>
<ds:datastoreItem xmlns:ds="http://schemas.openxmlformats.org/officeDocument/2006/customXml" ds:itemID="{57608331-A5D4-440E-821C-E1DC0ABEC3E5}">
  <ds:schemaRefs/>
</ds:datastoreItem>
</file>

<file path=customXml/itemProps20.xml><?xml version="1.0" encoding="utf-8"?>
<ds:datastoreItem xmlns:ds="http://schemas.openxmlformats.org/officeDocument/2006/customXml" ds:itemID="{4DCB83FB-17CB-48D3-A48F-5DF58C01FC4A}">
  <ds:schemaRefs/>
</ds:datastoreItem>
</file>

<file path=customXml/itemProps21.xml><?xml version="1.0" encoding="utf-8"?>
<ds:datastoreItem xmlns:ds="http://schemas.openxmlformats.org/officeDocument/2006/customXml" ds:itemID="{B74B8DB4-7662-425B-9E6B-A5ECB9435A8C}">
  <ds:schemaRefs/>
</ds:datastoreItem>
</file>

<file path=customXml/itemProps22.xml><?xml version="1.0" encoding="utf-8"?>
<ds:datastoreItem xmlns:ds="http://schemas.openxmlformats.org/officeDocument/2006/customXml" ds:itemID="{EF7BFB54-BC17-410B-B83F-C01C35C8F271}">
  <ds:schemaRefs/>
</ds:datastoreItem>
</file>

<file path=customXml/itemProps23.xml><?xml version="1.0" encoding="utf-8"?>
<ds:datastoreItem xmlns:ds="http://schemas.openxmlformats.org/officeDocument/2006/customXml" ds:itemID="{94FFFFAB-7C6A-493B-944E-F636F9E0727C}">
  <ds:schemaRefs/>
</ds:datastoreItem>
</file>

<file path=customXml/itemProps24.xml><?xml version="1.0" encoding="utf-8"?>
<ds:datastoreItem xmlns:ds="http://schemas.openxmlformats.org/officeDocument/2006/customXml" ds:itemID="{BDF4C37F-14A0-46C8-A4E0-81AD079C277B}">
  <ds:schemaRefs/>
</ds:datastoreItem>
</file>

<file path=customXml/itemProps3.xml><?xml version="1.0" encoding="utf-8"?>
<ds:datastoreItem xmlns:ds="http://schemas.openxmlformats.org/officeDocument/2006/customXml" ds:itemID="{BB15DD41-AA8B-4CF6-8323-ABB86D1FFC2A}">
  <ds:schemaRefs/>
</ds:datastoreItem>
</file>

<file path=customXml/itemProps4.xml><?xml version="1.0" encoding="utf-8"?>
<ds:datastoreItem xmlns:ds="http://schemas.openxmlformats.org/officeDocument/2006/customXml" ds:itemID="{02333690-C104-4DA2-81EF-C6BCA95F7FCD}">
  <ds:schemaRefs/>
</ds:datastoreItem>
</file>

<file path=customXml/itemProps5.xml><?xml version="1.0" encoding="utf-8"?>
<ds:datastoreItem xmlns:ds="http://schemas.openxmlformats.org/officeDocument/2006/customXml" ds:itemID="{8990FDE6-FE6C-42AD-A7D2-12630520B281}">
  <ds:schemaRefs>
    <ds:schemaRef ds:uri="http://schemas.microsoft.com/sharepoint/v3/contenttype/forms"/>
  </ds:schemaRefs>
</ds:datastoreItem>
</file>

<file path=customXml/itemProps6.xml><?xml version="1.0" encoding="utf-8"?>
<ds:datastoreItem xmlns:ds="http://schemas.openxmlformats.org/officeDocument/2006/customXml" ds:itemID="{FBF8A5F7-86F1-4FE9-BDBD-E7CA296FD74C}">
  <ds:schemaRefs/>
</ds:datastoreItem>
</file>

<file path=customXml/itemProps7.xml><?xml version="1.0" encoding="utf-8"?>
<ds:datastoreItem xmlns:ds="http://schemas.openxmlformats.org/officeDocument/2006/customXml" ds:itemID="{46CB5507-1DDD-4BE7-961E-4C49A6DB3F9E}">
  <ds:schemaRefs/>
</ds:datastoreItem>
</file>

<file path=customXml/itemProps8.xml><?xml version="1.0" encoding="utf-8"?>
<ds:datastoreItem xmlns:ds="http://schemas.openxmlformats.org/officeDocument/2006/customXml" ds:itemID="{88033AD8-AD4B-44DE-871C-9760B6C53271}">
  <ds:schemaRefs/>
</ds:datastoreItem>
</file>

<file path=customXml/itemProps9.xml><?xml version="1.0" encoding="utf-8"?>
<ds:datastoreItem xmlns:ds="http://schemas.openxmlformats.org/officeDocument/2006/customXml" ds:itemID="{CDA89FDE-583F-4C36-B520-3033A4DA4E43}">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11</Notes>
  <HiddenSlides>0</HiddenSlides>
  <ScaleCrop>false</ScaleCrop>
  <HeadingPairs>
    <vt:vector size="4" baseType="variant">
      <vt:variant>
        <vt:lpstr>Theme</vt:lpstr>
      </vt:variant>
      <vt:variant>
        <vt:i4>5</vt:i4>
      </vt:variant>
      <vt:variant>
        <vt:lpstr>Slide Titles</vt:lpstr>
      </vt:variant>
      <vt:variant>
        <vt:i4>11</vt:i4>
      </vt:variant>
    </vt:vector>
  </HeadingPairs>
  <TitlesOfParts>
    <vt:vector size="16" baseType="lpstr">
      <vt:lpstr>Default Design</vt:lpstr>
      <vt:lpstr>2_Default Design</vt:lpstr>
      <vt:lpstr>3_Default Design</vt:lpstr>
      <vt:lpstr>4_Default Design</vt:lpstr>
      <vt:lpstr>Custom Design</vt:lpstr>
      <vt:lpstr>The Election and Your Portfolio</vt:lpstr>
      <vt:lpstr>PowerPoint Presentation</vt:lpstr>
      <vt:lpstr>Don’t Let Politics Derail Your Portfolio</vt:lpstr>
      <vt:lpstr>Makeup of Congress</vt:lpstr>
      <vt:lpstr>House Flip?</vt:lpstr>
      <vt:lpstr>Senate Flip?</vt:lpstr>
      <vt:lpstr>Market Returns Have Been Better With Divided Government</vt:lpstr>
      <vt:lpstr>Presidential Election Years Have Been Good for Investors</vt:lpstr>
      <vt:lpstr>Thinking of Changing Your Portfolio Because of the Election?</vt:lpstr>
      <vt:lpstr>The White House and Your House</vt:lpstr>
      <vt:lpstr>Next Steps</vt:lpstr>
    </vt:vector>
  </TitlesOfParts>
  <Company>The Hartford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Replay</dc:title>
  <dc:creator>dd81913</dc:creator>
  <cp:keywords>#1nt3rn@l# #H1d3-F00t3r#</cp:keywords>
  <cp:revision>1</cp:revision>
  <cp:lastPrinted>2023-03-20T13:26:38Z</cp:lastPrinted>
  <dcterms:created xsi:type="dcterms:W3CDTF">2012-08-09T19:54:06Z</dcterms:created>
  <dcterms:modified xsi:type="dcterms:W3CDTF">2024-06-03T15:42:54Z</dcterms:modified>
  <cp:category>Company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78b756a3-dcfa-4f80-8dbb-5024b97480aa</vt:lpwstr>
  </property>
  <property fmtid="{D5CDD505-2E9C-101B-9397-08002B2CF9AE}" pid="3" name="bjSaver">
    <vt:lpwstr>R29V4oXA9nOivWucafCIb9jyGF6oESlZ</vt:lpwstr>
  </property>
  <property fmtid="{D5CDD505-2E9C-101B-9397-08002B2CF9AE}" pid="4" name="bjLabelHistoryID">
    <vt:lpwstr>{1EA69B71-C0BD-47F3-967D-0F389C705143}</vt:lpwstr>
  </property>
  <property fmtid="{D5CDD505-2E9C-101B-9397-08002B2CF9AE}" pid="5" name="bjDocumentLabelXML">
    <vt:lpwstr>&lt;?xml version="1.0" encoding="us-ascii"?&gt;&lt;sisl xmlns:xsi="http://www.w3.org/2001/XMLSchema-instance" xmlns:xsd="http://www.w3.org/2001/XMLSchema" sislVersion="0" policy="246de94c-8867-47b0-926e-310c120d49ea" origin="userSelected" xmlns="http://www.boldonj</vt:lpwstr>
  </property>
  <property fmtid="{D5CDD505-2E9C-101B-9397-08002B2CF9AE}" pid="6" name="bjDocumentLabelXML-0">
    <vt:lpwstr>ames.com/2008/01/sie/internal/label"&gt;&lt;element uid="id_classification_confidential" value="" /&gt;&lt;element uid="8dd2a31d-a9f5-4c3b-9dfe-89695618346f" value="" /&gt;&lt;/sisl&gt;</vt:lpwstr>
  </property>
  <property fmtid="{D5CDD505-2E9C-101B-9397-08002B2CF9AE}" pid="7" name="bjDocumentSecurityLabel">
    <vt:lpwstr>Company Confidential</vt:lpwstr>
  </property>
  <property fmtid="{D5CDD505-2E9C-101B-9397-08002B2CF9AE}" pid="8" name="bjClsUserRVM">
    <vt:lpwstr>[]</vt:lpwstr>
  </property>
  <property fmtid="{D5CDD505-2E9C-101B-9397-08002B2CF9AE}" pid="9" name="MSIP_Label_36b19c09-48dc-483e-8a5f-9e92f1cd9848_Enabled">
    <vt:lpwstr>true</vt:lpwstr>
  </property>
  <property fmtid="{D5CDD505-2E9C-101B-9397-08002B2CF9AE}" pid="10" name="MSIP_Label_36b19c09-48dc-483e-8a5f-9e92f1cd9848_SetDate">
    <vt:lpwstr>2023-03-20T14:10:49Z</vt:lpwstr>
  </property>
  <property fmtid="{D5CDD505-2E9C-101B-9397-08002B2CF9AE}" pid="11" name="MSIP_Label_36b19c09-48dc-483e-8a5f-9e92f1cd9848_Method">
    <vt:lpwstr>Privileged</vt:lpwstr>
  </property>
  <property fmtid="{D5CDD505-2E9C-101B-9397-08002B2CF9AE}" pid="12" name="MSIP_Label_36b19c09-48dc-483e-8a5f-9e92f1cd9848_Name">
    <vt:lpwstr>NC - Hide Footer</vt:lpwstr>
  </property>
  <property fmtid="{D5CDD505-2E9C-101B-9397-08002B2CF9AE}" pid="13" name="MSIP_Label_36b19c09-48dc-483e-8a5f-9e92f1cd9848_SiteId">
    <vt:lpwstr>a311fc62-83f4-45f0-9502-1bb2247d4c8d</vt:lpwstr>
  </property>
  <property fmtid="{D5CDD505-2E9C-101B-9397-08002B2CF9AE}" pid="14" name="MSIP_Label_36b19c09-48dc-483e-8a5f-9e92f1cd9848_ActionId">
    <vt:lpwstr>ab12c325-5dca-4d89-bcdf-185f28e00801</vt:lpwstr>
  </property>
  <property fmtid="{D5CDD505-2E9C-101B-9397-08002B2CF9AE}" pid="15" name="MSIP_Label_36b19c09-48dc-483e-8a5f-9e92f1cd9848_ContentBits">
    <vt:lpwstr>0</vt:lpwstr>
  </property>
  <property fmtid="{D5CDD505-2E9C-101B-9397-08002B2CF9AE}" pid="16" name="Keywords">
    <vt:lpwstr>#1nt3rn@l# #H1d3-F00t3r#</vt:lpwstr>
  </property>
  <property fmtid="{D5CDD505-2E9C-101B-9397-08002B2CF9AE}" pid="17" name="x-dataclassification">
    <vt:lpwstr>#1nt3rn@l#</vt:lpwstr>
  </property>
  <property fmtid="{D5CDD505-2E9C-101B-9397-08002B2CF9AE}" pid="18" name="ContentTypeId">
    <vt:lpwstr>0x010100EB95E5094FDCD94E8B554859962BC7A5</vt:lpwstr>
  </property>
  <property fmtid="{D5CDD505-2E9C-101B-9397-08002B2CF9AE}" pid="19" name="MediaServiceImageTags">
    <vt:lpwstr/>
  </property>
</Properties>
</file>